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7"/>
  </p:notesMasterIdLst>
  <p:handoutMasterIdLst>
    <p:handoutMasterId r:id="rId78"/>
  </p:handoutMasterIdLst>
  <p:sldIdLst>
    <p:sldId id="1189" r:id="rId2"/>
    <p:sldId id="1190" r:id="rId3"/>
    <p:sldId id="1099" r:id="rId4"/>
    <p:sldId id="1096" r:id="rId5"/>
    <p:sldId id="1095" r:id="rId6"/>
    <p:sldId id="1100" r:id="rId7"/>
    <p:sldId id="1177" r:id="rId8"/>
    <p:sldId id="1155" r:id="rId9"/>
    <p:sldId id="1146" r:id="rId10"/>
    <p:sldId id="1130" r:id="rId11"/>
    <p:sldId id="1145" r:id="rId12"/>
    <p:sldId id="1101" r:id="rId13"/>
    <p:sldId id="1147" r:id="rId14"/>
    <p:sldId id="1149" r:id="rId15"/>
    <p:sldId id="1104" r:id="rId16"/>
    <p:sldId id="1138" r:id="rId17"/>
    <p:sldId id="1137" r:id="rId18"/>
    <p:sldId id="1128" r:id="rId19"/>
    <p:sldId id="1142" r:id="rId20"/>
    <p:sldId id="1143" r:id="rId21"/>
    <p:sldId id="1144" r:id="rId22"/>
    <p:sldId id="1166" r:id="rId23"/>
    <p:sldId id="1167" r:id="rId24"/>
    <p:sldId id="1157" r:id="rId25"/>
    <p:sldId id="1171" r:id="rId26"/>
    <p:sldId id="1102" r:id="rId27"/>
    <p:sldId id="1151" r:id="rId28"/>
    <p:sldId id="1103" r:id="rId29"/>
    <p:sldId id="1105" r:id="rId30"/>
    <p:sldId id="1164" r:id="rId31"/>
    <p:sldId id="1165" r:id="rId32"/>
    <p:sldId id="1108" r:id="rId33"/>
    <p:sldId id="1153" r:id="rId34"/>
    <p:sldId id="1109" r:id="rId35"/>
    <p:sldId id="1124" r:id="rId36"/>
    <p:sldId id="1112" r:id="rId37"/>
    <p:sldId id="1123" r:id="rId38"/>
    <p:sldId id="1160" r:id="rId39"/>
    <p:sldId id="1113" r:id="rId40"/>
    <p:sldId id="1114" r:id="rId41"/>
    <p:sldId id="1115" r:id="rId42"/>
    <p:sldId id="1119" r:id="rId43"/>
    <p:sldId id="1120" r:id="rId44"/>
    <p:sldId id="1121" r:id="rId45"/>
    <p:sldId id="1122" r:id="rId46"/>
    <p:sldId id="1134" r:id="rId47"/>
    <p:sldId id="1125" r:id="rId48"/>
    <p:sldId id="1163" r:id="rId49"/>
    <p:sldId id="1133" r:id="rId50"/>
    <p:sldId id="1131" r:id="rId51"/>
    <p:sldId id="1136" r:id="rId52"/>
    <p:sldId id="1141" r:id="rId53"/>
    <p:sldId id="1140" r:id="rId54"/>
    <p:sldId id="1158" r:id="rId55"/>
    <p:sldId id="1172" r:id="rId56"/>
    <p:sldId id="1176" r:id="rId57"/>
    <p:sldId id="1173" r:id="rId58"/>
    <p:sldId id="1174" r:id="rId59"/>
    <p:sldId id="1178" r:id="rId60"/>
    <p:sldId id="1179" r:id="rId61"/>
    <p:sldId id="1180" r:id="rId62"/>
    <p:sldId id="1181" r:id="rId63"/>
    <p:sldId id="1182" r:id="rId64"/>
    <p:sldId id="1183" r:id="rId65"/>
    <p:sldId id="1184" r:id="rId66"/>
    <p:sldId id="1185" r:id="rId67"/>
    <p:sldId id="1186" r:id="rId68"/>
    <p:sldId id="1187" r:id="rId69"/>
    <p:sldId id="1188" r:id="rId70"/>
    <p:sldId id="1175" r:id="rId71"/>
    <p:sldId id="1084" r:id="rId72"/>
    <p:sldId id="1168" r:id="rId73"/>
    <p:sldId id="1098" r:id="rId74"/>
    <p:sldId id="1169" r:id="rId75"/>
    <p:sldId id="1170" r:id="rId76"/>
  </p:sldIdLst>
  <p:sldSz cx="12192000" cy="6858000"/>
  <p:notesSz cx="7099300" cy="10234613"/>
  <p:defaultTextStyle>
    <a:defPPr>
      <a:defRPr lang="en-US"/>
    </a:defPPr>
    <a:lvl1pPr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1pPr>
    <a:lvl2pPr marL="4572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2pPr>
    <a:lvl3pPr marL="9144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3pPr>
    <a:lvl4pPr marL="13716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4pPr>
    <a:lvl5pPr marL="1828800" algn="l" rtl="0" fontAlgn="base">
      <a:spcBef>
        <a:spcPct val="50000"/>
      </a:spcBef>
      <a:spcAft>
        <a:spcPct val="0"/>
      </a:spcAft>
      <a:buFont typeface="Wingdings" pitchFamily="2" charset="2"/>
      <a:buChar char="v"/>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2162"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70C0EC"/>
    <a:srgbClr val="FF0000"/>
    <a:srgbClr val="FFFF99"/>
    <a:srgbClr val="00FFCC"/>
    <a:srgbClr val="D6F7FE"/>
    <a:srgbClr val="C3F3FD"/>
    <a:srgbClr val="00CC99"/>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86544-DBD2-44E0-B9AD-07A4935B1AF7}" v="26" dt="2023-11-28T11:39:58.58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3" autoAdjust="0"/>
    <p:restoredTop sz="95097" autoAdjust="0"/>
  </p:normalViewPr>
  <p:slideViewPr>
    <p:cSldViewPr>
      <p:cViewPr varScale="1">
        <p:scale>
          <a:sx n="51" d="100"/>
          <a:sy n="51" d="100"/>
        </p:scale>
        <p:origin x="64" y="380"/>
      </p:cViewPr>
      <p:guideLst>
        <p:guide orient="horz" pos="3067"/>
        <p:guide pos="2162"/>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42" d="100"/>
          <a:sy n="42" d="100"/>
        </p:scale>
        <p:origin x="-883"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ta\Dropbox\doktor&#225;t\TACR\verifikace\Luk&#225;&#353;\verifika&#269;n&#237;%20studie%20T-pr&#367;&#345;ez_vliv%20velikosti%20site.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__2014_Wald\00_Clanky_14\14_SS14_Praha_14-05-28_30\__PP\Luka&#353;\Srovn&#225;n&#237;%20v&#253;sledk&#367;%20num%20model%20a%20experiment%20T-profil_HEB30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oktorandsk&#233;%20studium\disertace\verifikace\verifikace%20T-pr&#367;&#345;ez\verifika&#269;n&#237;%20studie%20T-pr&#367;&#345;ez_b.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Doktorandsk&#233;%20studium\disertace\verifikace\verifikace%20T-pr&#367;&#345;ez\verifika&#269;n&#237;%20studie%20T-pr&#367;&#345;ez_b.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Doktorandsk&#233;%20studium\disertace\verifikace\verifikace%20T-pr&#367;&#345;ez\verifika&#269;n&#237;%20studie%20T-pr&#367;&#345;ez_b.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K&#225;ja\Desktop\Diplomka\&#344;e&#353;en&#237;\spoj%20-%20data%20a%20v&#253;sledky%203.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H:\Doktorandsk&#233;%20studium\disertace\experimenty\cel&#253;%20sty&#269;n&#237;k\diplomka%20mart&#237;nek\pracovn&#237;%20diagram%20-%20opraven&#233;%20fin&#225;_ln&#2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9133429618933"/>
          <c:y val="6.5205092592592592E-2"/>
          <c:w val="0.70674813909565604"/>
          <c:h val="0.70632583746790545"/>
        </c:manualLayout>
      </c:layout>
      <c:scatterChart>
        <c:scatterStyle val="lineMarker"/>
        <c:varyColors val="0"/>
        <c:ser>
          <c:idx val="0"/>
          <c:order val="0"/>
          <c:tx>
            <c:v>CBFEM</c:v>
          </c:tx>
          <c:spPr>
            <a:ln w="19050" cap="rnd">
              <a:solidFill>
                <a:schemeClr val="accent5">
                  <a:lumMod val="25000"/>
                </a:schemeClr>
              </a:solidFill>
              <a:round/>
            </a:ln>
            <a:effectLst/>
          </c:spPr>
          <c:marker>
            <c:symbol val="circle"/>
            <c:size val="5"/>
            <c:spPr>
              <a:solidFill>
                <a:srgbClr val="00B0F0"/>
              </a:solidFill>
              <a:ln w="9525">
                <a:solidFill>
                  <a:srgbClr val="00B0F0"/>
                </a:solidFill>
              </a:ln>
              <a:effectLst/>
            </c:spPr>
          </c:marker>
          <c:xVal>
            <c:numRef>
              <c:f>'[verifikační studie T-průřez_vliv velikosti site.xls]Srovnání výsledků'!$P$16:$P$32</c:f>
              <c:numCache>
                <c:formatCode>General</c:formatCode>
                <c:ptCount val="17"/>
                <c:pt idx="0">
                  <c:v>8</c:v>
                </c:pt>
                <c:pt idx="1">
                  <c:v>10</c:v>
                </c:pt>
                <c:pt idx="2">
                  <c:v>12</c:v>
                </c:pt>
                <c:pt idx="3">
                  <c:v>14</c:v>
                </c:pt>
                <c:pt idx="4">
                  <c:v>16</c:v>
                </c:pt>
                <c:pt idx="5">
                  <c:v>18</c:v>
                </c:pt>
                <c:pt idx="6">
                  <c:v>20</c:v>
                </c:pt>
                <c:pt idx="7">
                  <c:v>22</c:v>
                </c:pt>
                <c:pt idx="8">
                  <c:v>24</c:v>
                </c:pt>
                <c:pt idx="9">
                  <c:v>26</c:v>
                </c:pt>
                <c:pt idx="10">
                  <c:v>28</c:v>
                </c:pt>
                <c:pt idx="11">
                  <c:v>30</c:v>
                </c:pt>
                <c:pt idx="12">
                  <c:v>32</c:v>
                </c:pt>
                <c:pt idx="13">
                  <c:v>34</c:v>
                </c:pt>
                <c:pt idx="14">
                  <c:v>36</c:v>
                </c:pt>
                <c:pt idx="15">
                  <c:v>38</c:v>
                </c:pt>
                <c:pt idx="16">
                  <c:v>40</c:v>
                </c:pt>
              </c:numCache>
            </c:numRef>
          </c:xVal>
          <c:yVal>
            <c:numRef>
              <c:f>'[verifikační studie T-průřez_vliv velikosti site.xls]Srovnání výsledků'!$Q$16:$Q$32</c:f>
              <c:numCache>
                <c:formatCode>General</c:formatCode>
                <c:ptCount val="17"/>
                <c:pt idx="0">
                  <c:v>198.4</c:v>
                </c:pt>
                <c:pt idx="1">
                  <c:v>185.2</c:v>
                </c:pt>
                <c:pt idx="2">
                  <c:v>179.6</c:v>
                </c:pt>
                <c:pt idx="3">
                  <c:v>175.8</c:v>
                </c:pt>
                <c:pt idx="4">
                  <c:v>172.6</c:v>
                </c:pt>
                <c:pt idx="5">
                  <c:v>170.4</c:v>
                </c:pt>
                <c:pt idx="6">
                  <c:v>168.8</c:v>
                </c:pt>
                <c:pt idx="7">
                  <c:v>167.2</c:v>
                </c:pt>
                <c:pt idx="8">
                  <c:v>166.4</c:v>
                </c:pt>
                <c:pt idx="9">
                  <c:v>164.8</c:v>
                </c:pt>
                <c:pt idx="10">
                  <c:v>164</c:v>
                </c:pt>
                <c:pt idx="11">
                  <c:v>163.6</c:v>
                </c:pt>
                <c:pt idx="12">
                  <c:v>163.19999999999999</c:v>
                </c:pt>
                <c:pt idx="13">
                  <c:v>163.19999999999999</c:v>
                </c:pt>
                <c:pt idx="14">
                  <c:v>163.19999999999999</c:v>
                </c:pt>
                <c:pt idx="15">
                  <c:v>163.19999999999999</c:v>
                </c:pt>
                <c:pt idx="16">
                  <c:v>163.19999999999999</c:v>
                </c:pt>
              </c:numCache>
            </c:numRef>
          </c:yVal>
          <c:smooth val="0"/>
          <c:extLst>
            <c:ext xmlns:c16="http://schemas.microsoft.com/office/drawing/2014/chart" uri="{C3380CC4-5D6E-409C-BE32-E72D297353CC}">
              <c16:uniqueId val="{00000000-1171-48C7-A402-7201030B3ABE}"/>
            </c:ext>
          </c:extLst>
        </c:ser>
        <c:ser>
          <c:idx val="1"/>
          <c:order val="1"/>
          <c:tx>
            <c:v>5%</c:v>
          </c:tx>
          <c:spPr>
            <a:ln w="19050" cap="rnd">
              <a:solidFill>
                <a:srgbClr val="FF0000"/>
              </a:solidFill>
              <a:prstDash val="dash"/>
              <a:round/>
            </a:ln>
            <a:effectLst/>
          </c:spPr>
          <c:marker>
            <c:symbol val="none"/>
          </c:marker>
          <c:xVal>
            <c:numRef>
              <c:f>'[verifikační studie T-průřez_vliv velikosti site.xls]Srovnání výsledků'!$Y$30:$Z$30</c:f>
              <c:numCache>
                <c:formatCode>General</c:formatCode>
                <c:ptCount val="2"/>
                <c:pt idx="0">
                  <c:v>0</c:v>
                </c:pt>
                <c:pt idx="1">
                  <c:v>40</c:v>
                </c:pt>
              </c:numCache>
            </c:numRef>
          </c:xVal>
          <c:yVal>
            <c:numRef>
              <c:f>'[verifikační studie T-průřez_vliv velikosti site.xls]Srovnání výsledků'!$V$30:$W$30</c:f>
              <c:numCache>
                <c:formatCode>General</c:formatCode>
                <c:ptCount val="2"/>
                <c:pt idx="0">
                  <c:v>171.35999999999999</c:v>
                </c:pt>
                <c:pt idx="1">
                  <c:v>171.35999999999999</c:v>
                </c:pt>
              </c:numCache>
            </c:numRef>
          </c:yVal>
          <c:smooth val="0"/>
          <c:extLst>
            <c:ext xmlns:c16="http://schemas.microsoft.com/office/drawing/2014/chart" uri="{C3380CC4-5D6E-409C-BE32-E72D297353CC}">
              <c16:uniqueId val="{00000001-1171-48C7-A402-7201030B3ABE}"/>
            </c:ext>
          </c:extLst>
        </c:ser>
        <c:ser>
          <c:idx val="2"/>
          <c:order val="2"/>
          <c:tx>
            <c:v>10%</c:v>
          </c:tx>
          <c:spPr>
            <a:ln w="19050" cap="rnd">
              <a:solidFill>
                <a:srgbClr val="FF0000"/>
              </a:solidFill>
              <a:prstDash val="dash"/>
              <a:round/>
            </a:ln>
            <a:effectLst/>
          </c:spPr>
          <c:marker>
            <c:symbol val="none"/>
          </c:marker>
          <c:xVal>
            <c:numRef>
              <c:f>'[verifikační studie T-průřez_vliv velikosti site.xls]Srovnání výsledků'!$Y$31:$Z$31</c:f>
              <c:numCache>
                <c:formatCode>General</c:formatCode>
                <c:ptCount val="2"/>
                <c:pt idx="0">
                  <c:v>0</c:v>
                </c:pt>
                <c:pt idx="1">
                  <c:v>40</c:v>
                </c:pt>
              </c:numCache>
            </c:numRef>
          </c:xVal>
          <c:yVal>
            <c:numRef>
              <c:f>'[verifikační studie T-průřez_vliv velikosti site.xls]Srovnání výsledků'!$V$31:$W$31</c:f>
              <c:numCache>
                <c:formatCode>General</c:formatCode>
                <c:ptCount val="2"/>
                <c:pt idx="0">
                  <c:v>179.51999999999998</c:v>
                </c:pt>
                <c:pt idx="1">
                  <c:v>179.51999999999998</c:v>
                </c:pt>
              </c:numCache>
            </c:numRef>
          </c:yVal>
          <c:smooth val="0"/>
          <c:extLst>
            <c:ext xmlns:c16="http://schemas.microsoft.com/office/drawing/2014/chart" uri="{C3380CC4-5D6E-409C-BE32-E72D297353CC}">
              <c16:uniqueId val="{00000002-1171-48C7-A402-7201030B3ABE}"/>
            </c:ext>
          </c:extLst>
        </c:ser>
        <c:ser>
          <c:idx val="3"/>
          <c:order val="3"/>
          <c:tx>
            <c:v>15%</c:v>
          </c:tx>
          <c:spPr>
            <a:ln w="19050" cap="rnd">
              <a:solidFill>
                <a:srgbClr val="FF0000"/>
              </a:solidFill>
              <a:prstDash val="dash"/>
              <a:round/>
            </a:ln>
            <a:effectLst/>
          </c:spPr>
          <c:marker>
            <c:symbol val="none"/>
          </c:marker>
          <c:xVal>
            <c:numRef>
              <c:f>'[verifikační studie T-průřez_vliv velikosti site.xls]Srovnání výsledků'!$Y$32:$Z$32</c:f>
              <c:numCache>
                <c:formatCode>General</c:formatCode>
                <c:ptCount val="2"/>
                <c:pt idx="0">
                  <c:v>0</c:v>
                </c:pt>
                <c:pt idx="1">
                  <c:v>40</c:v>
                </c:pt>
              </c:numCache>
            </c:numRef>
          </c:xVal>
          <c:yVal>
            <c:numRef>
              <c:f>'[verifikační studie T-průřez_vliv velikosti site.xls]Srovnání výsledků'!$V$32:$W$32</c:f>
              <c:numCache>
                <c:formatCode>General</c:formatCode>
                <c:ptCount val="2"/>
                <c:pt idx="0">
                  <c:v>187.67999999999998</c:v>
                </c:pt>
                <c:pt idx="1">
                  <c:v>187.67999999999998</c:v>
                </c:pt>
              </c:numCache>
            </c:numRef>
          </c:yVal>
          <c:smooth val="0"/>
          <c:extLst>
            <c:ext xmlns:c16="http://schemas.microsoft.com/office/drawing/2014/chart" uri="{C3380CC4-5D6E-409C-BE32-E72D297353CC}">
              <c16:uniqueId val="{00000003-1171-48C7-A402-7201030B3ABE}"/>
            </c:ext>
          </c:extLst>
        </c:ser>
        <c:dLbls>
          <c:showLegendKey val="0"/>
          <c:showVal val="0"/>
          <c:showCatName val="0"/>
          <c:showSerName val="0"/>
          <c:showPercent val="0"/>
          <c:showBubbleSize val="0"/>
        </c:dLbls>
        <c:axId val="362948704"/>
        <c:axId val="455794544"/>
      </c:scatterChart>
      <c:valAx>
        <c:axId val="362948704"/>
        <c:scaling>
          <c:orientation val="minMax"/>
          <c:max val="40"/>
          <c:min val="0"/>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r>
                  <a:rPr lang="cs-CZ" sz="1400" dirty="0" err="1">
                    <a:latin typeface="+mn-lt"/>
                  </a:rPr>
                  <a:t>Number</a:t>
                </a:r>
                <a:r>
                  <a:rPr lang="cs-CZ" sz="1400" dirty="0">
                    <a:latin typeface="+mn-lt"/>
                  </a:rPr>
                  <a:t> of </a:t>
                </a:r>
                <a:r>
                  <a:rPr lang="cs-CZ" sz="1400" dirty="0" err="1">
                    <a:latin typeface="+mn-lt"/>
                  </a:rPr>
                  <a:t>elements</a:t>
                </a:r>
                <a:r>
                  <a:rPr lang="cs-CZ" sz="1400" dirty="0">
                    <a:latin typeface="+mn-lt"/>
                  </a:rPr>
                  <a:t> [-]</a:t>
                </a:r>
              </a:p>
            </c:rich>
          </c:tx>
          <c:layout>
            <c:manualLayout>
              <c:xMode val="edge"/>
              <c:yMode val="edge"/>
              <c:x val="0.43337240306632596"/>
              <c:y val="0.885303905427869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en-US"/>
          </a:p>
        </c:txPr>
        <c:crossAx val="455794544"/>
        <c:crosses val="autoZero"/>
        <c:crossBetween val="midCat"/>
        <c:majorUnit val="4"/>
      </c:valAx>
      <c:valAx>
        <c:axId val="455794544"/>
        <c:scaling>
          <c:orientation val="minMax"/>
          <c:max val="200"/>
          <c:min val="16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r>
                  <a:rPr lang="cs-CZ" sz="1400">
                    <a:latin typeface="+mj-lt"/>
                  </a:rPr>
                  <a:t>T-stub resistance [kN]</a:t>
                </a:r>
              </a:p>
            </c:rich>
          </c:tx>
          <c:layout>
            <c:manualLayout>
              <c:xMode val="edge"/>
              <c:yMode val="edge"/>
              <c:x val="4.4095100544383967E-3"/>
              <c:y val="1.405631468260116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j-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en-US"/>
          </a:p>
        </c:txPr>
        <c:crossAx val="36294870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8947734516200759"/>
          <c:y val="5.0253158549896135E-2"/>
          <c:w val="0.72990742986409862"/>
          <c:h val="0.77591562355122878"/>
        </c:manualLayout>
      </c:layout>
      <c:scatterChart>
        <c:scatterStyle val="lineMarker"/>
        <c:varyColors val="0"/>
        <c:ser>
          <c:idx val="2"/>
          <c:order val="0"/>
          <c:tx>
            <c:strRef>
              <c:f>'Grafy-deformace'!$U$16</c:f>
              <c:strCache>
                <c:ptCount val="1"/>
                <c:pt idx="0">
                  <c:v>Experiment</c:v>
                </c:pt>
              </c:strCache>
            </c:strRef>
          </c:tx>
          <c:spPr>
            <a:ln>
              <a:solidFill>
                <a:srgbClr val="FF0000"/>
              </a:solidFill>
            </a:ln>
          </c:spPr>
          <c:marker>
            <c:symbol val="none"/>
          </c:marker>
          <c:xVal>
            <c:numRef>
              <c:f>'redukovaná data po peti kN'!$BJ$3:$BJ$70</c:f>
              <c:numCache>
                <c:formatCode>0.0</c:formatCode>
                <c:ptCount val="68"/>
                <c:pt idx="0">
                  <c:v>-1.5782904999999999E-3</c:v>
                </c:pt>
                <c:pt idx="1">
                  <c:v>1.5785126E-3</c:v>
                </c:pt>
                <c:pt idx="2">
                  <c:v>2.4465336000000001E-2</c:v>
                </c:pt>
                <c:pt idx="3">
                  <c:v>4.8930558999999998E-2</c:v>
                </c:pt>
                <c:pt idx="4">
                  <c:v>0.11048822</c:v>
                </c:pt>
                <c:pt idx="5">
                  <c:v>0.18388388999999999</c:v>
                </c:pt>
                <c:pt idx="6">
                  <c:v>0.24938755000000001</c:v>
                </c:pt>
                <c:pt idx="7">
                  <c:v>0.31410201999999998</c:v>
                </c:pt>
                <c:pt idx="8">
                  <c:v>0.37171367</c:v>
                </c:pt>
                <c:pt idx="9">
                  <c:v>0.42853612000000002</c:v>
                </c:pt>
                <c:pt idx="10">
                  <c:v>0.48220178000000002</c:v>
                </c:pt>
                <c:pt idx="11">
                  <c:v>0.53507822999999999</c:v>
                </c:pt>
                <c:pt idx="12">
                  <c:v>0.58874386999999995</c:v>
                </c:pt>
                <c:pt idx="13">
                  <c:v>0.64004194999999997</c:v>
                </c:pt>
                <c:pt idx="14">
                  <c:v>0.69055080000000002</c:v>
                </c:pt>
                <c:pt idx="15">
                  <c:v>0.73948121</c:v>
                </c:pt>
                <c:pt idx="16">
                  <c:v>0.78762244999999997</c:v>
                </c:pt>
                <c:pt idx="17">
                  <c:v>0.83892053</c:v>
                </c:pt>
                <c:pt idx="18">
                  <c:v>0.88706176999999997</c:v>
                </c:pt>
                <c:pt idx="19">
                  <c:v>0.93362462999999996</c:v>
                </c:pt>
                <c:pt idx="20">
                  <c:v>0.98176587000000004</c:v>
                </c:pt>
                <c:pt idx="21">
                  <c:v>1.0299071</c:v>
                </c:pt>
                <c:pt idx="22">
                  <c:v>1.0772592000000001</c:v>
                </c:pt>
                <c:pt idx="23">
                  <c:v>1.1238220000000001</c:v>
                </c:pt>
                <c:pt idx="24">
                  <c:v>1.1703849</c:v>
                </c:pt>
                <c:pt idx="25">
                  <c:v>1.2161584999999999</c:v>
                </c:pt>
                <c:pt idx="26">
                  <c:v>1.2627212999999999</c:v>
                </c:pt>
                <c:pt idx="27">
                  <c:v>1.3100734000000001</c:v>
                </c:pt>
                <c:pt idx="28">
                  <c:v>1.3582145999999999</c:v>
                </c:pt>
                <c:pt idx="29">
                  <c:v>1.4063559000000001</c:v>
                </c:pt>
                <c:pt idx="30">
                  <c:v>1.4521295000000001</c:v>
                </c:pt>
                <c:pt idx="31">
                  <c:v>1.4979032000000001</c:v>
                </c:pt>
                <c:pt idx="32">
                  <c:v>1.5452551999999999</c:v>
                </c:pt>
                <c:pt idx="33">
                  <c:v>1.5949749</c:v>
                </c:pt>
                <c:pt idx="34">
                  <c:v>1.6423270000000001</c:v>
                </c:pt>
                <c:pt idx="35">
                  <c:v>1.6991494</c:v>
                </c:pt>
                <c:pt idx="36">
                  <c:v>1.7472905999999999</c:v>
                </c:pt>
                <c:pt idx="37">
                  <c:v>1.7985886</c:v>
                </c:pt>
                <c:pt idx="38">
                  <c:v>1.8577786999999999</c:v>
                </c:pt>
                <c:pt idx="39">
                  <c:v>1.9177580000000001</c:v>
                </c:pt>
                <c:pt idx="40">
                  <c:v>1.9801048000000001</c:v>
                </c:pt>
                <c:pt idx="41">
                  <c:v>2.0471868999999998</c:v>
                </c:pt>
                <c:pt idx="42">
                  <c:v>2.1245286000000001</c:v>
                </c:pt>
                <c:pt idx="43">
                  <c:v>2.1860862000000001</c:v>
                </c:pt>
                <c:pt idx="44">
                  <c:v>2.2681632</c:v>
                </c:pt>
                <c:pt idx="45">
                  <c:v>2.3502399999999999</c:v>
                </c:pt>
                <c:pt idx="46">
                  <c:v>2.4433658</c:v>
                </c:pt>
                <c:pt idx="47">
                  <c:v>2.5688485999999999</c:v>
                </c:pt>
                <c:pt idx="48">
                  <c:v>2.6714446999999999</c:v>
                </c:pt>
                <c:pt idx="49">
                  <c:v>2.7637813000000002</c:v>
                </c:pt>
                <c:pt idx="50">
                  <c:v>2.9089942</c:v>
                </c:pt>
                <c:pt idx="51">
                  <c:v>3.0620992</c:v>
                </c:pt>
                <c:pt idx="52">
                  <c:v>3.2451937000000002</c:v>
                </c:pt>
                <c:pt idx="53">
                  <c:v>3.50563</c:v>
                </c:pt>
                <c:pt idx="54">
                  <c:v>3.7266061000000001</c:v>
                </c:pt>
                <c:pt idx="55">
                  <c:v>3.9499499999999999</c:v>
                </c:pt>
                <c:pt idx="56">
                  <c:v>4.2530030999999999</c:v>
                </c:pt>
                <c:pt idx="57">
                  <c:v>4.5978836999999997</c:v>
                </c:pt>
                <c:pt idx="58">
                  <c:v>5.0327333999999997</c:v>
                </c:pt>
                <c:pt idx="59">
                  <c:v>5.5062537000000003</c:v>
                </c:pt>
                <c:pt idx="60">
                  <c:v>6.1699719000000002</c:v>
                </c:pt>
                <c:pt idx="61">
                  <c:v>6.4461918000000002</c:v>
                </c:pt>
                <c:pt idx="62">
                  <c:v>6.9615402</c:v>
                </c:pt>
                <c:pt idx="63">
                  <c:v>7.6726098</c:v>
                </c:pt>
                <c:pt idx="64">
                  <c:v>8.5241574999999994</c:v>
                </c:pt>
                <c:pt idx="65">
                  <c:v>8.9811049000000001</c:v>
                </c:pt>
                <c:pt idx="66">
                  <c:v>9.7703056000000004</c:v>
                </c:pt>
                <c:pt idx="67">
                  <c:v>10.782061000000001</c:v>
                </c:pt>
              </c:numCache>
            </c:numRef>
          </c:xVal>
          <c:yVal>
            <c:numRef>
              <c:f>'redukovaná data po peti kN'!$B$3:$B$82</c:f>
              <c:numCache>
                <c:formatCode>0</c:formatCode>
                <c:ptCount val="80"/>
                <c:pt idx="0">
                  <c:v>5.0550326999999999</c:v>
                </c:pt>
                <c:pt idx="1">
                  <c:v>10.042211999999999</c:v>
                </c:pt>
                <c:pt idx="2">
                  <c:v>15.029392</c:v>
                </c:pt>
                <c:pt idx="3">
                  <c:v>20.016573000000001</c:v>
                </c:pt>
                <c:pt idx="4">
                  <c:v>25.003751999999999</c:v>
                </c:pt>
                <c:pt idx="5">
                  <c:v>30.058783999999999</c:v>
                </c:pt>
                <c:pt idx="6">
                  <c:v>35.045963</c:v>
                </c:pt>
                <c:pt idx="7">
                  <c:v>40.067070000000001</c:v>
                </c:pt>
                <c:pt idx="8">
                  <c:v>45.020325</c:v>
                </c:pt>
                <c:pt idx="9">
                  <c:v>50.075355999999999</c:v>
                </c:pt>
                <c:pt idx="10">
                  <c:v>55.02861</c:v>
                </c:pt>
                <c:pt idx="11">
                  <c:v>60.015788999999998</c:v>
                </c:pt>
                <c:pt idx="12">
                  <c:v>65.036895999999999</c:v>
                </c:pt>
                <c:pt idx="13">
                  <c:v>70.091926999999998</c:v>
                </c:pt>
                <c:pt idx="14">
                  <c:v>75.045180999999999</c:v>
                </c:pt>
                <c:pt idx="15">
                  <c:v>80.066292000000004</c:v>
                </c:pt>
                <c:pt idx="16">
                  <c:v>85.053466999999998</c:v>
                </c:pt>
                <c:pt idx="17">
                  <c:v>90.040649000000002</c:v>
                </c:pt>
                <c:pt idx="18">
                  <c:v>95.129608000000005</c:v>
                </c:pt>
                <c:pt idx="19">
                  <c:v>100.01501</c:v>
                </c:pt>
                <c:pt idx="20">
                  <c:v>105.03612</c:v>
                </c:pt>
                <c:pt idx="21">
                  <c:v>110.05722</c:v>
                </c:pt>
                <c:pt idx="22">
                  <c:v>115.0444</c:v>
                </c:pt>
                <c:pt idx="23">
                  <c:v>120.06551</c:v>
                </c:pt>
                <c:pt idx="24">
                  <c:v>125.08662</c:v>
                </c:pt>
                <c:pt idx="25">
                  <c:v>130.00594000000001</c:v>
                </c:pt>
                <c:pt idx="26">
                  <c:v>135.09488999999999</c:v>
                </c:pt>
                <c:pt idx="27">
                  <c:v>140.04816</c:v>
                </c:pt>
                <c:pt idx="28">
                  <c:v>145.06926000000001</c:v>
                </c:pt>
                <c:pt idx="29">
                  <c:v>150.05644000000001</c:v>
                </c:pt>
                <c:pt idx="30">
                  <c:v>155.04362</c:v>
                </c:pt>
                <c:pt idx="31">
                  <c:v>160.09864999999999</c:v>
                </c:pt>
                <c:pt idx="32">
                  <c:v>165.01796999999999</c:v>
                </c:pt>
                <c:pt idx="33">
                  <c:v>170.07301000000001</c:v>
                </c:pt>
                <c:pt idx="34">
                  <c:v>175.09412</c:v>
                </c:pt>
                <c:pt idx="35">
                  <c:v>180.01344</c:v>
                </c:pt>
                <c:pt idx="36">
                  <c:v>185.10239999999999</c:v>
                </c:pt>
                <c:pt idx="37">
                  <c:v>190.02172999999999</c:v>
                </c:pt>
                <c:pt idx="38">
                  <c:v>195.04283000000001</c:v>
                </c:pt>
                <c:pt idx="39">
                  <c:v>200.03001</c:v>
                </c:pt>
                <c:pt idx="40">
                  <c:v>205.05112</c:v>
                </c:pt>
                <c:pt idx="41">
                  <c:v>210.00438</c:v>
                </c:pt>
                <c:pt idx="42">
                  <c:v>215.05941999999999</c:v>
                </c:pt>
                <c:pt idx="43">
                  <c:v>220.01266000000001</c:v>
                </c:pt>
                <c:pt idx="44">
                  <c:v>225.03377</c:v>
                </c:pt>
                <c:pt idx="45">
                  <c:v>230.02095</c:v>
                </c:pt>
                <c:pt idx="46">
                  <c:v>235.07598999999999</c:v>
                </c:pt>
                <c:pt idx="47">
                  <c:v>240.02923999999999</c:v>
                </c:pt>
                <c:pt idx="48">
                  <c:v>245.05034000000001</c:v>
                </c:pt>
                <c:pt idx="49">
                  <c:v>250.03752</c:v>
                </c:pt>
                <c:pt idx="50">
                  <c:v>255.05861999999999</c:v>
                </c:pt>
                <c:pt idx="51">
                  <c:v>260.04581000000002</c:v>
                </c:pt>
                <c:pt idx="52">
                  <c:v>265.10082999999997</c:v>
                </c:pt>
                <c:pt idx="53">
                  <c:v>270.02017000000001</c:v>
                </c:pt>
                <c:pt idx="54">
                  <c:v>275.10912999999999</c:v>
                </c:pt>
                <c:pt idx="55">
                  <c:v>280.06238000000002</c:v>
                </c:pt>
                <c:pt idx="56">
                  <c:v>285.01562999999999</c:v>
                </c:pt>
                <c:pt idx="57">
                  <c:v>290.03674000000001</c:v>
                </c:pt>
                <c:pt idx="58">
                  <c:v>295.05786000000001</c:v>
                </c:pt>
                <c:pt idx="59">
                  <c:v>300.01110999999997</c:v>
                </c:pt>
                <c:pt idx="60">
                  <c:v>305.03219999999999</c:v>
                </c:pt>
                <c:pt idx="61">
                  <c:v>310.12115</c:v>
                </c:pt>
                <c:pt idx="62">
                  <c:v>315.07443000000001</c:v>
                </c:pt>
                <c:pt idx="63">
                  <c:v>320.02767999999998</c:v>
                </c:pt>
                <c:pt idx="64">
                  <c:v>325.04876999999999</c:v>
                </c:pt>
                <c:pt idx="65">
                  <c:v>330.03595000000001</c:v>
                </c:pt>
                <c:pt idx="66">
                  <c:v>335.02312999999998</c:v>
                </c:pt>
                <c:pt idx="67">
                  <c:v>340.04424999999998</c:v>
                </c:pt>
                <c:pt idx="68">
                  <c:v>345.03143</c:v>
                </c:pt>
                <c:pt idx="69">
                  <c:v>350.05252000000002</c:v>
                </c:pt>
                <c:pt idx="70">
                  <c:v>355.07364000000001</c:v>
                </c:pt>
                <c:pt idx="71">
                  <c:v>360.02688999999998</c:v>
                </c:pt>
                <c:pt idx="72">
                  <c:v>365.048</c:v>
                </c:pt>
                <c:pt idx="73">
                  <c:v>370.03519</c:v>
                </c:pt>
                <c:pt idx="74">
                  <c:v>375.05626999999998</c:v>
                </c:pt>
                <c:pt idx="75">
                  <c:v>380.00954999999999</c:v>
                </c:pt>
                <c:pt idx="76">
                  <c:v>385.16635000000002</c:v>
                </c:pt>
                <c:pt idx="77">
                  <c:v>390.01781999999997</c:v>
                </c:pt>
                <c:pt idx="78">
                  <c:v>395.07285000000002</c:v>
                </c:pt>
                <c:pt idx="79">
                  <c:v>400.06002999999998</c:v>
                </c:pt>
              </c:numCache>
            </c:numRef>
          </c:yVal>
          <c:smooth val="0"/>
          <c:extLst>
            <c:ext xmlns:c16="http://schemas.microsoft.com/office/drawing/2014/chart" uri="{C3380CC4-5D6E-409C-BE32-E72D297353CC}">
              <c16:uniqueId val="{00000000-2A55-4E20-9335-234A677E0C75}"/>
            </c:ext>
          </c:extLst>
        </c:ser>
        <c:ser>
          <c:idx val="18"/>
          <c:order val="1"/>
          <c:tx>
            <c:strRef>
              <c:f>'Grafy-deformace'!$Y$198</c:f>
              <c:strCache>
                <c:ptCount val="1"/>
                <c:pt idx="0">
                  <c:v>Solid elements bolts</c:v>
                </c:pt>
              </c:strCache>
            </c:strRef>
          </c:tx>
          <c:spPr>
            <a:ln>
              <a:solidFill>
                <a:srgbClr val="0070C0"/>
              </a:solidFill>
            </a:ln>
          </c:spPr>
          <c:marker>
            <c:symbol val="none"/>
          </c:marker>
          <c:xVal>
            <c:numRef>
              <c:f>'Grafy-deformace'!$Z$201:$CB$201</c:f>
              <c:numCache>
                <c:formatCode>General</c:formatCode>
                <c:ptCount val="55"/>
                <c:pt idx="0">
                  <c:v>2.3322000000000002E-2</c:v>
                </c:pt>
                <c:pt idx="1">
                  <c:v>5.3894999999999998E-2</c:v>
                </c:pt>
                <c:pt idx="2">
                  <c:v>0.11222100000000002</c:v>
                </c:pt>
                <c:pt idx="3">
                  <c:v>0.14926</c:v>
                </c:pt>
                <c:pt idx="4">
                  <c:v>0.18135299999999999</c:v>
                </c:pt>
                <c:pt idx="5">
                  <c:v>0.21224599999999999</c:v>
                </c:pt>
                <c:pt idx="6">
                  <c:v>0.24288499999999999</c:v>
                </c:pt>
                <c:pt idx="7">
                  <c:v>0.27351900000000001</c:v>
                </c:pt>
                <c:pt idx="8">
                  <c:v>0.30410599999999999</c:v>
                </c:pt>
                <c:pt idx="9">
                  <c:v>0.33461600000000002</c:v>
                </c:pt>
                <c:pt idx="10">
                  <c:v>0.36513499999999999</c:v>
                </c:pt>
                <c:pt idx="11">
                  <c:v>0.41084100000000001</c:v>
                </c:pt>
                <c:pt idx="12">
                  <c:v>0.45657600000000004</c:v>
                </c:pt>
                <c:pt idx="13">
                  <c:v>0.52505299999999999</c:v>
                </c:pt>
                <c:pt idx="14">
                  <c:v>0.59362500000000007</c:v>
                </c:pt>
                <c:pt idx="15">
                  <c:v>0.69644899999999998</c:v>
                </c:pt>
                <c:pt idx="16">
                  <c:v>0.79935500000000004</c:v>
                </c:pt>
                <c:pt idx="17">
                  <c:v>0.95369099999999984</c:v>
                </c:pt>
                <c:pt idx="18">
                  <c:v>1.108109</c:v>
                </c:pt>
                <c:pt idx="19">
                  <c:v>1.339969</c:v>
                </c:pt>
                <c:pt idx="20">
                  <c:v>1.5764089999999999</c:v>
                </c:pt>
                <c:pt idx="21">
                  <c:v>1.9427010000000002</c:v>
                </c:pt>
                <c:pt idx="22">
                  <c:v>2.3218490000000003</c:v>
                </c:pt>
                <c:pt idx="23">
                  <c:v>2.913405</c:v>
                </c:pt>
                <c:pt idx="24">
                  <c:v>3.5282349999999996</c:v>
                </c:pt>
                <c:pt idx="25">
                  <c:v>3.7618040000000001</c:v>
                </c:pt>
                <c:pt idx="26">
                  <c:v>3.9958310000000004</c:v>
                </c:pt>
                <c:pt idx="27">
                  <c:v>4.3505990000000008</c:v>
                </c:pt>
                <c:pt idx="28">
                  <c:v>4.7049240000000001</c:v>
                </c:pt>
                <c:pt idx="29">
                  <c:v>5.2380640000000005</c:v>
                </c:pt>
                <c:pt idx="30">
                  <c:v>5.7738240000000003</c:v>
                </c:pt>
                <c:pt idx="31">
                  <c:v>5.9707489999999996</c:v>
                </c:pt>
                <c:pt idx="32">
                  <c:v>6.1707959999999993</c:v>
                </c:pt>
                <c:pt idx="33">
                  <c:v>6.2457820000000002</c:v>
                </c:pt>
                <c:pt idx="34">
                  <c:v>6.3206919999999993</c:v>
                </c:pt>
                <c:pt idx="35">
                  <c:v>6.4330790000000002</c:v>
                </c:pt>
                <c:pt idx="36">
                  <c:v>6.5455619999999994</c:v>
                </c:pt>
                <c:pt idx="37">
                  <c:v>6.6580440000000003</c:v>
                </c:pt>
                <c:pt idx="38">
                  <c:v>6.8267199999999999</c:v>
                </c:pt>
                <c:pt idx="39">
                  <c:v>6.9957019999999996</c:v>
                </c:pt>
                <c:pt idx="40">
                  <c:v>7.2490780000000008</c:v>
                </c:pt>
                <c:pt idx="41">
                  <c:v>7.5026229999999998</c:v>
                </c:pt>
                <c:pt idx="42">
                  <c:v>7.8851879999999994</c:v>
                </c:pt>
                <c:pt idx="43">
                  <c:v>8.2667389999999994</c:v>
                </c:pt>
                <c:pt idx="44">
                  <c:v>8.3161869999999993</c:v>
                </c:pt>
                <c:pt idx="45">
                  <c:v>8.3504719999999999</c:v>
                </c:pt>
                <c:pt idx="46">
                  <c:v>8.4019449999999996</c:v>
                </c:pt>
                <c:pt idx="47">
                  <c:v>8.4535549999999997</c:v>
                </c:pt>
                <c:pt idx="48">
                  <c:v>8.5309240000000006</c:v>
                </c:pt>
                <c:pt idx="49">
                  <c:v>8.6074570000000001</c:v>
                </c:pt>
                <c:pt idx="50">
                  <c:v>8.7248699999999992</c:v>
                </c:pt>
                <c:pt idx="51">
                  <c:v>8.8432910000000007</c:v>
                </c:pt>
                <c:pt idx="52">
                  <c:v>9.0207080000000008</c:v>
                </c:pt>
                <c:pt idx="53">
                  <c:v>9.1975820000000006</c:v>
                </c:pt>
                <c:pt idx="54">
                  <c:v>9.3633459999999999</c:v>
                </c:pt>
              </c:numCache>
            </c:numRef>
          </c:xVal>
          <c:yVal>
            <c:numRef>
              <c:f>'Grafy-deformace'!$Z$204:$CB$204</c:f>
              <c:numCache>
                <c:formatCode>General</c:formatCode>
                <c:ptCount val="55"/>
                <c:pt idx="0">
                  <c:v>12.104443236</c:v>
                </c:pt>
                <c:pt idx="1">
                  <c:v>21.084313355999999</c:v>
                </c:pt>
                <c:pt idx="2">
                  <c:v>17.9492583</c:v>
                </c:pt>
                <c:pt idx="3">
                  <c:v>18.554190672000001</c:v>
                </c:pt>
                <c:pt idx="4">
                  <c:v>21.301580080000001</c:v>
                </c:pt>
                <c:pt idx="5">
                  <c:v>24.564394776</c:v>
                </c:pt>
                <c:pt idx="6">
                  <c:v>27.936008300000001</c:v>
                </c:pt>
                <c:pt idx="7">
                  <c:v>31.310234863999998</c:v>
                </c:pt>
                <c:pt idx="8">
                  <c:v>34.704286619999998</c:v>
                </c:pt>
                <c:pt idx="9">
                  <c:v>38.131779295999998</c:v>
                </c:pt>
                <c:pt idx="10">
                  <c:v>41.555991212000002</c:v>
                </c:pt>
                <c:pt idx="11">
                  <c:v>46.724289552000002</c:v>
                </c:pt>
                <c:pt idx="12">
                  <c:v>51.880043944000001</c:v>
                </c:pt>
                <c:pt idx="13">
                  <c:v>59.669485352000002</c:v>
                </c:pt>
                <c:pt idx="14">
                  <c:v>67.418502927999995</c:v>
                </c:pt>
                <c:pt idx="15">
                  <c:v>79.058847655999998</c:v>
                </c:pt>
                <c:pt idx="16">
                  <c:v>90.664063475999995</c:v>
                </c:pt>
                <c:pt idx="17">
                  <c:v>108.08672851600001</c:v>
                </c:pt>
                <c:pt idx="18">
                  <c:v>125.477123048</c:v>
                </c:pt>
                <c:pt idx="19">
                  <c:v>151.47659960799999</c:v>
                </c:pt>
                <c:pt idx="20">
                  <c:v>175.44444922</c:v>
                </c:pt>
                <c:pt idx="21">
                  <c:v>206.45126758000001</c:v>
                </c:pt>
                <c:pt idx="22">
                  <c:v>231.76807031199999</c:v>
                </c:pt>
                <c:pt idx="23">
                  <c:v>258.785191408</c:v>
                </c:pt>
                <c:pt idx="24">
                  <c:v>276.66315234400003</c:v>
                </c:pt>
                <c:pt idx="25">
                  <c:v>280.65637500000003</c:v>
                </c:pt>
                <c:pt idx="26">
                  <c:v>285.58798437600001</c:v>
                </c:pt>
                <c:pt idx="27">
                  <c:v>292.54593749999998</c:v>
                </c:pt>
                <c:pt idx="28">
                  <c:v>298.46265625199999</c:v>
                </c:pt>
                <c:pt idx="29">
                  <c:v>306.58206250000001</c:v>
                </c:pt>
                <c:pt idx="30">
                  <c:v>313.36250000000001</c:v>
                </c:pt>
                <c:pt idx="31">
                  <c:v>314.96467968799999</c:v>
                </c:pt>
                <c:pt idx="32">
                  <c:v>317.27139062399999</c:v>
                </c:pt>
                <c:pt idx="33">
                  <c:v>318.18559375199999</c:v>
                </c:pt>
                <c:pt idx="34">
                  <c:v>319.10046093599999</c:v>
                </c:pt>
                <c:pt idx="35">
                  <c:v>320.44010156400003</c:v>
                </c:pt>
                <c:pt idx="36">
                  <c:v>321.74194531199998</c:v>
                </c:pt>
                <c:pt idx="37">
                  <c:v>323.04884375200004</c:v>
                </c:pt>
                <c:pt idx="38">
                  <c:v>324.96777343600002</c:v>
                </c:pt>
                <c:pt idx="39">
                  <c:v>326.71202343599998</c:v>
                </c:pt>
                <c:pt idx="40">
                  <c:v>329.36853125200003</c:v>
                </c:pt>
                <c:pt idx="41">
                  <c:v>331.89337499999999</c:v>
                </c:pt>
                <c:pt idx="42">
                  <c:v>335.60812499999997</c:v>
                </c:pt>
                <c:pt idx="43">
                  <c:v>339.06104687600003</c:v>
                </c:pt>
                <c:pt idx="44">
                  <c:v>332.83813281199997</c:v>
                </c:pt>
                <c:pt idx="45">
                  <c:v>333.78376562400001</c:v>
                </c:pt>
                <c:pt idx="46">
                  <c:v>335.145328124</c:v>
                </c:pt>
                <c:pt idx="47">
                  <c:v>336.41925781200001</c:v>
                </c:pt>
                <c:pt idx="48">
                  <c:v>338.18706250000002</c:v>
                </c:pt>
                <c:pt idx="49">
                  <c:v>339.71696875200001</c:v>
                </c:pt>
                <c:pt idx="50">
                  <c:v>341.16699999999997</c:v>
                </c:pt>
                <c:pt idx="51">
                  <c:v>342.31377343599996</c:v>
                </c:pt>
                <c:pt idx="52">
                  <c:v>343.950718752</c:v>
                </c:pt>
                <c:pt idx="53">
                  <c:v>345.42668750000001</c:v>
                </c:pt>
                <c:pt idx="54">
                  <c:v>346.80374999999998</c:v>
                </c:pt>
              </c:numCache>
            </c:numRef>
          </c:yVal>
          <c:smooth val="0"/>
          <c:extLst>
            <c:ext xmlns:c16="http://schemas.microsoft.com/office/drawing/2014/chart" uri="{C3380CC4-5D6E-409C-BE32-E72D297353CC}">
              <c16:uniqueId val="{00000001-2A55-4E20-9335-234A677E0C75}"/>
            </c:ext>
          </c:extLst>
        </c:ser>
        <c:dLbls>
          <c:showLegendKey val="0"/>
          <c:showVal val="0"/>
          <c:showCatName val="0"/>
          <c:showSerName val="0"/>
          <c:showPercent val="0"/>
          <c:showBubbleSize val="0"/>
        </c:dLbls>
        <c:axId val="278187576"/>
        <c:axId val="278185224"/>
      </c:scatterChart>
      <c:valAx>
        <c:axId val="278187576"/>
        <c:scaling>
          <c:orientation val="minMax"/>
          <c:max val="10"/>
          <c:min val="0"/>
        </c:scaling>
        <c:delete val="0"/>
        <c:axPos val="b"/>
        <c:title>
          <c:tx>
            <c:rich>
              <a:bodyPr/>
              <a:lstStyle/>
              <a:p>
                <a:pPr>
                  <a:defRPr b="0"/>
                </a:pPr>
                <a:r>
                  <a:rPr lang="en-US" b="0"/>
                  <a:t>Deforma</a:t>
                </a:r>
                <a:r>
                  <a:rPr lang="cs-CZ" b="0"/>
                  <a:t>tion</a:t>
                </a:r>
                <a:r>
                  <a:rPr lang="en-US" b="0"/>
                  <a:t> [mm]</a:t>
                </a:r>
                <a:endParaRPr lang="cs-CZ" b="0"/>
              </a:p>
            </c:rich>
          </c:tx>
          <c:layout>
            <c:manualLayout>
              <c:xMode val="edge"/>
              <c:yMode val="edge"/>
              <c:x val="0.74171058869855377"/>
              <c:y val="0.90773290147248598"/>
            </c:manualLayout>
          </c:layout>
          <c:overlay val="0"/>
        </c:title>
        <c:numFmt formatCode="0" sourceLinked="0"/>
        <c:majorTickMark val="none"/>
        <c:minorTickMark val="none"/>
        <c:tickLblPos val="nextTo"/>
        <c:txPr>
          <a:bodyPr rot="0" vert="horz"/>
          <a:lstStyle/>
          <a:p>
            <a:pPr>
              <a:defRPr/>
            </a:pPr>
            <a:endParaRPr lang="en-US"/>
          </a:p>
        </c:txPr>
        <c:crossAx val="278185224"/>
        <c:crosses val="autoZero"/>
        <c:crossBetween val="midCat"/>
        <c:majorUnit val="2"/>
      </c:valAx>
      <c:valAx>
        <c:axId val="278185224"/>
        <c:scaling>
          <c:orientation val="minMax"/>
          <c:max val="400"/>
          <c:min val="0"/>
        </c:scaling>
        <c:delete val="0"/>
        <c:axPos val="l"/>
        <c:title>
          <c:tx>
            <c:rich>
              <a:bodyPr/>
              <a:lstStyle/>
              <a:p>
                <a:pPr>
                  <a:defRPr b="0"/>
                </a:pPr>
                <a:r>
                  <a:rPr lang="cs-CZ" b="0"/>
                  <a:t>Force </a:t>
                </a:r>
                <a:r>
                  <a:rPr lang="en-US" b="0"/>
                  <a:t>[kN]</a:t>
                </a:r>
                <a:endParaRPr lang="cs-CZ" b="0"/>
              </a:p>
            </c:rich>
          </c:tx>
          <c:layout>
            <c:manualLayout>
              <c:xMode val="edge"/>
              <c:yMode val="edge"/>
              <c:x val="4.195592414853469E-3"/>
              <c:y val="3.5387257747162719E-2"/>
            </c:manualLayout>
          </c:layout>
          <c:overlay val="0"/>
        </c:title>
        <c:numFmt formatCode="0" sourceLinked="1"/>
        <c:majorTickMark val="none"/>
        <c:minorTickMark val="none"/>
        <c:tickLblPos val="nextTo"/>
        <c:txPr>
          <a:bodyPr rot="0" vert="horz"/>
          <a:lstStyle/>
          <a:p>
            <a:pPr>
              <a:defRPr/>
            </a:pPr>
            <a:endParaRPr lang="en-US"/>
          </a:p>
        </c:txPr>
        <c:crossAx val="278187576"/>
        <c:crosses val="autoZero"/>
        <c:crossBetween val="midCat"/>
      </c:valAx>
    </c:plotArea>
    <c:legend>
      <c:legendPos val="r"/>
      <c:layout>
        <c:manualLayout>
          <c:xMode val="edge"/>
          <c:yMode val="edge"/>
          <c:x val="0.41504737943260056"/>
          <c:y val="0.40194714881780252"/>
          <c:w val="0.44519605167697235"/>
          <c:h val="0.29392675011590169"/>
        </c:manualLayout>
      </c:layout>
      <c:overlay val="0"/>
      <c:txPr>
        <a:bodyPr/>
        <a:lstStyle/>
        <a:p>
          <a:pPr>
            <a:defRPr sz="1800"/>
          </a:pPr>
          <a:endParaRPr lang="en-US"/>
        </a:p>
      </c:txPr>
    </c:legend>
    <c:plotVisOnly val="1"/>
    <c:dispBlanksAs val="gap"/>
    <c:showDLblsOverMax val="0"/>
  </c:chart>
  <c:spPr>
    <a:ln>
      <a:noFill/>
    </a:ln>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978099225029"/>
          <c:y val="4.2784276242926439E-2"/>
          <c:w val="0.80648383558461367"/>
          <c:h val="0.80495953665966935"/>
        </c:manualLayout>
      </c:layout>
      <c:lineChart>
        <c:grouping val="standard"/>
        <c:varyColors val="0"/>
        <c:ser>
          <c:idx val="0"/>
          <c:order val="0"/>
          <c:tx>
            <c:strRef>
              <c:f>'Srovnání výsledků'!$C$3</c:f>
              <c:strCache>
                <c:ptCount val="1"/>
                <c:pt idx="0">
                  <c:v>Metoda komponent</c:v>
                </c:pt>
              </c:strCache>
            </c:strRef>
          </c:tx>
          <c:spPr>
            <a:ln>
              <a:solidFill>
                <a:srgbClr val="A20E86"/>
              </a:solidFill>
            </a:ln>
          </c:spPr>
          <c:marker>
            <c:spPr>
              <a:solidFill>
                <a:srgbClr val="A20E86"/>
              </a:solidFill>
              <a:ln>
                <a:solidFill>
                  <a:srgbClr val="A20E8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výsledků'!$C$8:$C$17</c:f>
              <c:numCache>
                <c:formatCode>0</c:formatCode>
                <c:ptCount val="10"/>
                <c:pt idx="0">
                  <c:v>43.619109624110237</c:v>
                </c:pt>
                <c:pt idx="1">
                  <c:v>62.811517858718709</c:v>
                </c:pt>
                <c:pt idx="2">
                  <c:v>98.142996654248023</c:v>
                </c:pt>
                <c:pt idx="3">
                  <c:v>174.47643849644101</c:v>
                </c:pt>
                <c:pt idx="4">
                  <c:v>278.95460712718426</c:v>
                </c:pt>
                <c:pt idx="5">
                  <c:v>304.86129229601596</c:v>
                </c:pt>
                <c:pt idx="6">
                  <c:v>335.47828385918035</c:v>
                </c:pt>
                <c:pt idx="7">
                  <c:v>370.80558181667828</c:v>
                </c:pt>
                <c:pt idx="8">
                  <c:v>406.65600000000001</c:v>
                </c:pt>
                <c:pt idx="9">
                  <c:v>406.65600000000001</c:v>
                </c:pt>
              </c:numCache>
            </c:numRef>
          </c:val>
          <c:smooth val="0"/>
          <c:extLst>
            <c:ext xmlns:c16="http://schemas.microsoft.com/office/drawing/2014/chart" uri="{C3380CC4-5D6E-409C-BE32-E72D297353CC}">
              <c16:uniqueId val="{00000000-7E69-40E5-94D7-2E77BC367E90}"/>
            </c:ext>
          </c:extLst>
        </c:ser>
        <c:ser>
          <c:idx val="2"/>
          <c:order val="1"/>
          <c:tx>
            <c:v>CBFEM</c:v>
          </c:tx>
          <c:spPr>
            <a:ln>
              <a:solidFill>
                <a:srgbClr val="006666"/>
              </a:solidFill>
            </a:ln>
          </c:spPr>
          <c:marker>
            <c:spPr>
              <a:solidFill>
                <a:srgbClr val="006666"/>
              </a:solidFill>
              <a:ln>
                <a:solidFill>
                  <a:srgbClr val="00666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výsledků'!$H$8:$H$17</c:f>
              <c:numCache>
                <c:formatCode>General</c:formatCode>
                <c:ptCount val="10"/>
                <c:pt idx="0">
                  <c:v>75</c:v>
                </c:pt>
                <c:pt idx="1">
                  <c:v>90</c:v>
                </c:pt>
                <c:pt idx="2">
                  <c:v>115</c:v>
                </c:pt>
                <c:pt idx="3">
                  <c:v>175</c:v>
                </c:pt>
                <c:pt idx="4">
                  <c:v>249</c:v>
                </c:pt>
                <c:pt idx="5">
                  <c:v>288</c:v>
                </c:pt>
                <c:pt idx="6">
                  <c:v>320</c:v>
                </c:pt>
                <c:pt idx="7">
                  <c:v>358</c:v>
                </c:pt>
                <c:pt idx="8">
                  <c:v>385</c:v>
                </c:pt>
                <c:pt idx="9">
                  <c:v>412</c:v>
                </c:pt>
              </c:numCache>
            </c:numRef>
          </c:val>
          <c:smooth val="0"/>
          <c:extLst>
            <c:ext xmlns:c16="http://schemas.microsoft.com/office/drawing/2014/chart" uri="{C3380CC4-5D6E-409C-BE32-E72D297353CC}">
              <c16:uniqueId val="{00000001-7E69-40E5-94D7-2E77BC367E90}"/>
            </c:ext>
          </c:extLst>
        </c:ser>
        <c:ser>
          <c:idx val="4"/>
          <c:order val="2"/>
          <c:tx>
            <c:v>Validovaný vědecký 3D-FEM</c:v>
          </c:tx>
          <c:spPr>
            <a:ln>
              <a:solidFill>
                <a:srgbClr val="FF0000"/>
              </a:solidFill>
            </a:ln>
          </c:spPr>
          <c:marker>
            <c:symbol val="star"/>
            <c:size val="5"/>
            <c:spPr>
              <a:noFill/>
              <a:ln>
                <a:solidFill>
                  <a:srgbClr val="FF0000"/>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výsledků'!$M$8:$M$17</c:f>
              <c:numCache>
                <c:formatCode>General</c:formatCode>
                <c:ptCount val="10"/>
                <c:pt idx="0">
                  <c:v>115</c:v>
                </c:pt>
                <c:pt idx="1">
                  <c:v>144</c:v>
                </c:pt>
                <c:pt idx="2">
                  <c:v>199.7</c:v>
                </c:pt>
                <c:pt idx="3">
                  <c:v>268.8</c:v>
                </c:pt>
                <c:pt idx="4">
                  <c:v>310.3</c:v>
                </c:pt>
                <c:pt idx="5">
                  <c:v>328.7</c:v>
                </c:pt>
                <c:pt idx="6">
                  <c:v>347.3</c:v>
                </c:pt>
                <c:pt idx="7">
                  <c:v>370.7</c:v>
                </c:pt>
                <c:pt idx="8">
                  <c:v>400</c:v>
                </c:pt>
                <c:pt idx="9">
                  <c:v>407</c:v>
                </c:pt>
              </c:numCache>
            </c:numRef>
          </c:val>
          <c:smooth val="0"/>
          <c:extLst>
            <c:ext xmlns:c16="http://schemas.microsoft.com/office/drawing/2014/chart" uri="{C3380CC4-5D6E-409C-BE32-E72D297353CC}">
              <c16:uniqueId val="{00000002-7E69-40E5-94D7-2E77BC367E90}"/>
            </c:ext>
          </c:extLst>
        </c:ser>
        <c:dLbls>
          <c:showLegendKey val="0"/>
          <c:showVal val="0"/>
          <c:showCatName val="0"/>
          <c:showSerName val="0"/>
          <c:showPercent val="0"/>
          <c:showBubbleSize val="0"/>
        </c:dLbls>
        <c:marker val="1"/>
        <c:smooth val="0"/>
        <c:axId val="278188752"/>
        <c:axId val="278187184"/>
      </c:lineChart>
      <c:catAx>
        <c:axId val="278188752"/>
        <c:scaling>
          <c:orientation val="minMax"/>
        </c:scaling>
        <c:delete val="0"/>
        <c:axPos val="b"/>
        <c:title>
          <c:tx>
            <c:rich>
              <a:bodyPr/>
              <a:lstStyle/>
              <a:p>
                <a:pPr>
                  <a:defRPr/>
                </a:pPr>
                <a:r>
                  <a:rPr lang="cs-CZ"/>
                  <a:t>Flange thickness </a:t>
                </a:r>
                <a:r>
                  <a:rPr lang="en-US"/>
                  <a:t>[mm]</a:t>
                </a:r>
                <a:endParaRPr lang="cs-CZ"/>
              </a:p>
            </c:rich>
          </c:tx>
          <c:layout>
            <c:manualLayout>
              <c:xMode val="edge"/>
              <c:yMode val="edge"/>
              <c:x val="0.77954755346997573"/>
              <c:y val="0.94683826553384898"/>
            </c:manualLayout>
          </c:layout>
          <c:overlay val="0"/>
        </c:title>
        <c:numFmt formatCode="General" sourceLinked="1"/>
        <c:majorTickMark val="out"/>
        <c:minorTickMark val="none"/>
        <c:tickLblPos val="nextTo"/>
        <c:txPr>
          <a:bodyPr rot="0" vert="horz"/>
          <a:lstStyle/>
          <a:p>
            <a:pPr>
              <a:defRPr/>
            </a:pPr>
            <a:endParaRPr lang="en-US"/>
          </a:p>
        </c:txPr>
        <c:crossAx val="278187184"/>
        <c:crosses val="autoZero"/>
        <c:auto val="1"/>
        <c:lblAlgn val="ctr"/>
        <c:lblOffset val="100"/>
        <c:noMultiLvlLbl val="0"/>
      </c:catAx>
      <c:valAx>
        <c:axId val="278187184"/>
        <c:scaling>
          <c:orientation val="minMax"/>
        </c:scaling>
        <c:delete val="0"/>
        <c:axPos val="l"/>
        <c:majorGridlines/>
        <c:title>
          <c:tx>
            <c:rich>
              <a:bodyPr/>
              <a:lstStyle/>
              <a:p>
                <a:pPr>
                  <a:defRPr/>
                </a:pPr>
                <a:r>
                  <a:rPr lang="cs-CZ"/>
                  <a:t>Resistance </a:t>
                </a:r>
                <a:r>
                  <a:rPr lang="en-US"/>
                  <a:t>[kN]</a:t>
                </a:r>
                <a:endParaRPr lang="cs-CZ"/>
              </a:p>
            </c:rich>
          </c:tx>
          <c:layout>
            <c:manualLayout>
              <c:xMode val="edge"/>
              <c:yMode val="edge"/>
              <c:x val="9.0947508892447564E-3"/>
              <c:y val="3.061039026852767E-2"/>
            </c:manualLayout>
          </c:layout>
          <c:overlay val="0"/>
        </c:title>
        <c:numFmt formatCode="0" sourceLinked="1"/>
        <c:majorTickMark val="none"/>
        <c:minorTickMark val="none"/>
        <c:tickLblPos val="nextTo"/>
        <c:crossAx val="278188752"/>
        <c:crosses val="autoZero"/>
        <c:crossBetween val="between"/>
      </c:valAx>
    </c:plotArea>
    <c:legend>
      <c:legendPos val="r"/>
      <c:layout>
        <c:manualLayout>
          <c:xMode val="edge"/>
          <c:yMode val="edge"/>
          <c:x val="0.49549525589461374"/>
          <c:y val="0.50119090081608864"/>
          <c:w val="0.49208689987834425"/>
          <c:h val="0.31010772907117956"/>
        </c:manualLayout>
      </c:layout>
      <c:overlay val="0"/>
      <c:spPr>
        <a:solidFill>
          <a:schemeClr val="bg1"/>
        </a:solidFill>
      </c:spPr>
      <c:txPr>
        <a:bodyPr/>
        <a:lstStyle/>
        <a:p>
          <a:pPr>
            <a:defRPr sz="1200"/>
          </a:pPr>
          <a:endParaRPr lang="en-US"/>
        </a:p>
      </c:txPr>
    </c:legend>
    <c:plotVisOnly val="1"/>
    <c:dispBlanksAs val="gap"/>
    <c:showDLblsOverMax val="0"/>
  </c:chart>
  <c:txPr>
    <a:bodyPr/>
    <a:lstStyle/>
    <a:p>
      <a:pPr>
        <a:defRPr sz="1600" b="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7978099225029"/>
          <c:y val="4.2784276242926439E-2"/>
          <c:w val="0.80648383558461367"/>
          <c:h val="0.7728923427699953"/>
        </c:manualLayout>
      </c:layout>
      <c:lineChart>
        <c:grouping val="standard"/>
        <c:varyColors val="0"/>
        <c:ser>
          <c:idx val="0"/>
          <c:order val="0"/>
          <c:tx>
            <c:strRef>
              <c:f>'Srovnání výsledků'!$C$3</c:f>
              <c:strCache>
                <c:ptCount val="1"/>
                <c:pt idx="0">
                  <c:v>Metoda komponent</c:v>
                </c:pt>
              </c:strCache>
            </c:strRef>
          </c:tx>
          <c:spPr>
            <a:ln>
              <a:solidFill>
                <a:srgbClr val="A20E86"/>
              </a:solidFill>
            </a:ln>
          </c:spPr>
          <c:marker>
            <c:spPr>
              <a:solidFill>
                <a:srgbClr val="A20E86"/>
              </a:solidFill>
              <a:ln>
                <a:solidFill>
                  <a:srgbClr val="A20E8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výsledků'!$C$8:$C$17</c:f>
              <c:numCache>
                <c:formatCode>0</c:formatCode>
                <c:ptCount val="10"/>
                <c:pt idx="0">
                  <c:v>43.619109624110237</c:v>
                </c:pt>
                <c:pt idx="1">
                  <c:v>62.811517858718709</c:v>
                </c:pt>
                <c:pt idx="2">
                  <c:v>98.142996654248023</c:v>
                </c:pt>
                <c:pt idx="3">
                  <c:v>174.47643849644101</c:v>
                </c:pt>
                <c:pt idx="4">
                  <c:v>278.95460712718426</c:v>
                </c:pt>
                <c:pt idx="5">
                  <c:v>304.86129229601596</c:v>
                </c:pt>
                <c:pt idx="6">
                  <c:v>335.47828385918035</c:v>
                </c:pt>
                <c:pt idx="7">
                  <c:v>370.80558181667828</c:v>
                </c:pt>
                <c:pt idx="8">
                  <c:v>406.65600000000001</c:v>
                </c:pt>
                <c:pt idx="9">
                  <c:v>406.65600000000001</c:v>
                </c:pt>
              </c:numCache>
            </c:numRef>
          </c:val>
          <c:smooth val="0"/>
          <c:extLst>
            <c:ext xmlns:c16="http://schemas.microsoft.com/office/drawing/2014/chart" uri="{C3380CC4-5D6E-409C-BE32-E72D297353CC}">
              <c16:uniqueId val="{00000000-7E69-40E5-94D7-2E77BC367E90}"/>
            </c:ext>
          </c:extLst>
        </c:ser>
        <c:ser>
          <c:idx val="2"/>
          <c:order val="1"/>
          <c:tx>
            <c:v>CBFEM</c:v>
          </c:tx>
          <c:spPr>
            <a:ln>
              <a:solidFill>
                <a:srgbClr val="006666"/>
              </a:solidFill>
            </a:ln>
          </c:spPr>
          <c:marker>
            <c:spPr>
              <a:solidFill>
                <a:srgbClr val="006666"/>
              </a:solidFill>
              <a:ln>
                <a:solidFill>
                  <a:srgbClr val="006666"/>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výsledků'!$H$8:$H$17</c:f>
              <c:numCache>
                <c:formatCode>General</c:formatCode>
                <c:ptCount val="10"/>
                <c:pt idx="0">
                  <c:v>75</c:v>
                </c:pt>
                <c:pt idx="1">
                  <c:v>90</c:v>
                </c:pt>
                <c:pt idx="2">
                  <c:v>115</c:v>
                </c:pt>
                <c:pt idx="3">
                  <c:v>175</c:v>
                </c:pt>
                <c:pt idx="4">
                  <c:v>249</c:v>
                </c:pt>
                <c:pt idx="5">
                  <c:v>288</c:v>
                </c:pt>
                <c:pt idx="6">
                  <c:v>320</c:v>
                </c:pt>
                <c:pt idx="7">
                  <c:v>358</c:v>
                </c:pt>
                <c:pt idx="8">
                  <c:v>385</c:v>
                </c:pt>
                <c:pt idx="9">
                  <c:v>412</c:v>
                </c:pt>
              </c:numCache>
            </c:numRef>
          </c:val>
          <c:smooth val="0"/>
          <c:extLst>
            <c:ext xmlns:c16="http://schemas.microsoft.com/office/drawing/2014/chart" uri="{C3380CC4-5D6E-409C-BE32-E72D297353CC}">
              <c16:uniqueId val="{00000001-7E69-40E5-94D7-2E77BC367E90}"/>
            </c:ext>
          </c:extLst>
        </c:ser>
        <c:ser>
          <c:idx val="4"/>
          <c:order val="2"/>
          <c:tx>
            <c:v>Validovaný vědecký 3D-FEM</c:v>
          </c:tx>
          <c:spPr>
            <a:ln>
              <a:solidFill>
                <a:srgbClr val="FF0000"/>
              </a:solidFill>
            </a:ln>
          </c:spPr>
          <c:marker>
            <c:symbol val="star"/>
            <c:size val="5"/>
            <c:spPr>
              <a:noFill/>
              <a:ln>
                <a:solidFill>
                  <a:srgbClr val="FF0000"/>
                </a:solidFill>
              </a:ln>
            </c:spPr>
          </c:marker>
          <c:cat>
            <c:strRef>
              <c:f>'Srovnání výsledků'!$B$8:$B$17</c:f>
              <c:strCache>
                <c:ptCount val="10"/>
                <c:pt idx="0">
                  <c:v>tf10</c:v>
                </c:pt>
                <c:pt idx="1">
                  <c:v>tf12</c:v>
                </c:pt>
                <c:pt idx="2">
                  <c:v>tf15</c:v>
                </c:pt>
                <c:pt idx="3">
                  <c:v>tf20</c:v>
                </c:pt>
                <c:pt idx="4">
                  <c:v>tf25</c:v>
                </c:pt>
                <c:pt idx="5">
                  <c:v>tf30</c:v>
                </c:pt>
                <c:pt idx="6">
                  <c:v>tf35</c:v>
                </c:pt>
                <c:pt idx="7">
                  <c:v>tf40</c:v>
                </c:pt>
                <c:pt idx="8">
                  <c:v>tf45</c:v>
                </c:pt>
                <c:pt idx="9">
                  <c:v>tf50</c:v>
                </c:pt>
              </c:strCache>
            </c:strRef>
          </c:cat>
          <c:val>
            <c:numRef>
              <c:f>'Srovnání výsledků'!$M$8:$M$17</c:f>
              <c:numCache>
                <c:formatCode>General</c:formatCode>
                <c:ptCount val="10"/>
                <c:pt idx="0">
                  <c:v>115</c:v>
                </c:pt>
                <c:pt idx="1">
                  <c:v>144</c:v>
                </c:pt>
                <c:pt idx="2">
                  <c:v>199.7</c:v>
                </c:pt>
                <c:pt idx="3">
                  <c:v>268.8</c:v>
                </c:pt>
                <c:pt idx="4">
                  <c:v>310.3</c:v>
                </c:pt>
                <c:pt idx="5">
                  <c:v>328.7</c:v>
                </c:pt>
                <c:pt idx="6">
                  <c:v>347.3</c:v>
                </c:pt>
                <c:pt idx="7">
                  <c:v>370.7</c:v>
                </c:pt>
                <c:pt idx="8">
                  <c:v>400</c:v>
                </c:pt>
                <c:pt idx="9">
                  <c:v>407</c:v>
                </c:pt>
              </c:numCache>
            </c:numRef>
          </c:val>
          <c:smooth val="0"/>
          <c:extLst>
            <c:ext xmlns:c16="http://schemas.microsoft.com/office/drawing/2014/chart" uri="{C3380CC4-5D6E-409C-BE32-E72D297353CC}">
              <c16:uniqueId val="{00000002-7E69-40E5-94D7-2E77BC367E90}"/>
            </c:ext>
          </c:extLst>
        </c:ser>
        <c:dLbls>
          <c:showLegendKey val="0"/>
          <c:showVal val="0"/>
          <c:showCatName val="0"/>
          <c:showSerName val="0"/>
          <c:showPercent val="0"/>
          <c:showBubbleSize val="0"/>
        </c:dLbls>
        <c:marker val="1"/>
        <c:smooth val="0"/>
        <c:axId val="278188752"/>
        <c:axId val="278187184"/>
      </c:lineChart>
      <c:catAx>
        <c:axId val="278188752"/>
        <c:scaling>
          <c:orientation val="minMax"/>
        </c:scaling>
        <c:delete val="0"/>
        <c:axPos val="b"/>
        <c:title>
          <c:tx>
            <c:rich>
              <a:bodyPr/>
              <a:lstStyle/>
              <a:p>
                <a:pPr>
                  <a:defRPr/>
                </a:pPr>
                <a:r>
                  <a:rPr lang="cs-CZ"/>
                  <a:t>Flange thickness </a:t>
                </a:r>
                <a:r>
                  <a:rPr lang="en-US"/>
                  <a:t>[mm]</a:t>
                </a:r>
                <a:endParaRPr lang="cs-CZ"/>
              </a:p>
            </c:rich>
          </c:tx>
          <c:layout>
            <c:manualLayout>
              <c:xMode val="edge"/>
              <c:yMode val="edge"/>
              <c:x val="0.77954755346997573"/>
              <c:y val="0.94683826553384898"/>
            </c:manualLayout>
          </c:layout>
          <c:overlay val="0"/>
        </c:title>
        <c:numFmt formatCode="General" sourceLinked="1"/>
        <c:majorTickMark val="out"/>
        <c:minorTickMark val="none"/>
        <c:tickLblPos val="nextTo"/>
        <c:txPr>
          <a:bodyPr rot="0" vert="horz"/>
          <a:lstStyle/>
          <a:p>
            <a:pPr>
              <a:defRPr/>
            </a:pPr>
            <a:endParaRPr lang="en-US"/>
          </a:p>
        </c:txPr>
        <c:crossAx val="278187184"/>
        <c:crosses val="autoZero"/>
        <c:auto val="1"/>
        <c:lblAlgn val="ctr"/>
        <c:lblOffset val="100"/>
        <c:noMultiLvlLbl val="0"/>
      </c:catAx>
      <c:valAx>
        <c:axId val="278187184"/>
        <c:scaling>
          <c:orientation val="minMax"/>
        </c:scaling>
        <c:delete val="0"/>
        <c:axPos val="l"/>
        <c:majorGridlines/>
        <c:title>
          <c:tx>
            <c:rich>
              <a:bodyPr/>
              <a:lstStyle/>
              <a:p>
                <a:pPr>
                  <a:defRPr/>
                </a:pPr>
                <a:r>
                  <a:rPr lang="cs-CZ"/>
                  <a:t>Resistance </a:t>
                </a:r>
                <a:r>
                  <a:rPr lang="en-US"/>
                  <a:t>[kN]</a:t>
                </a:r>
                <a:endParaRPr lang="cs-CZ"/>
              </a:p>
            </c:rich>
          </c:tx>
          <c:layout>
            <c:manualLayout>
              <c:xMode val="edge"/>
              <c:yMode val="edge"/>
              <c:x val="0"/>
              <c:y val="3.0610235226388987E-2"/>
            </c:manualLayout>
          </c:layout>
          <c:overlay val="0"/>
        </c:title>
        <c:numFmt formatCode="0" sourceLinked="1"/>
        <c:majorTickMark val="none"/>
        <c:minorTickMark val="none"/>
        <c:tickLblPos val="nextTo"/>
        <c:crossAx val="278188752"/>
        <c:crosses val="autoZero"/>
        <c:crossBetween val="between"/>
      </c:valAx>
    </c:plotArea>
    <c:legend>
      <c:legendPos val="r"/>
      <c:layout>
        <c:manualLayout>
          <c:xMode val="edge"/>
          <c:yMode val="edge"/>
          <c:x val="0.49549525589461374"/>
          <c:y val="0.50119090081608864"/>
          <c:w val="0.49208689987834425"/>
          <c:h val="0.31010772907117956"/>
        </c:manualLayout>
      </c:layout>
      <c:overlay val="0"/>
      <c:spPr>
        <a:solidFill>
          <a:schemeClr val="bg1"/>
        </a:solidFill>
      </c:spPr>
      <c:txPr>
        <a:bodyPr/>
        <a:lstStyle/>
        <a:p>
          <a:pPr>
            <a:defRPr sz="1200"/>
          </a:pPr>
          <a:endParaRPr lang="en-US"/>
        </a:p>
      </c:txPr>
    </c:legend>
    <c:plotVisOnly val="1"/>
    <c:dispBlanksAs val="gap"/>
    <c:showDLblsOverMax val="0"/>
  </c:chart>
  <c:txPr>
    <a:bodyPr/>
    <a:lstStyle/>
    <a:p>
      <a:pPr>
        <a:defRPr sz="1600" b="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0745572766197"/>
          <c:y val="2.686635644404238E-2"/>
          <c:w val="0.80294179161703638"/>
          <c:h val="0.77223656775710592"/>
        </c:manualLayout>
      </c:layout>
      <c:scatterChart>
        <c:scatterStyle val="lineMarker"/>
        <c:varyColors val="0"/>
        <c:ser>
          <c:idx val="0"/>
          <c:order val="0"/>
          <c:tx>
            <c:v>Parametr-tloušťka pásnice</c:v>
          </c:tx>
          <c:spPr>
            <a:ln>
              <a:noFill/>
            </a:ln>
          </c:spPr>
          <c:marker>
            <c:spPr>
              <a:solidFill>
                <a:srgbClr val="FF0000"/>
              </a:solidFill>
              <a:ln>
                <a:solidFill>
                  <a:srgbClr val="FF0000"/>
                </a:solidFill>
              </a:ln>
            </c:spPr>
          </c:marker>
          <c:xVal>
            <c:numRef>
              <c:f>'Srovnání výsledků'!$C$8:$C$17</c:f>
              <c:numCache>
                <c:formatCode>0</c:formatCode>
                <c:ptCount val="10"/>
                <c:pt idx="0">
                  <c:v>43.619109624110237</c:v>
                </c:pt>
                <c:pt idx="1">
                  <c:v>62.811517858718709</c:v>
                </c:pt>
                <c:pt idx="2">
                  <c:v>98.142996654248023</c:v>
                </c:pt>
                <c:pt idx="3">
                  <c:v>174.47643849644101</c:v>
                </c:pt>
                <c:pt idx="4">
                  <c:v>278.95460712718426</c:v>
                </c:pt>
                <c:pt idx="5">
                  <c:v>304.86129229601596</c:v>
                </c:pt>
                <c:pt idx="6">
                  <c:v>335.47828385918035</c:v>
                </c:pt>
                <c:pt idx="7">
                  <c:v>370.80558181667828</c:v>
                </c:pt>
                <c:pt idx="8">
                  <c:v>406.65600000000001</c:v>
                </c:pt>
                <c:pt idx="9">
                  <c:v>406.65600000000001</c:v>
                </c:pt>
              </c:numCache>
            </c:numRef>
          </c:xVal>
          <c:yVal>
            <c:numRef>
              <c:f>'Srovnání výsledků'!$H$8:$H$17</c:f>
              <c:numCache>
                <c:formatCode>General</c:formatCode>
                <c:ptCount val="10"/>
                <c:pt idx="0">
                  <c:v>75</c:v>
                </c:pt>
                <c:pt idx="1">
                  <c:v>90</c:v>
                </c:pt>
                <c:pt idx="2">
                  <c:v>115</c:v>
                </c:pt>
                <c:pt idx="3">
                  <c:v>175</c:v>
                </c:pt>
                <c:pt idx="4">
                  <c:v>249</c:v>
                </c:pt>
                <c:pt idx="5">
                  <c:v>288</c:v>
                </c:pt>
                <c:pt idx="6">
                  <c:v>320</c:v>
                </c:pt>
                <c:pt idx="7">
                  <c:v>358</c:v>
                </c:pt>
                <c:pt idx="8">
                  <c:v>385</c:v>
                </c:pt>
                <c:pt idx="9">
                  <c:v>412</c:v>
                </c:pt>
              </c:numCache>
            </c:numRef>
          </c:yVal>
          <c:smooth val="0"/>
          <c:extLst>
            <c:ext xmlns:c16="http://schemas.microsoft.com/office/drawing/2014/chart" uri="{C3380CC4-5D6E-409C-BE32-E72D297353CC}">
              <c16:uniqueId val="{00000000-4E62-4AAC-A8FB-00BFEA5955FE}"/>
            </c:ext>
          </c:extLst>
        </c:ser>
        <c:ser>
          <c:idx val="1"/>
          <c:order val="1"/>
          <c:tx>
            <c:v>Parametr-velikost šroubu</c:v>
          </c:tx>
          <c:spPr>
            <a:ln>
              <a:noFill/>
            </a:ln>
          </c:spPr>
          <c:xVal>
            <c:numRef>
              <c:f>'Srovnání výsledků'!$C$19:$C$22</c:f>
              <c:numCache>
                <c:formatCode>0</c:formatCode>
                <c:ptCount val="4"/>
                <c:pt idx="0">
                  <c:v>151.93591929600157</c:v>
                </c:pt>
                <c:pt idx="1">
                  <c:v>205.11081399677869</c:v>
                </c:pt>
                <c:pt idx="2">
                  <c:v>270.37091203864173</c:v>
                </c:pt>
                <c:pt idx="3">
                  <c:v>278.04365251293308</c:v>
                </c:pt>
              </c:numCache>
            </c:numRef>
          </c:xVal>
          <c:yVal>
            <c:numRef>
              <c:f>'Srovnání výsledků'!$H$19:$H$22</c:f>
              <c:numCache>
                <c:formatCode>General</c:formatCode>
                <c:ptCount val="4"/>
                <c:pt idx="0">
                  <c:v>150</c:v>
                </c:pt>
                <c:pt idx="1">
                  <c:v>200</c:v>
                </c:pt>
                <c:pt idx="2">
                  <c:v>249</c:v>
                </c:pt>
                <c:pt idx="3">
                  <c:v>260</c:v>
                </c:pt>
              </c:numCache>
            </c:numRef>
          </c:yVal>
          <c:smooth val="0"/>
          <c:extLst>
            <c:ext xmlns:c16="http://schemas.microsoft.com/office/drawing/2014/chart" uri="{C3380CC4-5D6E-409C-BE32-E72D297353CC}">
              <c16:uniqueId val="{00000001-4E62-4AAC-A8FB-00BFEA5955FE}"/>
            </c:ext>
          </c:extLst>
        </c:ser>
        <c:ser>
          <c:idx val="2"/>
          <c:order val="2"/>
          <c:tx>
            <c:v>Parametr-materiál šroubu</c:v>
          </c:tx>
          <c:spPr>
            <a:ln>
              <a:noFill/>
            </a:ln>
          </c:spPr>
          <c:marker>
            <c:spPr>
              <a:solidFill>
                <a:srgbClr val="00B050"/>
              </a:solidFill>
              <a:ln>
                <a:solidFill>
                  <a:srgbClr val="00B050"/>
                </a:solidFill>
              </a:ln>
            </c:spPr>
          </c:marker>
          <c:xVal>
            <c:numRef>
              <c:f>'Srovnání výsledků'!$C$24:$C$27</c:f>
              <c:numCache>
                <c:formatCode>0</c:formatCode>
                <c:ptCount val="4"/>
                <c:pt idx="0">
                  <c:v>163.71899255356018</c:v>
                </c:pt>
                <c:pt idx="1">
                  <c:v>190.38197242483062</c:v>
                </c:pt>
                <c:pt idx="2">
                  <c:v>217.04495229610072</c:v>
                </c:pt>
                <c:pt idx="3">
                  <c:v>272.61943515068896</c:v>
                </c:pt>
              </c:numCache>
            </c:numRef>
          </c:xVal>
          <c:yVal>
            <c:numRef>
              <c:f>'Srovnání výsledků'!$H$24:$H$27</c:f>
              <c:numCache>
                <c:formatCode>General</c:formatCode>
                <c:ptCount val="4"/>
                <c:pt idx="0">
                  <c:v>163</c:v>
                </c:pt>
                <c:pt idx="1">
                  <c:v>186</c:v>
                </c:pt>
                <c:pt idx="2">
                  <c:v>210</c:v>
                </c:pt>
                <c:pt idx="3">
                  <c:v>262</c:v>
                </c:pt>
              </c:numCache>
            </c:numRef>
          </c:yVal>
          <c:smooth val="0"/>
          <c:extLst>
            <c:ext xmlns:c16="http://schemas.microsoft.com/office/drawing/2014/chart" uri="{C3380CC4-5D6E-409C-BE32-E72D297353CC}">
              <c16:uniqueId val="{00000002-4E62-4AAC-A8FB-00BFEA5955FE}"/>
            </c:ext>
          </c:extLst>
        </c:ser>
        <c:ser>
          <c:idx val="3"/>
          <c:order val="3"/>
          <c:tx>
            <c:v>Parametr-vzdálenost šroubů</c:v>
          </c:tx>
          <c:spPr>
            <a:ln>
              <a:noFill/>
            </a:ln>
          </c:spPr>
          <c:xVal>
            <c:numRef>
              <c:f>'Srovnání výsledků'!$C$29:$C$32</c:f>
              <c:numCache>
                <c:formatCode>0</c:formatCode>
                <c:ptCount val="4"/>
                <c:pt idx="0">
                  <c:v>282.25403794716328</c:v>
                </c:pt>
                <c:pt idx="1">
                  <c:v>187.80651393093947</c:v>
                </c:pt>
                <c:pt idx="2">
                  <c:v>129.12198850203814</c:v>
                </c:pt>
                <c:pt idx="3">
                  <c:v>107.02891569845107</c:v>
                </c:pt>
              </c:numCache>
            </c:numRef>
          </c:xVal>
          <c:yVal>
            <c:numRef>
              <c:f>'Srovnání výsledků'!$H$29:$H$32</c:f>
              <c:numCache>
                <c:formatCode>General</c:formatCode>
                <c:ptCount val="4"/>
                <c:pt idx="0">
                  <c:v>273</c:v>
                </c:pt>
                <c:pt idx="1">
                  <c:v>194</c:v>
                </c:pt>
                <c:pt idx="2">
                  <c:v>144</c:v>
                </c:pt>
                <c:pt idx="3">
                  <c:v>124</c:v>
                </c:pt>
              </c:numCache>
            </c:numRef>
          </c:yVal>
          <c:smooth val="0"/>
          <c:extLst>
            <c:ext xmlns:c16="http://schemas.microsoft.com/office/drawing/2014/chart" uri="{C3380CC4-5D6E-409C-BE32-E72D297353CC}">
              <c16:uniqueId val="{00000003-4E62-4AAC-A8FB-00BFEA5955FE}"/>
            </c:ext>
          </c:extLst>
        </c:ser>
        <c:ser>
          <c:idx val="4"/>
          <c:order val="4"/>
          <c:tx>
            <c:v>Parametr-šířka T-průřezu</c:v>
          </c:tx>
          <c:spPr>
            <a:ln>
              <a:noFill/>
            </a:ln>
          </c:spPr>
          <c:marker>
            <c:spPr>
              <a:noFill/>
              <a:ln>
                <a:solidFill>
                  <a:srgbClr val="A20E86"/>
                </a:solidFill>
              </a:ln>
            </c:spPr>
          </c:marker>
          <c:xVal>
            <c:numRef>
              <c:f>'Srovnání výsledků'!$C$34:$C$37</c:f>
              <c:numCache>
                <c:formatCode>0</c:formatCode>
                <c:ptCount val="4"/>
                <c:pt idx="0">
                  <c:v>314.21787967420374</c:v>
                </c:pt>
                <c:pt idx="1">
                  <c:v>423.23509486790863</c:v>
                </c:pt>
                <c:pt idx="2">
                  <c:v>432.85222561781234</c:v>
                </c:pt>
                <c:pt idx="3">
                  <c:v>432.85222561781234</c:v>
                </c:pt>
              </c:numCache>
            </c:numRef>
          </c:xVal>
          <c:yVal>
            <c:numRef>
              <c:f>'Srovnání výsledků'!$H$34:$H$37</c:f>
              <c:numCache>
                <c:formatCode>General</c:formatCode>
                <c:ptCount val="4"/>
                <c:pt idx="0">
                  <c:v>296</c:v>
                </c:pt>
                <c:pt idx="1">
                  <c:v>448</c:v>
                </c:pt>
                <c:pt idx="2">
                  <c:v>466</c:v>
                </c:pt>
                <c:pt idx="3">
                  <c:v>492</c:v>
                </c:pt>
              </c:numCache>
            </c:numRef>
          </c:yVal>
          <c:smooth val="0"/>
          <c:extLst>
            <c:ext xmlns:c16="http://schemas.microsoft.com/office/drawing/2014/chart" uri="{C3380CC4-5D6E-409C-BE32-E72D297353CC}">
              <c16:uniqueId val="{00000004-4E62-4AAC-A8FB-00BFEA5955FE}"/>
            </c:ext>
          </c:extLst>
        </c:ser>
        <c:ser>
          <c:idx val="5"/>
          <c:order val="5"/>
          <c:tx>
            <c:strRef>
              <c:f>'Srovnání výsledků'!$S$68</c:f>
              <c:strCache>
                <c:ptCount val="1"/>
                <c:pt idx="0">
                  <c:v>CBFEM = CM</c:v>
                </c:pt>
              </c:strCache>
            </c:strRef>
          </c:tx>
          <c:spPr>
            <a:ln>
              <a:solidFill>
                <a:srgbClr val="0070C0"/>
              </a:solidFill>
            </a:ln>
          </c:spPr>
          <c:marker>
            <c:symbol val="none"/>
          </c:marker>
          <c:xVal>
            <c:numRef>
              <c:f>'Srovnání výsledků'!$R$66:$R$67</c:f>
              <c:numCache>
                <c:formatCode>General</c:formatCode>
                <c:ptCount val="2"/>
                <c:pt idx="0">
                  <c:v>0</c:v>
                </c:pt>
                <c:pt idx="1">
                  <c:v>500</c:v>
                </c:pt>
              </c:numCache>
            </c:numRef>
          </c:xVal>
          <c:yVal>
            <c:numRef>
              <c:f>'Srovnání výsledků'!$S$66:$S$67</c:f>
              <c:numCache>
                <c:formatCode>General</c:formatCode>
                <c:ptCount val="2"/>
                <c:pt idx="0">
                  <c:v>0</c:v>
                </c:pt>
                <c:pt idx="1">
                  <c:v>500</c:v>
                </c:pt>
              </c:numCache>
            </c:numRef>
          </c:yVal>
          <c:smooth val="0"/>
          <c:extLst>
            <c:ext xmlns:c16="http://schemas.microsoft.com/office/drawing/2014/chart" uri="{C3380CC4-5D6E-409C-BE32-E72D297353CC}">
              <c16:uniqueId val="{00000005-4E62-4AAC-A8FB-00BFEA5955FE}"/>
            </c:ext>
          </c:extLst>
        </c:ser>
        <c:ser>
          <c:idx val="6"/>
          <c:order val="6"/>
          <c:tx>
            <c:strRef>
              <c:f>'Srovnání výsledků'!$U$68</c:f>
              <c:strCache>
                <c:ptCount val="1"/>
                <c:pt idx="0">
                  <c:v>CBFEM = 1,1 CM</c:v>
                </c:pt>
              </c:strCache>
            </c:strRef>
          </c:tx>
          <c:spPr>
            <a:ln>
              <a:solidFill>
                <a:srgbClr val="FF0000"/>
              </a:solidFill>
              <a:prstDash val="dash"/>
            </a:ln>
          </c:spPr>
          <c:marker>
            <c:symbol val="none"/>
          </c:marker>
          <c:xVal>
            <c:numRef>
              <c:f>'Srovnání výsledků'!$U$66:$U$67</c:f>
              <c:numCache>
                <c:formatCode>General</c:formatCode>
                <c:ptCount val="2"/>
                <c:pt idx="0">
                  <c:v>0</c:v>
                </c:pt>
                <c:pt idx="1">
                  <c:v>500</c:v>
                </c:pt>
              </c:numCache>
            </c:numRef>
          </c:xVal>
          <c:yVal>
            <c:numRef>
              <c:f>'Srovnání výsledků'!$V$66:$V$67</c:f>
              <c:numCache>
                <c:formatCode>General</c:formatCode>
                <c:ptCount val="2"/>
                <c:pt idx="0">
                  <c:v>0</c:v>
                </c:pt>
                <c:pt idx="1">
                  <c:v>550</c:v>
                </c:pt>
              </c:numCache>
            </c:numRef>
          </c:yVal>
          <c:smooth val="0"/>
          <c:extLst>
            <c:ext xmlns:c16="http://schemas.microsoft.com/office/drawing/2014/chart" uri="{C3380CC4-5D6E-409C-BE32-E72D297353CC}">
              <c16:uniqueId val="{00000006-4E62-4AAC-A8FB-00BFEA5955FE}"/>
            </c:ext>
          </c:extLst>
        </c:ser>
        <c:ser>
          <c:idx val="7"/>
          <c:order val="7"/>
          <c:tx>
            <c:strRef>
              <c:f>'Srovnání výsledků'!$X$68</c:f>
              <c:strCache>
                <c:ptCount val="1"/>
                <c:pt idx="0">
                  <c:v>CBFEM = 0,9 CM</c:v>
                </c:pt>
              </c:strCache>
            </c:strRef>
          </c:tx>
          <c:spPr>
            <a:ln>
              <a:solidFill>
                <a:srgbClr val="FF0000"/>
              </a:solidFill>
              <a:prstDash val="dash"/>
            </a:ln>
          </c:spPr>
          <c:xVal>
            <c:numRef>
              <c:f>'Srovnání výsledků'!$X$66:$X$67</c:f>
              <c:numCache>
                <c:formatCode>General</c:formatCode>
                <c:ptCount val="2"/>
                <c:pt idx="0">
                  <c:v>0</c:v>
                </c:pt>
                <c:pt idx="1">
                  <c:v>500</c:v>
                </c:pt>
              </c:numCache>
            </c:numRef>
          </c:xVal>
          <c:yVal>
            <c:numRef>
              <c:f>'Srovnání výsledků'!$Y$66:$Y$67</c:f>
              <c:numCache>
                <c:formatCode>General</c:formatCode>
                <c:ptCount val="2"/>
                <c:pt idx="0">
                  <c:v>0</c:v>
                </c:pt>
                <c:pt idx="1">
                  <c:v>450</c:v>
                </c:pt>
              </c:numCache>
            </c:numRef>
          </c:yVal>
          <c:smooth val="0"/>
          <c:extLst>
            <c:ext xmlns:c16="http://schemas.microsoft.com/office/drawing/2014/chart" uri="{C3380CC4-5D6E-409C-BE32-E72D297353CC}">
              <c16:uniqueId val="{00000007-4E62-4AAC-A8FB-00BFEA5955FE}"/>
            </c:ext>
          </c:extLst>
        </c:ser>
        <c:dLbls>
          <c:showLegendKey val="0"/>
          <c:showVal val="0"/>
          <c:showCatName val="0"/>
          <c:showSerName val="0"/>
          <c:showPercent val="0"/>
          <c:showBubbleSize val="0"/>
        </c:dLbls>
        <c:axId val="278183656"/>
        <c:axId val="318022544"/>
      </c:scatterChart>
      <c:valAx>
        <c:axId val="278183656"/>
        <c:scaling>
          <c:orientation val="minMax"/>
          <c:max val="500"/>
        </c:scaling>
        <c:delete val="0"/>
        <c:axPos val="b"/>
        <c:title>
          <c:tx>
            <c:rich>
              <a:bodyPr/>
              <a:lstStyle/>
              <a:p>
                <a:pPr>
                  <a:defRPr sz="1800" b="0"/>
                </a:pPr>
                <a:r>
                  <a:rPr lang="cs-CZ" sz="1800" b="0" dirty="0" err="1"/>
                  <a:t>Resistance</a:t>
                </a:r>
                <a:r>
                  <a:rPr lang="cs-CZ" sz="1800" b="0" dirty="0"/>
                  <a:t> -</a:t>
                </a:r>
                <a:r>
                  <a:rPr lang="cs-CZ" sz="1800" b="0" baseline="0" dirty="0"/>
                  <a:t> </a:t>
                </a:r>
                <a:r>
                  <a:rPr lang="cs-CZ" sz="1800" b="0" dirty="0" err="1"/>
                  <a:t>Component</a:t>
                </a:r>
                <a:r>
                  <a:rPr lang="cs-CZ" sz="1800" b="0" dirty="0"/>
                  <a:t> </a:t>
                </a:r>
                <a:r>
                  <a:rPr lang="cs-CZ" sz="1800" b="0" dirty="0" err="1"/>
                  <a:t>method</a:t>
                </a:r>
                <a:r>
                  <a:rPr lang="cs-CZ" sz="1800" b="0" dirty="0"/>
                  <a:t> </a:t>
                </a:r>
                <a:r>
                  <a:rPr lang="en-US" sz="1800" b="0" dirty="0"/>
                  <a:t>[</a:t>
                </a:r>
                <a:r>
                  <a:rPr lang="en-US" sz="1800" b="0" dirty="0" err="1"/>
                  <a:t>kN</a:t>
                </a:r>
                <a:r>
                  <a:rPr lang="en-US" sz="1800" b="0" dirty="0"/>
                  <a:t>]</a:t>
                </a:r>
                <a:endParaRPr lang="cs-CZ" sz="1800" b="0" dirty="0"/>
              </a:p>
            </c:rich>
          </c:tx>
          <c:layout>
            <c:manualLayout>
              <c:xMode val="edge"/>
              <c:yMode val="edge"/>
              <c:x val="0.60572538226627193"/>
              <c:y val="0.94729515596859681"/>
            </c:manualLayout>
          </c:layout>
          <c:overlay val="0"/>
        </c:title>
        <c:numFmt formatCode="0" sourceLinked="1"/>
        <c:majorTickMark val="out"/>
        <c:minorTickMark val="none"/>
        <c:tickLblPos val="nextTo"/>
        <c:txPr>
          <a:bodyPr rot="0" vert="horz"/>
          <a:lstStyle/>
          <a:p>
            <a:pPr>
              <a:defRPr sz="1600" b="0" i="0" u="none" strike="noStrike" baseline="0">
                <a:solidFill>
                  <a:srgbClr val="000000"/>
                </a:solidFill>
                <a:latin typeface="+mj-lt"/>
                <a:ea typeface="Calibri"/>
                <a:cs typeface="Calibri"/>
              </a:defRPr>
            </a:pPr>
            <a:endParaRPr lang="en-US"/>
          </a:p>
        </c:txPr>
        <c:crossAx val="318022544"/>
        <c:crosses val="autoZero"/>
        <c:crossBetween val="midCat"/>
      </c:valAx>
      <c:valAx>
        <c:axId val="318022544"/>
        <c:scaling>
          <c:orientation val="minMax"/>
          <c:max val="500"/>
        </c:scaling>
        <c:delete val="0"/>
        <c:axPos val="l"/>
        <c:majorGridlines/>
        <c:title>
          <c:tx>
            <c:rich>
              <a:bodyPr/>
              <a:lstStyle/>
              <a:p>
                <a:pPr>
                  <a:defRPr sz="1800" b="0"/>
                </a:pPr>
                <a:r>
                  <a:rPr lang="cs-CZ" sz="1800" b="0" dirty="0" err="1"/>
                  <a:t>Resistance</a:t>
                </a:r>
                <a:r>
                  <a:rPr lang="cs-CZ" sz="1800" b="0" dirty="0"/>
                  <a:t> </a:t>
                </a:r>
                <a:r>
                  <a:rPr lang="en-US" sz="1800" b="0" dirty="0"/>
                  <a:t>CBFEM [</a:t>
                </a:r>
                <a:r>
                  <a:rPr lang="en-US" sz="1800" b="0" dirty="0" err="1"/>
                  <a:t>kN</a:t>
                </a:r>
                <a:r>
                  <a:rPr lang="en-US" sz="1800" b="0" dirty="0"/>
                  <a:t>]</a:t>
                </a:r>
                <a:endParaRPr lang="cs-CZ" sz="1800" b="0" dirty="0"/>
              </a:p>
            </c:rich>
          </c:tx>
          <c:layout>
            <c:manualLayout>
              <c:xMode val="edge"/>
              <c:yMode val="edge"/>
              <c:x val="0"/>
              <c:y val="1.1995903389807156E-2"/>
            </c:manualLayout>
          </c:layout>
          <c:overlay val="0"/>
        </c:title>
        <c:numFmt formatCode="General" sourceLinked="1"/>
        <c:majorTickMark val="none"/>
        <c:minorTickMark val="none"/>
        <c:tickLblPos val="nextTo"/>
        <c:txPr>
          <a:bodyPr/>
          <a:lstStyle/>
          <a:p>
            <a:pPr>
              <a:defRPr sz="1600"/>
            </a:pPr>
            <a:endParaRPr lang="en-US"/>
          </a:p>
        </c:txPr>
        <c:crossAx val="278183656"/>
        <c:crosses val="autoZero"/>
        <c:crossBetween val="midCat"/>
      </c:valAx>
    </c:plotArea>
    <c:legend>
      <c:legendPos val="r"/>
      <c:legendEntry>
        <c:idx val="5"/>
        <c:delete val="1"/>
      </c:legendEntry>
      <c:legendEntry>
        <c:idx val="6"/>
        <c:delete val="1"/>
      </c:legendEntry>
      <c:legendEntry>
        <c:idx val="7"/>
        <c:delete val="1"/>
      </c:legendEntry>
      <c:layout>
        <c:manualLayout>
          <c:xMode val="edge"/>
          <c:yMode val="edge"/>
          <c:x val="0.53466166978768781"/>
          <c:y val="0.54297357942073898"/>
          <c:w val="0.39175540929673253"/>
          <c:h val="0.27491939640475482"/>
        </c:manualLayout>
      </c:layout>
      <c:overlay val="0"/>
      <c:spPr>
        <a:solidFill>
          <a:schemeClr val="bg1"/>
        </a:solidFill>
      </c:spPr>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34204225391234"/>
          <c:y val="9.9770592660872667E-2"/>
          <c:w val="0.80631211563994731"/>
          <c:h val="0.74611469020471621"/>
        </c:manualLayout>
      </c:layout>
      <c:scatterChart>
        <c:scatterStyle val="lineMarker"/>
        <c:varyColors val="0"/>
        <c:ser>
          <c:idx val="3"/>
          <c:order val="0"/>
          <c:tx>
            <c:v>Experimenty</c:v>
          </c:tx>
          <c:spPr>
            <a:ln>
              <a:noFill/>
            </a:ln>
          </c:spPr>
          <c:marker>
            <c:symbol val="square"/>
            <c:size val="10"/>
            <c:spPr>
              <a:solidFill>
                <a:srgbClr val="FF0000"/>
              </a:solidFill>
              <a:ln w="22225">
                <a:solidFill>
                  <a:srgbClr val="000000"/>
                </a:solidFill>
              </a:ln>
            </c:spPr>
          </c:marker>
          <c:xVal>
            <c:numRef>
              <c:f>'momentová interakce'!$C$41:$C$43</c:f>
              <c:numCache>
                <c:formatCode>General</c:formatCode>
                <c:ptCount val="3"/>
                <c:pt idx="0">
                  <c:v>66.5</c:v>
                </c:pt>
                <c:pt idx="1">
                  <c:v>84</c:v>
                </c:pt>
                <c:pt idx="2">
                  <c:v>95</c:v>
                </c:pt>
              </c:numCache>
            </c:numRef>
          </c:xVal>
          <c:yVal>
            <c:numRef>
              <c:f>'momentová interakce'!$D$41:$D$43</c:f>
              <c:numCache>
                <c:formatCode>General</c:formatCode>
                <c:ptCount val="3"/>
                <c:pt idx="0">
                  <c:v>66.5</c:v>
                </c:pt>
                <c:pt idx="1">
                  <c:v>48.5</c:v>
                </c:pt>
                <c:pt idx="2">
                  <c:v>0</c:v>
                </c:pt>
              </c:numCache>
            </c:numRef>
          </c:yVal>
          <c:smooth val="0"/>
          <c:extLst>
            <c:ext xmlns:c16="http://schemas.microsoft.com/office/drawing/2014/chart" uri="{C3380CC4-5D6E-409C-BE32-E72D297353CC}">
              <c16:uniqueId val="{00000000-B610-40F0-B20B-52C8A7EA09A2}"/>
            </c:ext>
          </c:extLst>
        </c:ser>
        <c:ser>
          <c:idx val="0"/>
          <c:order val="1"/>
          <c:tx>
            <c:v>Metoda komponent - lineární interakce</c:v>
          </c:tx>
          <c:spPr>
            <a:ln>
              <a:solidFill>
                <a:srgbClr val="00B050"/>
              </a:solidFill>
            </a:ln>
          </c:spPr>
          <c:marker>
            <c:symbol val="none"/>
          </c:marker>
          <c:xVal>
            <c:numRef>
              <c:f>'momentová interakce'!$C$19:$C$34</c:f>
              <c:numCache>
                <c:formatCode>General</c:formatCode>
                <c:ptCount val="1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73.599999999999994</c:v>
                </c:pt>
              </c:numCache>
            </c:numRef>
          </c:xVal>
          <c:yVal>
            <c:numRef>
              <c:f>'momentová interakce'!$D$19:$D$34</c:f>
              <c:numCache>
                <c:formatCode>General</c:formatCode>
                <c:ptCount val="16"/>
                <c:pt idx="0">
                  <c:v>44</c:v>
                </c:pt>
                <c:pt idx="1">
                  <c:v>41.010869565216964</c:v>
                </c:pt>
                <c:pt idx="2">
                  <c:v>38.021739130434959</c:v>
                </c:pt>
                <c:pt idx="3">
                  <c:v>35.032608695652144</c:v>
                </c:pt>
                <c:pt idx="4">
                  <c:v>32.043478260869556</c:v>
                </c:pt>
                <c:pt idx="5">
                  <c:v>29.054347826086957</c:v>
                </c:pt>
                <c:pt idx="6">
                  <c:v>26.065217391304259</c:v>
                </c:pt>
                <c:pt idx="7">
                  <c:v>23.076086956521689</c:v>
                </c:pt>
                <c:pt idx="8">
                  <c:v>20.086956521739122</c:v>
                </c:pt>
                <c:pt idx="9">
                  <c:v>17.09782608695653</c:v>
                </c:pt>
                <c:pt idx="10">
                  <c:v>14.108695652173914</c:v>
                </c:pt>
                <c:pt idx="11">
                  <c:v>11.119565217391306</c:v>
                </c:pt>
                <c:pt idx="12">
                  <c:v>8.1304347826087024</c:v>
                </c:pt>
                <c:pt idx="13">
                  <c:v>5.1413043478260745</c:v>
                </c:pt>
                <c:pt idx="14">
                  <c:v>2.1521739130434598</c:v>
                </c:pt>
                <c:pt idx="15">
                  <c:v>0</c:v>
                </c:pt>
              </c:numCache>
            </c:numRef>
          </c:yVal>
          <c:smooth val="0"/>
          <c:extLst>
            <c:ext xmlns:c16="http://schemas.microsoft.com/office/drawing/2014/chart" uri="{C3380CC4-5D6E-409C-BE32-E72D297353CC}">
              <c16:uniqueId val="{00000001-B610-40F0-B20B-52C8A7EA09A2}"/>
            </c:ext>
          </c:extLst>
        </c:ser>
        <c:ser>
          <c:idx val="1"/>
          <c:order val="2"/>
          <c:tx>
            <c:v>Metoda komponent - kvadratická interakce</c:v>
          </c:tx>
          <c:marker>
            <c:symbol val="none"/>
          </c:marker>
          <c:xVal>
            <c:numRef>
              <c:f>'momentová interakce'!$H$19:$H$34</c:f>
              <c:numCache>
                <c:formatCode>General</c:formatCode>
                <c:ptCount val="1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73.599999999999994</c:v>
                </c:pt>
              </c:numCache>
            </c:numRef>
          </c:xVal>
          <c:yVal>
            <c:numRef>
              <c:f>'momentová interakce'!$I$19:$I$34</c:f>
              <c:numCache>
                <c:formatCode>General</c:formatCode>
                <c:ptCount val="16"/>
                <c:pt idx="0">
                  <c:v>44</c:v>
                </c:pt>
                <c:pt idx="1">
                  <c:v>43.898349618680008</c:v>
                </c:pt>
                <c:pt idx="2">
                  <c:v>43.591976291233046</c:v>
                </c:pt>
                <c:pt idx="3">
                  <c:v>43.076512082511066</c:v>
                </c:pt>
                <c:pt idx="4">
                  <c:v>42.344321790550595</c:v>
                </c:pt>
                <c:pt idx="5">
                  <c:v>41.383903647389374</c:v>
                </c:pt>
                <c:pt idx="6">
                  <c:v>40.178894618677951</c:v>
                </c:pt>
                <c:pt idx="7">
                  <c:v>38.706457638861252</c:v>
                </c:pt>
                <c:pt idx="8">
                  <c:v>36.934622667719104</c:v>
                </c:pt>
                <c:pt idx="9">
                  <c:v>34.817711566849994</c:v>
                </c:pt>
                <c:pt idx="10">
                  <c:v>32.287922268018939</c:v>
                </c:pt>
                <c:pt idx="11">
                  <c:v>29.238279848626789</c:v>
                </c:pt>
                <c:pt idx="12">
                  <c:v>25.482823452578941</c:v>
                </c:pt>
                <c:pt idx="13">
                  <c:v>20.639810372474841</c:v>
                </c:pt>
                <c:pt idx="14">
                  <c:v>13.59262490455176</c:v>
                </c:pt>
                <c:pt idx="15">
                  <c:v>0</c:v>
                </c:pt>
              </c:numCache>
            </c:numRef>
          </c:yVal>
          <c:smooth val="0"/>
          <c:extLst>
            <c:ext xmlns:c16="http://schemas.microsoft.com/office/drawing/2014/chart" uri="{C3380CC4-5D6E-409C-BE32-E72D297353CC}">
              <c16:uniqueId val="{00000002-B610-40F0-B20B-52C8A7EA09A2}"/>
            </c:ext>
          </c:extLst>
        </c:ser>
        <c:ser>
          <c:idx val="2"/>
          <c:order val="3"/>
          <c:tx>
            <c:v>CBFEM</c:v>
          </c:tx>
          <c:spPr>
            <a:ln w="41275" cmpd="sng">
              <a:solidFill>
                <a:srgbClr val="FF0000"/>
              </a:solidFill>
            </a:ln>
          </c:spPr>
          <c:marker>
            <c:symbol val="none"/>
          </c:marker>
          <c:xVal>
            <c:numRef>
              <c:f>'momentová interakce'!$F$41:$F$56</c:f>
              <c:numCache>
                <c:formatCode>General</c:formatCode>
                <c:ptCount val="16"/>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72</c:v>
                </c:pt>
              </c:numCache>
            </c:numRef>
          </c:xVal>
          <c:yVal>
            <c:numRef>
              <c:f>'momentová interakce'!$G$41:$G$56</c:f>
              <c:numCache>
                <c:formatCode>General</c:formatCode>
                <c:ptCount val="16"/>
                <c:pt idx="0">
                  <c:v>40</c:v>
                </c:pt>
                <c:pt idx="1">
                  <c:v>39.5</c:v>
                </c:pt>
                <c:pt idx="2">
                  <c:v>39.5</c:v>
                </c:pt>
                <c:pt idx="3">
                  <c:v>39</c:v>
                </c:pt>
                <c:pt idx="4">
                  <c:v>38</c:v>
                </c:pt>
                <c:pt idx="5">
                  <c:v>37</c:v>
                </c:pt>
                <c:pt idx="6">
                  <c:v>36</c:v>
                </c:pt>
                <c:pt idx="7">
                  <c:v>34.5</c:v>
                </c:pt>
                <c:pt idx="8">
                  <c:v>32.5</c:v>
                </c:pt>
                <c:pt idx="9">
                  <c:v>30.5</c:v>
                </c:pt>
                <c:pt idx="10">
                  <c:v>28</c:v>
                </c:pt>
                <c:pt idx="11">
                  <c:v>24.5</c:v>
                </c:pt>
                <c:pt idx="12">
                  <c:v>21</c:v>
                </c:pt>
                <c:pt idx="13">
                  <c:v>15.5</c:v>
                </c:pt>
                <c:pt idx="14">
                  <c:v>6</c:v>
                </c:pt>
                <c:pt idx="15">
                  <c:v>0</c:v>
                </c:pt>
              </c:numCache>
            </c:numRef>
          </c:yVal>
          <c:smooth val="0"/>
          <c:extLst>
            <c:ext xmlns:c16="http://schemas.microsoft.com/office/drawing/2014/chart" uri="{C3380CC4-5D6E-409C-BE32-E72D297353CC}">
              <c16:uniqueId val="{00000003-B610-40F0-B20B-52C8A7EA09A2}"/>
            </c:ext>
          </c:extLst>
        </c:ser>
        <c:dLbls>
          <c:showLegendKey val="0"/>
          <c:showVal val="0"/>
          <c:showCatName val="0"/>
          <c:showSerName val="0"/>
          <c:showPercent val="0"/>
          <c:showBubbleSize val="0"/>
        </c:dLbls>
        <c:axId val="285531344"/>
        <c:axId val="285528208"/>
      </c:scatterChart>
      <c:valAx>
        <c:axId val="285531344"/>
        <c:scaling>
          <c:orientation val="minMax"/>
        </c:scaling>
        <c:delete val="0"/>
        <c:axPos val="b"/>
        <c:majorGridlines/>
        <c:title>
          <c:tx>
            <c:rich>
              <a:bodyPr/>
              <a:lstStyle/>
              <a:p>
                <a:pPr>
                  <a:defRPr sz="1600" b="0"/>
                </a:pPr>
                <a:r>
                  <a:rPr lang="cs-CZ" sz="1600" b="0" dirty="0"/>
                  <a:t>Moment </a:t>
                </a:r>
                <a:r>
                  <a:rPr lang="cs-CZ" sz="1600" b="0" i="1" dirty="0"/>
                  <a:t>M</a:t>
                </a:r>
                <a:r>
                  <a:rPr lang="cs-CZ" sz="1600" b="0" baseline="-25000" dirty="0"/>
                  <a:t>y</a:t>
                </a:r>
                <a:r>
                  <a:rPr lang="cs-CZ" sz="1600" b="0" dirty="0"/>
                  <a:t> [</a:t>
                </a:r>
                <a:r>
                  <a:rPr lang="cs-CZ" sz="1600" b="0" dirty="0" err="1"/>
                  <a:t>kNm</a:t>
                </a:r>
                <a:r>
                  <a:rPr lang="cs-CZ" sz="1600" b="0" dirty="0"/>
                  <a:t>]</a:t>
                </a:r>
              </a:p>
            </c:rich>
          </c:tx>
          <c:layout>
            <c:manualLayout>
              <c:xMode val="edge"/>
              <c:yMode val="edge"/>
              <c:x val="0.6631269895059636"/>
              <c:y val="0.92288724446232828"/>
            </c:manualLayout>
          </c:layout>
          <c:overlay val="0"/>
        </c:title>
        <c:numFmt formatCode="General" sourceLinked="1"/>
        <c:majorTickMark val="out"/>
        <c:minorTickMark val="none"/>
        <c:tickLblPos val="nextTo"/>
        <c:txPr>
          <a:bodyPr/>
          <a:lstStyle/>
          <a:p>
            <a:pPr>
              <a:defRPr sz="1400"/>
            </a:pPr>
            <a:endParaRPr lang="en-US"/>
          </a:p>
        </c:txPr>
        <c:crossAx val="285528208"/>
        <c:crosses val="autoZero"/>
        <c:crossBetween val="midCat"/>
        <c:majorUnit val="10"/>
      </c:valAx>
      <c:valAx>
        <c:axId val="285528208"/>
        <c:scaling>
          <c:orientation val="minMax"/>
        </c:scaling>
        <c:delete val="0"/>
        <c:axPos val="l"/>
        <c:majorGridlines/>
        <c:title>
          <c:tx>
            <c:rich>
              <a:bodyPr rot="-5400000" vert="horz"/>
              <a:lstStyle/>
              <a:p>
                <a:pPr>
                  <a:defRPr sz="1600" b="0"/>
                </a:pPr>
                <a:r>
                  <a:rPr lang="cs-CZ" sz="1600" b="0" dirty="0"/>
                  <a:t>Moment </a:t>
                </a:r>
                <a:r>
                  <a:rPr lang="cs-CZ" sz="1600" b="0" i="1" dirty="0" err="1"/>
                  <a:t>M</a:t>
                </a:r>
                <a:r>
                  <a:rPr lang="cs-CZ" sz="1600" b="0" baseline="-25000" dirty="0" err="1"/>
                  <a:t>z</a:t>
                </a:r>
                <a:r>
                  <a:rPr lang="cs-CZ" sz="1600" b="0" dirty="0"/>
                  <a:t> [</a:t>
                </a:r>
                <a:r>
                  <a:rPr lang="cs-CZ" sz="1600" b="0" dirty="0" err="1"/>
                  <a:t>kNm</a:t>
                </a:r>
                <a:r>
                  <a:rPr lang="cs-CZ" sz="1600" b="0" dirty="0"/>
                  <a:t>]</a:t>
                </a:r>
              </a:p>
            </c:rich>
          </c:tx>
          <c:layout>
            <c:manualLayout>
              <c:xMode val="edge"/>
              <c:yMode val="edge"/>
              <c:x val="2.5883715633280928E-3"/>
              <c:y val="8.0887548703051232E-2"/>
            </c:manualLayout>
          </c:layout>
          <c:overlay val="0"/>
        </c:title>
        <c:numFmt formatCode="General" sourceLinked="1"/>
        <c:majorTickMark val="out"/>
        <c:minorTickMark val="none"/>
        <c:tickLblPos val="nextTo"/>
        <c:txPr>
          <a:bodyPr/>
          <a:lstStyle/>
          <a:p>
            <a:pPr>
              <a:defRPr sz="1400"/>
            </a:pPr>
            <a:endParaRPr lang="en-US"/>
          </a:p>
        </c:txPr>
        <c:crossAx val="285531344"/>
        <c:crosses val="autoZero"/>
        <c:crossBetween val="midCat"/>
        <c:majorUnit val="10"/>
      </c:valAx>
    </c:plotArea>
    <c:legend>
      <c:legendPos val="t"/>
      <c:layout>
        <c:manualLayout>
          <c:xMode val="edge"/>
          <c:yMode val="edge"/>
          <c:x val="0.15362985883882294"/>
          <c:y val="5.674580196873192E-2"/>
          <c:w val="0.32251551328559447"/>
          <c:h val="0.29609933950320438"/>
        </c:manualLayout>
      </c:layout>
      <c:overlay val="0"/>
      <c:spPr>
        <a:solidFill>
          <a:srgbClr val="FFFFFF"/>
        </a:solidFill>
        <a:ln>
          <a:noFill/>
        </a:ln>
      </c:sp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94582621616743"/>
          <c:y val="5.173526471774547E-2"/>
          <c:w val="0.78237251593550805"/>
          <c:h val="0.76848844618253453"/>
        </c:manualLayout>
      </c:layout>
      <c:scatterChart>
        <c:scatterStyle val="lineMarker"/>
        <c:varyColors val="0"/>
        <c:ser>
          <c:idx val="0"/>
          <c:order val="0"/>
          <c:tx>
            <c:v>CBFEM - 0°</c:v>
          </c:tx>
          <c:spPr>
            <a:ln w="28575">
              <a:solidFill>
                <a:srgbClr val="0070C0"/>
              </a:solidFill>
            </a:ln>
          </c:spPr>
          <c:marker>
            <c:symbol val="none"/>
          </c:marker>
          <c:xVal>
            <c:numRef>
              <c:f>'všechny metody'!$N$48:$N$61</c:f>
              <c:numCache>
                <c:formatCode>0.000</c:formatCode>
                <c:ptCount val="14"/>
                <c:pt idx="0">
                  <c:v>0</c:v>
                </c:pt>
                <c:pt idx="1">
                  <c:v>2.8</c:v>
                </c:pt>
                <c:pt idx="2">
                  <c:v>3.7</c:v>
                </c:pt>
                <c:pt idx="3">
                  <c:v>4.7</c:v>
                </c:pt>
                <c:pt idx="4">
                  <c:v>5.7</c:v>
                </c:pt>
                <c:pt idx="5">
                  <c:v>6.8</c:v>
                </c:pt>
                <c:pt idx="6">
                  <c:v>8</c:v>
                </c:pt>
                <c:pt idx="7">
                  <c:v>9.5</c:v>
                </c:pt>
                <c:pt idx="8">
                  <c:v>11.4</c:v>
                </c:pt>
                <c:pt idx="9">
                  <c:v>13.7</c:v>
                </c:pt>
                <c:pt idx="10">
                  <c:v>16.8</c:v>
                </c:pt>
                <c:pt idx="11">
                  <c:v>20.9</c:v>
                </c:pt>
                <c:pt idx="12">
                  <c:v>25.7</c:v>
                </c:pt>
                <c:pt idx="13">
                  <c:v>29.5</c:v>
                </c:pt>
              </c:numCache>
            </c:numRef>
          </c:xVal>
          <c:yVal>
            <c:numRef>
              <c:f>'všechny metody'!$M$48:$M$61</c:f>
              <c:numCache>
                <c:formatCode>General</c:formatCode>
                <c:ptCount val="14"/>
                <c:pt idx="0">
                  <c:v>0</c:v>
                </c:pt>
                <c:pt idx="1">
                  <c:v>15</c:v>
                </c:pt>
                <c:pt idx="2">
                  <c:v>20</c:v>
                </c:pt>
                <c:pt idx="3">
                  <c:v>25</c:v>
                </c:pt>
                <c:pt idx="4">
                  <c:v>30</c:v>
                </c:pt>
                <c:pt idx="5">
                  <c:v>35</c:v>
                </c:pt>
                <c:pt idx="6">
                  <c:v>40</c:v>
                </c:pt>
                <c:pt idx="7">
                  <c:v>45</c:v>
                </c:pt>
                <c:pt idx="8">
                  <c:v>50</c:v>
                </c:pt>
                <c:pt idx="9">
                  <c:v>55</c:v>
                </c:pt>
                <c:pt idx="10">
                  <c:v>60</c:v>
                </c:pt>
                <c:pt idx="11">
                  <c:v>65</c:v>
                </c:pt>
                <c:pt idx="12">
                  <c:v>70</c:v>
                </c:pt>
                <c:pt idx="13">
                  <c:v>74</c:v>
                </c:pt>
              </c:numCache>
            </c:numRef>
          </c:yVal>
          <c:smooth val="0"/>
          <c:extLst>
            <c:ext xmlns:c16="http://schemas.microsoft.com/office/drawing/2014/chart" uri="{C3380CC4-5D6E-409C-BE32-E72D297353CC}">
              <c16:uniqueId val="{00000000-EA0B-4299-8FEE-5E150BC9D330}"/>
            </c:ext>
          </c:extLst>
        </c:ser>
        <c:ser>
          <c:idx val="1"/>
          <c:order val="1"/>
          <c:tx>
            <c:v>CM - 0°</c:v>
          </c:tx>
          <c:spPr>
            <a:ln>
              <a:solidFill>
                <a:srgbClr val="FF0000"/>
              </a:solidFill>
              <a:prstDash val="dash"/>
            </a:ln>
          </c:spPr>
          <c:marker>
            <c:symbol val="none"/>
          </c:marker>
          <c:xVal>
            <c:numRef>
              <c:f>'všechny metody'!$N$70:$N$73</c:f>
              <c:numCache>
                <c:formatCode>General</c:formatCode>
                <c:ptCount val="4"/>
                <c:pt idx="0">
                  <c:v>0</c:v>
                </c:pt>
                <c:pt idx="1">
                  <c:v>0.92100000000000004</c:v>
                </c:pt>
                <c:pt idx="2">
                  <c:v>4.13</c:v>
                </c:pt>
                <c:pt idx="3">
                  <c:v>31</c:v>
                </c:pt>
              </c:numCache>
            </c:numRef>
          </c:xVal>
          <c:yVal>
            <c:numRef>
              <c:f>'všechny metody'!$M$70:$M$73</c:f>
              <c:numCache>
                <c:formatCode>General</c:formatCode>
                <c:ptCount val="4"/>
                <c:pt idx="0">
                  <c:v>0</c:v>
                </c:pt>
                <c:pt idx="1">
                  <c:v>49</c:v>
                </c:pt>
                <c:pt idx="2">
                  <c:v>74</c:v>
                </c:pt>
                <c:pt idx="3">
                  <c:v>74</c:v>
                </c:pt>
              </c:numCache>
            </c:numRef>
          </c:yVal>
          <c:smooth val="0"/>
          <c:extLst>
            <c:ext xmlns:c16="http://schemas.microsoft.com/office/drawing/2014/chart" uri="{C3380CC4-5D6E-409C-BE32-E72D297353CC}">
              <c16:uniqueId val="{00000001-EA0B-4299-8FEE-5E150BC9D330}"/>
            </c:ext>
          </c:extLst>
        </c:ser>
        <c:ser>
          <c:idx val="6"/>
          <c:order val="2"/>
          <c:tx>
            <c:v>Experiment - 0°</c:v>
          </c:tx>
          <c:spPr>
            <a:ln w="31750">
              <a:solidFill>
                <a:srgbClr val="7030A0"/>
              </a:solidFill>
              <a:prstDash val="lgDashDotDot"/>
            </a:ln>
          </c:spPr>
          <c:marker>
            <c:symbol val="none"/>
          </c:marker>
          <c:xVal>
            <c:numRef>
              <c:f>'všechny metody'!$A$5:$A$269</c:f>
              <c:numCache>
                <c:formatCode>General</c:formatCode>
                <c:ptCount val="265"/>
                <c:pt idx="0">
                  <c:v>0</c:v>
                </c:pt>
                <c:pt idx="1">
                  <c:v>3.4260537171866003</c:v>
                </c:pt>
                <c:pt idx="2">
                  <c:v>4.953334527848372</c:v>
                </c:pt>
                <c:pt idx="3">
                  <c:v>6.4315869053423604</c:v>
                </c:pt>
                <c:pt idx="4">
                  <c:v>7.9407118580177611</c:v>
                </c:pt>
                <c:pt idx="5">
                  <c:v>8.0832591769035655</c:v>
                </c:pt>
                <c:pt idx="6">
                  <c:v>8.0801734954711915</c:v>
                </c:pt>
                <c:pt idx="7">
                  <c:v>8.0878687713477451</c:v>
                </c:pt>
                <c:pt idx="8">
                  <c:v>8.0832134090775334</c:v>
                </c:pt>
                <c:pt idx="9">
                  <c:v>8.0740027605950075</c:v>
                </c:pt>
                <c:pt idx="10">
                  <c:v>8.0847372497671941</c:v>
                </c:pt>
                <c:pt idx="11">
                  <c:v>8.0709472413989598</c:v>
                </c:pt>
                <c:pt idx="12">
                  <c:v>8.080140510032578</c:v>
                </c:pt>
                <c:pt idx="13">
                  <c:v>8.0771020587652256</c:v>
                </c:pt>
                <c:pt idx="14">
                  <c:v>8.0786242682025211</c:v>
                </c:pt>
                <c:pt idx="15">
                  <c:v>8.0740367586044339</c:v>
                </c:pt>
                <c:pt idx="16">
                  <c:v>8.0740180091039058</c:v>
                </c:pt>
                <c:pt idx="17">
                  <c:v>8.0755589680417277</c:v>
                </c:pt>
                <c:pt idx="18">
                  <c:v>8.0832321585780633</c:v>
                </c:pt>
                <c:pt idx="19">
                  <c:v>8.0740533760728219</c:v>
                </c:pt>
                <c:pt idx="20">
                  <c:v>8.0771029279594018</c:v>
                </c:pt>
                <c:pt idx="21">
                  <c:v>8.0694395173696361</c:v>
                </c:pt>
                <c:pt idx="22">
                  <c:v>8.0786344185085674</c:v>
                </c:pt>
                <c:pt idx="23">
                  <c:v>8.0817073177399266</c:v>
                </c:pt>
                <c:pt idx="24">
                  <c:v>8.0740346265728924</c:v>
                </c:pt>
                <c:pt idx="25">
                  <c:v>8.0862948269420016</c:v>
                </c:pt>
                <c:pt idx="26">
                  <c:v>8.0847519865354904</c:v>
                </c:pt>
                <c:pt idx="27">
                  <c:v>8.0786327866002647</c:v>
                </c:pt>
                <c:pt idx="28">
                  <c:v>8.0770994269683705</c:v>
                </c:pt>
                <c:pt idx="29">
                  <c:v>8.0755859857594867</c:v>
                </c:pt>
                <c:pt idx="30">
                  <c:v>8.0755755854616798</c:v>
                </c:pt>
                <c:pt idx="31">
                  <c:v>8.072531166660033</c:v>
                </c:pt>
                <c:pt idx="32">
                  <c:v>8.0802083622910956</c:v>
                </c:pt>
                <c:pt idx="33">
                  <c:v>8.0801998442274208</c:v>
                </c:pt>
                <c:pt idx="34">
                  <c:v>8.0894007618186858</c:v>
                </c:pt>
                <c:pt idx="35">
                  <c:v>8.0801922449705224</c:v>
                </c:pt>
                <c:pt idx="36">
                  <c:v>8.0909174535414277</c:v>
                </c:pt>
                <c:pt idx="37">
                  <c:v>8.0817332038099465</c:v>
                </c:pt>
                <c:pt idx="38">
                  <c:v>8.0847873537285952</c:v>
                </c:pt>
                <c:pt idx="39">
                  <c:v>8.0894139937003757</c:v>
                </c:pt>
                <c:pt idx="40">
                  <c:v>8.0878709032514724</c:v>
                </c:pt>
                <c:pt idx="41">
                  <c:v>8.0909362030404672</c:v>
                </c:pt>
                <c:pt idx="42">
                  <c:v>8.0817408030668343</c:v>
                </c:pt>
                <c:pt idx="43">
                  <c:v>8.0847889855481014</c:v>
                </c:pt>
                <c:pt idx="44">
                  <c:v>8.0847889855481014</c:v>
                </c:pt>
                <c:pt idx="45">
                  <c:v>9.2547489403183913</c:v>
                </c:pt>
                <c:pt idx="46">
                  <c:v>10.588755721711227</c:v>
                </c:pt>
                <c:pt idx="47">
                  <c:v>11.892154728589198</c:v>
                </c:pt>
                <c:pt idx="48">
                  <c:v>12.560801813296102</c:v>
                </c:pt>
                <c:pt idx="49">
                  <c:v>12.579253987485378</c:v>
                </c:pt>
                <c:pt idx="50">
                  <c:v>12.568534942816203</c:v>
                </c:pt>
                <c:pt idx="51">
                  <c:v>12.573079763410957</c:v>
                </c:pt>
                <c:pt idx="52">
                  <c:v>12.579218119896723</c:v>
                </c:pt>
                <c:pt idx="53">
                  <c:v>12.585362844138416</c:v>
                </c:pt>
                <c:pt idx="54">
                  <c:v>12.582279851630453</c:v>
                </c:pt>
                <c:pt idx="55">
                  <c:v>12.585344344969368</c:v>
                </c:pt>
                <c:pt idx="56">
                  <c:v>12.583796165398107</c:v>
                </c:pt>
                <c:pt idx="57">
                  <c:v>12.589943269910291</c:v>
                </c:pt>
                <c:pt idx="58">
                  <c:v>12.583812783720873</c:v>
                </c:pt>
                <c:pt idx="59">
                  <c:v>12.583802033241307</c:v>
                </c:pt>
                <c:pt idx="60">
                  <c:v>12.589934149862936</c:v>
                </c:pt>
                <c:pt idx="61">
                  <c:v>12.588409337984036</c:v>
                </c:pt>
                <c:pt idx="62">
                  <c:v>12.597610434311347</c:v>
                </c:pt>
                <c:pt idx="63">
                  <c:v>12.60525222165565</c:v>
                </c:pt>
                <c:pt idx="64">
                  <c:v>12.599150865038837</c:v>
                </c:pt>
                <c:pt idx="65">
                  <c:v>12.597594936877854</c:v>
                </c:pt>
                <c:pt idx="66">
                  <c:v>12.591453701174677</c:v>
                </c:pt>
                <c:pt idx="67">
                  <c:v>12.596041375413643</c:v>
                </c:pt>
                <c:pt idx="68">
                  <c:v>12.606743773123759</c:v>
                </c:pt>
                <c:pt idx="69">
                  <c:v>12.603672662476049</c:v>
                </c:pt>
                <c:pt idx="70">
                  <c:v>12.611324328320395</c:v>
                </c:pt>
                <c:pt idx="71">
                  <c:v>12.605213593055545</c:v>
                </c:pt>
                <c:pt idx="72">
                  <c:v>12.597535678329752</c:v>
                </c:pt>
                <c:pt idx="73">
                  <c:v>12.602105733939371</c:v>
                </c:pt>
                <c:pt idx="74">
                  <c:v>12.60671702529365</c:v>
                </c:pt>
                <c:pt idx="75">
                  <c:v>12.608241337023474</c:v>
                </c:pt>
                <c:pt idx="76">
                  <c:v>12.609809636713166</c:v>
                </c:pt>
                <c:pt idx="77">
                  <c:v>12.61593724080563</c:v>
                </c:pt>
                <c:pt idx="78">
                  <c:v>12.615954618565386</c:v>
                </c:pt>
                <c:pt idx="79">
                  <c:v>12.622082222172995</c:v>
                </c:pt>
                <c:pt idx="80">
                  <c:v>12.612855379932094</c:v>
                </c:pt>
                <c:pt idx="81">
                  <c:v>12.61442443856143</c:v>
                </c:pt>
                <c:pt idx="82">
                  <c:v>12.614405689407064</c:v>
                </c:pt>
                <c:pt idx="83">
                  <c:v>12.614377561231217</c:v>
                </c:pt>
                <c:pt idx="84">
                  <c:v>12.622047103686144</c:v>
                </c:pt>
                <c:pt idx="85">
                  <c:v>12.622057854106922</c:v>
                </c:pt>
                <c:pt idx="86">
                  <c:v>12.618967114610182</c:v>
                </c:pt>
                <c:pt idx="87">
                  <c:v>12.626636155601494</c:v>
                </c:pt>
                <c:pt idx="88">
                  <c:v>13.33961764590393</c:v>
                </c:pt>
                <c:pt idx="89">
                  <c:v>16.205204098132487</c:v>
                </c:pt>
                <c:pt idx="90">
                  <c:v>19.827832089862632</c:v>
                </c:pt>
                <c:pt idx="91">
                  <c:v>23.7584513342474</c:v>
                </c:pt>
                <c:pt idx="92">
                  <c:v>24.292002236569935</c:v>
                </c:pt>
                <c:pt idx="93">
                  <c:v>24.520393274831072</c:v>
                </c:pt>
                <c:pt idx="94">
                  <c:v>24.652255292273711</c:v>
                </c:pt>
                <c:pt idx="95">
                  <c:v>24.754927293043064</c:v>
                </c:pt>
                <c:pt idx="96">
                  <c:v>24.854603910044315</c:v>
                </c:pt>
                <c:pt idx="97">
                  <c:v>24.915942153764611</c:v>
                </c:pt>
                <c:pt idx="98">
                  <c:v>24.974187620318663</c:v>
                </c:pt>
                <c:pt idx="99">
                  <c:v>25.033977243218036</c:v>
                </c:pt>
                <c:pt idx="100">
                  <c:v>25.096810200219885</c:v>
                </c:pt>
                <c:pt idx="101">
                  <c:v>25.158037270956509</c:v>
                </c:pt>
                <c:pt idx="102">
                  <c:v>25.200995631436943</c:v>
                </c:pt>
                <c:pt idx="103">
                  <c:v>25.217862903641027</c:v>
                </c:pt>
                <c:pt idx="104">
                  <c:v>25.256164529155974</c:v>
                </c:pt>
                <c:pt idx="105">
                  <c:v>25.297590894149252</c:v>
                </c:pt>
                <c:pt idx="106">
                  <c:v>25.306807038065323</c:v>
                </c:pt>
                <c:pt idx="107">
                  <c:v>25.326775324649155</c:v>
                </c:pt>
                <c:pt idx="108">
                  <c:v>25.346591120103891</c:v>
                </c:pt>
                <c:pt idx="109">
                  <c:v>25.338932221321002</c:v>
                </c:pt>
                <c:pt idx="110">
                  <c:v>25.38031249073876</c:v>
                </c:pt>
                <c:pt idx="111">
                  <c:v>25.412545327494829</c:v>
                </c:pt>
                <c:pt idx="112">
                  <c:v>25.427850451378035</c:v>
                </c:pt>
                <c:pt idx="113">
                  <c:v>25.446268949834256</c:v>
                </c:pt>
                <c:pt idx="114">
                  <c:v>25.440175099542468</c:v>
                </c:pt>
                <c:pt idx="115">
                  <c:v>25.464659611745667</c:v>
                </c:pt>
                <c:pt idx="116">
                  <c:v>25.481510344736627</c:v>
                </c:pt>
                <c:pt idx="117">
                  <c:v>25.509091196867054</c:v>
                </c:pt>
                <c:pt idx="118">
                  <c:v>25.536703056565575</c:v>
                </c:pt>
                <c:pt idx="119">
                  <c:v>25.558167634233609</c:v>
                </c:pt>
                <c:pt idx="120">
                  <c:v>25.551994647040878</c:v>
                </c:pt>
                <c:pt idx="121">
                  <c:v>25.559662886998726</c:v>
                </c:pt>
                <c:pt idx="122">
                  <c:v>25.579629115523332</c:v>
                </c:pt>
                <c:pt idx="123">
                  <c:v>25.607244662036873</c:v>
                </c:pt>
                <c:pt idx="124">
                  <c:v>25.607228654132854</c:v>
                </c:pt>
                <c:pt idx="125">
                  <c:v>25.616446755035167</c:v>
                </c:pt>
                <c:pt idx="126">
                  <c:v>25.61185207213769</c:v>
                </c:pt>
                <c:pt idx="127">
                  <c:v>25.633274620033109</c:v>
                </c:pt>
                <c:pt idx="128">
                  <c:v>25.636312479421456</c:v>
                </c:pt>
                <c:pt idx="129">
                  <c:v>25.671575737090716</c:v>
                </c:pt>
                <c:pt idx="130">
                  <c:v>25.660861324807996</c:v>
                </c:pt>
                <c:pt idx="131">
                  <c:v>25.932169582143853</c:v>
                </c:pt>
                <c:pt idx="132">
                  <c:v>32.65266334393575</c:v>
                </c:pt>
                <c:pt idx="133">
                  <c:v>40.093782858949666</c:v>
                </c:pt>
                <c:pt idx="134">
                  <c:v>48.453774978676734</c:v>
                </c:pt>
                <c:pt idx="135">
                  <c:v>51.650577913672436</c:v>
                </c:pt>
                <c:pt idx="136">
                  <c:v>52.106987511167091</c:v>
                </c:pt>
                <c:pt idx="137">
                  <c:v>52.385761993127076</c:v>
                </c:pt>
                <c:pt idx="138">
                  <c:v>52.526625372127221</c:v>
                </c:pt>
                <c:pt idx="139">
                  <c:v>52.639939628927515</c:v>
                </c:pt>
                <c:pt idx="140">
                  <c:v>52.736491091359326</c:v>
                </c:pt>
                <c:pt idx="141">
                  <c:v>52.836056673650347</c:v>
                </c:pt>
                <c:pt idx="142">
                  <c:v>52.917269394282975</c:v>
                </c:pt>
                <c:pt idx="143">
                  <c:v>52.975519902803754</c:v>
                </c:pt>
                <c:pt idx="144">
                  <c:v>53.04444667324551</c:v>
                </c:pt>
                <c:pt idx="145">
                  <c:v>53.070451959884906</c:v>
                </c:pt>
                <c:pt idx="146">
                  <c:v>53.117933469727419</c:v>
                </c:pt>
                <c:pt idx="147">
                  <c:v>53.177572394270122</c:v>
                </c:pt>
                <c:pt idx="148">
                  <c:v>53.199095621357181</c:v>
                </c:pt>
                <c:pt idx="149">
                  <c:v>53.23268466810314</c:v>
                </c:pt>
                <c:pt idx="150">
                  <c:v>53.275611481768941</c:v>
                </c:pt>
                <c:pt idx="151">
                  <c:v>53.307798618179959</c:v>
                </c:pt>
                <c:pt idx="152">
                  <c:v>53.332276739378777</c:v>
                </c:pt>
                <c:pt idx="153">
                  <c:v>53.346066496290774</c:v>
                </c:pt>
                <c:pt idx="154">
                  <c:v>53.393505060559967</c:v>
                </c:pt>
                <c:pt idx="155">
                  <c:v>53.401132723976701</c:v>
                </c:pt>
                <c:pt idx="156">
                  <c:v>53.422630450249599</c:v>
                </c:pt>
                <c:pt idx="157">
                  <c:v>53.46249004670225</c:v>
                </c:pt>
                <c:pt idx="158">
                  <c:v>53.486912800270098</c:v>
                </c:pt>
                <c:pt idx="159">
                  <c:v>53.496158248297668</c:v>
                </c:pt>
                <c:pt idx="160">
                  <c:v>53.523729767880155</c:v>
                </c:pt>
                <c:pt idx="161">
                  <c:v>53.542120620995469</c:v>
                </c:pt>
                <c:pt idx="162">
                  <c:v>53.566547455599469</c:v>
                </c:pt>
                <c:pt idx="163">
                  <c:v>53.589547124216452</c:v>
                </c:pt>
                <c:pt idx="164">
                  <c:v>53.595716184600278</c:v>
                </c:pt>
                <c:pt idx="165">
                  <c:v>53.612607992406566</c:v>
                </c:pt>
                <c:pt idx="166">
                  <c:v>53.618719114766719</c:v>
                </c:pt>
                <c:pt idx="167">
                  <c:v>53.637087449947153</c:v>
                </c:pt>
                <c:pt idx="168">
                  <c:v>53.670787938212861</c:v>
                </c:pt>
                <c:pt idx="169">
                  <c:v>53.712175135260338</c:v>
                </c:pt>
                <c:pt idx="170">
                  <c:v>53.70149879603018</c:v>
                </c:pt>
                <c:pt idx="171">
                  <c:v>53.704553417691585</c:v>
                </c:pt>
                <c:pt idx="172">
                  <c:v>53.716726390320311</c:v>
                </c:pt>
                <c:pt idx="173">
                  <c:v>53.733601125694527</c:v>
                </c:pt>
                <c:pt idx="174">
                  <c:v>53.773412708105717</c:v>
                </c:pt>
                <c:pt idx="175">
                  <c:v>55.001782261039224</c:v>
                </c:pt>
                <c:pt idx="176">
                  <c:v>60.458001593817485</c:v>
                </c:pt>
                <c:pt idx="177">
                  <c:v>67.349392850771636</c:v>
                </c:pt>
                <c:pt idx="178">
                  <c:v>72.893393276768109</c:v>
                </c:pt>
                <c:pt idx="179">
                  <c:v>73.958491889348522</c:v>
                </c:pt>
                <c:pt idx="180">
                  <c:v>74.501706614463146</c:v>
                </c:pt>
                <c:pt idx="181">
                  <c:v>74.899521418308865</c:v>
                </c:pt>
                <c:pt idx="182">
                  <c:v>75.127501872240558</c:v>
                </c:pt>
                <c:pt idx="183">
                  <c:v>75.341760784538522</c:v>
                </c:pt>
                <c:pt idx="184">
                  <c:v>75.503891125398908</c:v>
                </c:pt>
                <c:pt idx="185">
                  <c:v>75.650753516615438</c:v>
                </c:pt>
                <c:pt idx="186">
                  <c:v>75.851235418806809</c:v>
                </c:pt>
                <c:pt idx="187">
                  <c:v>75.952212334849307</c:v>
                </c:pt>
                <c:pt idx="188">
                  <c:v>76.068443975925902</c:v>
                </c:pt>
                <c:pt idx="189">
                  <c:v>76.151051770187323</c:v>
                </c:pt>
                <c:pt idx="190">
                  <c:v>76.256642414898309</c:v>
                </c:pt>
                <c:pt idx="191">
                  <c:v>76.337727742143244</c:v>
                </c:pt>
                <c:pt idx="192">
                  <c:v>76.405051578236851</c:v>
                </c:pt>
                <c:pt idx="193">
                  <c:v>76.469269801506798</c:v>
                </c:pt>
                <c:pt idx="194">
                  <c:v>76.570232792911398</c:v>
                </c:pt>
                <c:pt idx="195">
                  <c:v>76.668119800375564</c:v>
                </c:pt>
                <c:pt idx="196">
                  <c:v>76.721615407623716</c:v>
                </c:pt>
                <c:pt idx="197">
                  <c:v>76.793457032294242</c:v>
                </c:pt>
                <c:pt idx="198">
                  <c:v>76.834841090057651</c:v>
                </c:pt>
                <c:pt idx="199">
                  <c:v>76.905175882923018</c:v>
                </c:pt>
                <c:pt idx="200">
                  <c:v>76.932798605845932</c:v>
                </c:pt>
                <c:pt idx="201">
                  <c:v>77.00472473469658</c:v>
                </c:pt>
                <c:pt idx="202">
                  <c:v>77.01846026783133</c:v>
                </c:pt>
                <c:pt idx="203">
                  <c:v>77.055213673197429</c:v>
                </c:pt>
                <c:pt idx="204">
                  <c:v>77.090459598867668</c:v>
                </c:pt>
                <c:pt idx="205">
                  <c:v>77.137858096061805</c:v>
                </c:pt>
                <c:pt idx="206">
                  <c:v>77.185280636069294</c:v>
                </c:pt>
                <c:pt idx="207">
                  <c:v>77.186824527944353</c:v>
                </c:pt>
                <c:pt idx="208">
                  <c:v>77.246523787690037</c:v>
                </c:pt>
                <c:pt idx="209">
                  <c:v>77.277091087412614</c:v>
                </c:pt>
                <c:pt idx="210">
                  <c:v>77.33363503987043</c:v>
                </c:pt>
                <c:pt idx="211">
                  <c:v>77.362774889409238</c:v>
                </c:pt>
                <c:pt idx="212">
                  <c:v>77.387174262512929</c:v>
                </c:pt>
                <c:pt idx="213">
                  <c:v>77.425440076252258</c:v>
                </c:pt>
                <c:pt idx="214">
                  <c:v>77.463712946683955</c:v>
                </c:pt>
                <c:pt idx="215">
                  <c:v>77.48978489539563</c:v>
                </c:pt>
                <c:pt idx="216">
                  <c:v>77.517241968770676</c:v>
                </c:pt>
                <c:pt idx="217">
                  <c:v>77.529495226973609</c:v>
                </c:pt>
                <c:pt idx="218">
                  <c:v>78.124677732420494</c:v>
                </c:pt>
                <c:pt idx="219">
                  <c:v>83.799597850709716</c:v>
                </c:pt>
                <c:pt idx="220">
                  <c:v>95.214725642206417</c:v>
                </c:pt>
                <c:pt idx="221">
                  <c:v>103.40219165203392</c:v>
                </c:pt>
                <c:pt idx="222">
                  <c:v>105.50171887194712</c:v>
                </c:pt>
                <c:pt idx="223">
                  <c:v>106.17813003449119</c:v>
                </c:pt>
                <c:pt idx="224">
                  <c:v>106.60405689278502</c:v>
                </c:pt>
                <c:pt idx="225">
                  <c:v>106.95976026572032</c:v>
                </c:pt>
                <c:pt idx="226">
                  <c:v>107.17644706890225</c:v>
                </c:pt>
                <c:pt idx="227">
                  <c:v>107.39023959788885</c:v>
                </c:pt>
                <c:pt idx="228">
                  <c:v>107.5992502228855</c:v>
                </c:pt>
                <c:pt idx="229">
                  <c:v>107.73673273339092</c:v>
                </c:pt>
                <c:pt idx="230">
                  <c:v>107.86049652488317</c:v>
                </c:pt>
                <c:pt idx="231">
                  <c:v>108.0604152464512</c:v>
                </c:pt>
                <c:pt idx="232">
                  <c:v>108.14596812413062</c:v>
                </c:pt>
                <c:pt idx="233">
                  <c:v>108.2208051012402</c:v>
                </c:pt>
                <c:pt idx="234">
                  <c:v>108.26192107458697</c:v>
                </c:pt>
                <c:pt idx="235">
                  <c:v>108.41006877346773</c:v>
                </c:pt>
                <c:pt idx="236">
                  <c:v>108.50775282261527</c:v>
                </c:pt>
                <c:pt idx="237">
                  <c:v>108.58863255484724</c:v>
                </c:pt>
                <c:pt idx="238">
                  <c:v>108.66035350739355</c:v>
                </c:pt>
                <c:pt idx="239">
                  <c:v>108.70616425290243</c:v>
                </c:pt>
                <c:pt idx="240">
                  <c:v>108.78703674515735</c:v>
                </c:pt>
                <c:pt idx="241">
                  <c:v>108.82220791219873</c:v>
                </c:pt>
                <c:pt idx="242">
                  <c:v>108.91528393402271</c:v>
                </c:pt>
                <c:pt idx="243">
                  <c:v>108.96871715150027</c:v>
                </c:pt>
                <c:pt idx="244">
                  <c:v>109.03437913236434</c:v>
                </c:pt>
                <c:pt idx="245">
                  <c:v>109.09848251339993</c:v>
                </c:pt>
                <c:pt idx="246">
                  <c:v>109.15951807854087</c:v>
                </c:pt>
                <c:pt idx="247">
                  <c:v>109.19164113706954</c:v>
                </c:pt>
                <c:pt idx="248">
                  <c:v>109.24663719830032</c:v>
                </c:pt>
                <c:pt idx="249">
                  <c:v>109.30304607725914</c:v>
                </c:pt>
                <c:pt idx="250">
                  <c:v>109.34426716534074</c:v>
                </c:pt>
                <c:pt idx="251">
                  <c:v>109.38861253373169</c:v>
                </c:pt>
                <c:pt idx="252">
                  <c:v>109.41144327828188</c:v>
                </c:pt>
                <c:pt idx="253">
                  <c:v>109.44051529632767</c:v>
                </c:pt>
                <c:pt idx="254">
                  <c:v>109.47250130277712</c:v>
                </c:pt>
                <c:pt idx="255">
                  <c:v>109.51068126303758</c:v>
                </c:pt>
                <c:pt idx="256">
                  <c:v>109.51833242188883</c:v>
                </c:pt>
                <c:pt idx="257">
                  <c:v>109.55347888720028</c:v>
                </c:pt>
                <c:pt idx="258">
                  <c:v>109.57327171712417</c:v>
                </c:pt>
                <c:pt idx="259">
                  <c:v>109.59460898796092</c:v>
                </c:pt>
                <c:pt idx="260">
                  <c:v>109.61907765143827</c:v>
                </c:pt>
                <c:pt idx="261">
                  <c:v>109.6938885932632</c:v>
                </c:pt>
                <c:pt idx="262">
                  <c:v>110.23745864932532</c:v>
                </c:pt>
                <c:pt idx="263">
                  <c:v>111.97450169331147</c:v>
                </c:pt>
                <c:pt idx="264">
                  <c:v>115.84612408963375</c:v>
                </c:pt>
              </c:numCache>
            </c:numRef>
          </c:xVal>
          <c:yVal>
            <c:numRef>
              <c:f>'všechny metody'!$C$5:$C$269</c:f>
              <c:numCache>
                <c:formatCode>General</c:formatCode>
                <c:ptCount val="265"/>
                <c:pt idx="0">
                  <c:v>0</c:v>
                </c:pt>
                <c:pt idx="1">
                  <c:v>11.477277000000001</c:v>
                </c:pt>
                <c:pt idx="2">
                  <c:v>15.918233000000001</c:v>
                </c:pt>
                <c:pt idx="3">
                  <c:v>20.416864500000003</c:v>
                </c:pt>
                <c:pt idx="4">
                  <c:v>24.915495</c:v>
                </c:pt>
                <c:pt idx="5">
                  <c:v>25.165418499999998</c:v>
                </c:pt>
                <c:pt idx="6">
                  <c:v>25.165418499999998</c:v>
                </c:pt>
                <c:pt idx="7">
                  <c:v>25.203869000000001</c:v>
                </c:pt>
                <c:pt idx="8">
                  <c:v>25.1461945</c:v>
                </c:pt>
                <c:pt idx="9">
                  <c:v>25.165418499999998</c:v>
                </c:pt>
                <c:pt idx="10">
                  <c:v>25.165418499999998</c:v>
                </c:pt>
                <c:pt idx="11">
                  <c:v>25.165418499999998</c:v>
                </c:pt>
                <c:pt idx="12">
                  <c:v>25.184644499999997</c:v>
                </c:pt>
                <c:pt idx="13">
                  <c:v>25.1461945</c:v>
                </c:pt>
                <c:pt idx="14">
                  <c:v>25.165418499999998</c:v>
                </c:pt>
                <c:pt idx="15">
                  <c:v>25.165418499999998</c:v>
                </c:pt>
                <c:pt idx="16">
                  <c:v>25.165418499999998</c:v>
                </c:pt>
                <c:pt idx="17">
                  <c:v>25.184644499999997</c:v>
                </c:pt>
                <c:pt idx="18">
                  <c:v>25.126970500000002</c:v>
                </c:pt>
                <c:pt idx="19">
                  <c:v>25.165418499999998</c:v>
                </c:pt>
                <c:pt idx="20">
                  <c:v>25.1461945</c:v>
                </c:pt>
                <c:pt idx="21">
                  <c:v>25.184644499999997</c:v>
                </c:pt>
                <c:pt idx="22">
                  <c:v>25.184644499999997</c:v>
                </c:pt>
                <c:pt idx="23">
                  <c:v>25.184644499999997</c:v>
                </c:pt>
                <c:pt idx="24">
                  <c:v>25.165418499999998</c:v>
                </c:pt>
                <c:pt idx="25">
                  <c:v>25.165418499999998</c:v>
                </c:pt>
                <c:pt idx="26">
                  <c:v>25.165418499999998</c:v>
                </c:pt>
                <c:pt idx="27">
                  <c:v>25.165418499999998</c:v>
                </c:pt>
                <c:pt idx="28">
                  <c:v>25.165418499999998</c:v>
                </c:pt>
                <c:pt idx="29">
                  <c:v>25.1461945</c:v>
                </c:pt>
                <c:pt idx="30">
                  <c:v>25.203869000000001</c:v>
                </c:pt>
                <c:pt idx="31">
                  <c:v>25.165418499999998</c:v>
                </c:pt>
                <c:pt idx="32">
                  <c:v>25.1461945</c:v>
                </c:pt>
                <c:pt idx="33">
                  <c:v>25.165418499999998</c:v>
                </c:pt>
                <c:pt idx="34">
                  <c:v>25.165418499999998</c:v>
                </c:pt>
                <c:pt idx="35">
                  <c:v>25.165418499999998</c:v>
                </c:pt>
                <c:pt idx="36">
                  <c:v>25.165418499999998</c:v>
                </c:pt>
                <c:pt idx="37">
                  <c:v>25.165418499999998</c:v>
                </c:pt>
                <c:pt idx="38">
                  <c:v>25.184644499999997</c:v>
                </c:pt>
                <c:pt idx="39">
                  <c:v>25.165418499999998</c:v>
                </c:pt>
                <c:pt idx="40">
                  <c:v>25.165418499999998</c:v>
                </c:pt>
                <c:pt idx="41">
                  <c:v>25.184644499999997</c:v>
                </c:pt>
                <c:pt idx="42">
                  <c:v>25.184644499999997</c:v>
                </c:pt>
                <c:pt idx="43">
                  <c:v>25.184644499999997</c:v>
                </c:pt>
                <c:pt idx="44">
                  <c:v>25.165418499999998</c:v>
                </c:pt>
                <c:pt idx="45">
                  <c:v>29.433351500000001</c:v>
                </c:pt>
                <c:pt idx="46">
                  <c:v>33.912758000000004</c:v>
                </c:pt>
                <c:pt idx="47">
                  <c:v>38.430614499999997</c:v>
                </c:pt>
                <c:pt idx="48">
                  <c:v>40.160858000000005</c:v>
                </c:pt>
                <c:pt idx="49">
                  <c:v>40.141632000000001</c:v>
                </c:pt>
                <c:pt idx="50">
                  <c:v>40.160858000000005</c:v>
                </c:pt>
                <c:pt idx="51">
                  <c:v>40.180080499999995</c:v>
                </c:pt>
                <c:pt idx="52">
                  <c:v>40.199306500000006</c:v>
                </c:pt>
                <c:pt idx="53">
                  <c:v>40.160858000000005</c:v>
                </c:pt>
                <c:pt idx="54">
                  <c:v>40.160858000000005</c:v>
                </c:pt>
                <c:pt idx="55">
                  <c:v>40.141632000000001</c:v>
                </c:pt>
                <c:pt idx="56">
                  <c:v>40.180080499999995</c:v>
                </c:pt>
                <c:pt idx="57">
                  <c:v>40.141632000000001</c:v>
                </c:pt>
                <c:pt idx="58">
                  <c:v>40.141632000000001</c:v>
                </c:pt>
                <c:pt idx="59">
                  <c:v>40.160858000000005</c:v>
                </c:pt>
                <c:pt idx="60">
                  <c:v>40.180080499999995</c:v>
                </c:pt>
                <c:pt idx="61">
                  <c:v>40.160858000000005</c:v>
                </c:pt>
                <c:pt idx="62">
                  <c:v>40.122406000000012</c:v>
                </c:pt>
                <c:pt idx="63">
                  <c:v>40.160858000000005</c:v>
                </c:pt>
                <c:pt idx="64">
                  <c:v>40.122406000000012</c:v>
                </c:pt>
                <c:pt idx="65">
                  <c:v>40.160858000000005</c:v>
                </c:pt>
                <c:pt idx="66">
                  <c:v>40.141632000000001</c:v>
                </c:pt>
                <c:pt idx="67">
                  <c:v>40.141632000000001</c:v>
                </c:pt>
                <c:pt idx="68">
                  <c:v>40.180080499999995</c:v>
                </c:pt>
                <c:pt idx="69">
                  <c:v>40.160858000000005</c:v>
                </c:pt>
                <c:pt idx="70">
                  <c:v>40.180080499999995</c:v>
                </c:pt>
                <c:pt idx="71">
                  <c:v>40.141632000000001</c:v>
                </c:pt>
                <c:pt idx="72">
                  <c:v>40.141632000000001</c:v>
                </c:pt>
                <c:pt idx="73">
                  <c:v>40.160858000000005</c:v>
                </c:pt>
                <c:pt idx="74">
                  <c:v>40.160858000000005</c:v>
                </c:pt>
                <c:pt idx="75">
                  <c:v>40.141632000000001</c:v>
                </c:pt>
                <c:pt idx="76">
                  <c:v>40.141632000000001</c:v>
                </c:pt>
                <c:pt idx="77">
                  <c:v>40.141632000000001</c:v>
                </c:pt>
                <c:pt idx="78">
                  <c:v>40.160858000000005</c:v>
                </c:pt>
                <c:pt idx="79">
                  <c:v>40.141632000000001</c:v>
                </c:pt>
                <c:pt idx="80">
                  <c:v>40.180080499999995</c:v>
                </c:pt>
                <c:pt idx="81">
                  <c:v>40.141632000000001</c:v>
                </c:pt>
                <c:pt idx="82">
                  <c:v>40.160858000000005</c:v>
                </c:pt>
                <c:pt idx="83">
                  <c:v>40.141632000000001</c:v>
                </c:pt>
                <c:pt idx="84">
                  <c:v>40.141632000000001</c:v>
                </c:pt>
                <c:pt idx="85">
                  <c:v>40.160858000000005</c:v>
                </c:pt>
                <c:pt idx="86">
                  <c:v>40.180080499999995</c:v>
                </c:pt>
                <c:pt idx="87">
                  <c:v>40.180080499999995</c:v>
                </c:pt>
                <c:pt idx="88">
                  <c:v>42.871570499999997</c:v>
                </c:pt>
                <c:pt idx="89">
                  <c:v>47.370200999999994</c:v>
                </c:pt>
                <c:pt idx="90">
                  <c:v>51.907284999999995</c:v>
                </c:pt>
                <c:pt idx="91">
                  <c:v>55.290865000000004</c:v>
                </c:pt>
                <c:pt idx="92">
                  <c:v>55.175520000000013</c:v>
                </c:pt>
                <c:pt idx="93">
                  <c:v>55.137070000000001</c:v>
                </c:pt>
                <c:pt idx="94">
                  <c:v>55.175520000000013</c:v>
                </c:pt>
                <c:pt idx="95">
                  <c:v>55.137070000000001</c:v>
                </c:pt>
                <c:pt idx="96">
                  <c:v>55.137070000000001</c:v>
                </c:pt>
                <c:pt idx="97">
                  <c:v>55.156289999999998</c:v>
                </c:pt>
                <c:pt idx="98">
                  <c:v>55.156289999999998</c:v>
                </c:pt>
                <c:pt idx="99">
                  <c:v>55.156289999999998</c:v>
                </c:pt>
                <c:pt idx="100">
                  <c:v>55.175520000000013</c:v>
                </c:pt>
                <c:pt idx="101">
                  <c:v>55.137070000000001</c:v>
                </c:pt>
                <c:pt idx="102">
                  <c:v>55.137070000000001</c:v>
                </c:pt>
                <c:pt idx="103">
                  <c:v>55.175520000000013</c:v>
                </c:pt>
                <c:pt idx="104">
                  <c:v>55.156289999999998</c:v>
                </c:pt>
                <c:pt idx="105">
                  <c:v>55.137070000000001</c:v>
                </c:pt>
                <c:pt idx="106">
                  <c:v>55.175520000000013</c:v>
                </c:pt>
                <c:pt idx="107">
                  <c:v>55.175520000000013</c:v>
                </c:pt>
                <c:pt idx="108">
                  <c:v>55.175520000000013</c:v>
                </c:pt>
                <c:pt idx="109">
                  <c:v>55.137070000000001</c:v>
                </c:pt>
                <c:pt idx="110">
                  <c:v>55.175520000000013</c:v>
                </c:pt>
                <c:pt idx="111">
                  <c:v>55.175520000000013</c:v>
                </c:pt>
                <c:pt idx="112">
                  <c:v>55.156289999999998</c:v>
                </c:pt>
                <c:pt idx="113">
                  <c:v>55.117844999999996</c:v>
                </c:pt>
                <c:pt idx="114">
                  <c:v>55.156289999999998</c:v>
                </c:pt>
                <c:pt idx="115">
                  <c:v>55.137070000000001</c:v>
                </c:pt>
                <c:pt idx="116">
                  <c:v>55.156289999999998</c:v>
                </c:pt>
                <c:pt idx="117">
                  <c:v>55.137070000000001</c:v>
                </c:pt>
                <c:pt idx="118">
                  <c:v>55.137070000000001</c:v>
                </c:pt>
                <c:pt idx="119">
                  <c:v>55.156289999999998</c:v>
                </c:pt>
                <c:pt idx="120">
                  <c:v>55.156289999999998</c:v>
                </c:pt>
                <c:pt idx="121">
                  <c:v>55.117844999999996</c:v>
                </c:pt>
                <c:pt idx="122">
                  <c:v>55.137070000000001</c:v>
                </c:pt>
                <c:pt idx="123">
                  <c:v>55.156289999999998</c:v>
                </c:pt>
                <c:pt idx="124">
                  <c:v>55.156289999999998</c:v>
                </c:pt>
                <c:pt idx="125">
                  <c:v>55.156289999999998</c:v>
                </c:pt>
                <c:pt idx="126">
                  <c:v>55.137070000000001</c:v>
                </c:pt>
                <c:pt idx="127">
                  <c:v>55.156289999999998</c:v>
                </c:pt>
                <c:pt idx="128">
                  <c:v>55.175520000000013</c:v>
                </c:pt>
                <c:pt idx="129">
                  <c:v>55.156289999999998</c:v>
                </c:pt>
                <c:pt idx="130">
                  <c:v>55.156289999999998</c:v>
                </c:pt>
                <c:pt idx="131">
                  <c:v>56.271340000000002</c:v>
                </c:pt>
                <c:pt idx="132">
                  <c:v>60.846869999999996</c:v>
                </c:pt>
                <c:pt idx="133">
                  <c:v>65.326279999999983</c:v>
                </c:pt>
                <c:pt idx="134">
                  <c:v>69.824905000000001</c:v>
                </c:pt>
                <c:pt idx="135">
                  <c:v>70.17095999999998</c:v>
                </c:pt>
                <c:pt idx="136">
                  <c:v>70.132504999999981</c:v>
                </c:pt>
                <c:pt idx="137">
                  <c:v>70.113280000000003</c:v>
                </c:pt>
                <c:pt idx="138">
                  <c:v>70.132504999999981</c:v>
                </c:pt>
                <c:pt idx="139">
                  <c:v>70.17095999999998</c:v>
                </c:pt>
                <c:pt idx="140">
                  <c:v>70.113280000000003</c:v>
                </c:pt>
                <c:pt idx="141">
                  <c:v>70.132504999999981</c:v>
                </c:pt>
                <c:pt idx="142">
                  <c:v>70.132504999999981</c:v>
                </c:pt>
                <c:pt idx="143">
                  <c:v>70.113280000000003</c:v>
                </c:pt>
                <c:pt idx="144">
                  <c:v>70.132504999999981</c:v>
                </c:pt>
                <c:pt idx="145">
                  <c:v>70.132504999999981</c:v>
                </c:pt>
                <c:pt idx="146">
                  <c:v>70.132504999999981</c:v>
                </c:pt>
                <c:pt idx="147">
                  <c:v>70.132504999999981</c:v>
                </c:pt>
                <c:pt idx="148">
                  <c:v>70.151734999999988</c:v>
                </c:pt>
                <c:pt idx="149">
                  <c:v>70.132504999999981</c:v>
                </c:pt>
                <c:pt idx="150">
                  <c:v>70.151734999999988</c:v>
                </c:pt>
                <c:pt idx="151">
                  <c:v>70.132504999999981</c:v>
                </c:pt>
                <c:pt idx="152">
                  <c:v>70.113280000000003</c:v>
                </c:pt>
                <c:pt idx="153">
                  <c:v>70.113280000000003</c:v>
                </c:pt>
                <c:pt idx="154">
                  <c:v>70.113280000000003</c:v>
                </c:pt>
                <c:pt idx="155">
                  <c:v>70.151734999999988</c:v>
                </c:pt>
                <c:pt idx="156">
                  <c:v>70.132504999999981</c:v>
                </c:pt>
                <c:pt idx="157">
                  <c:v>70.113280000000003</c:v>
                </c:pt>
                <c:pt idx="158">
                  <c:v>70.113280000000003</c:v>
                </c:pt>
                <c:pt idx="159">
                  <c:v>70.113280000000003</c:v>
                </c:pt>
                <c:pt idx="160">
                  <c:v>70.132504999999981</c:v>
                </c:pt>
                <c:pt idx="161">
                  <c:v>70.132504999999981</c:v>
                </c:pt>
                <c:pt idx="162">
                  <c:v>70.132504999999981</c:v>
                </c:pt>
                <c:pt idx="163">
                  <c:v>70.132504999999981</c:v>
                </c:pt>
                <c:pt idx="164">
                  <c:v>70.151734999999988</c:v>
                </c:pt>
                <c:pt idx="165">
                  <c:v>70.151734999999988</c:v>
                </c:pt>
                <c:pt idx="166">
                  <c:v>70.113280000000003</c:v>
                </c:pt>
                <c:pt idx="167">
                  <c:v>70.113280000000003</c:v>
                </c:pt>
                <c:pt idx="168">
                  <c:v>70.132504999999981</c:v>
                </c:pt>
                <c:pt idx="169">
                  <c:v>70.132504999999981</c:v>
                </c:pt>
                <c:pt idx="170">
                  <c:v>70.151734999999988</c:v>
                </c:pt>
                <c:pt idx="171">
                  <c:v>70.132504999999981</c:v>
                </c:pt>
                <c:pt idx="172">
                  <c:v>70.132504999999981</c:v>
                </c:pt>
                <c:pt idx="173">
                  <c:v>70.113280000000003</c:v>
                </c:pt>
                <c:pt idx="174">
                  <c:v>70.113280000000003</c:v>
                </c:pt>
                <c:pt idx="175">
                  <c:v>72.862439999999992</c:v>
                </c:pt>
                <c:pt idx="176">
                  <c:v>75.880759999999981</c:v>
                </c:pt>
                <c:pt idx="177">
                  <c:v>78.918295000000015</c:v>
                </c:pt>
                <c:pt idx="178">
                  <c:v>80.225584999999981</c:v>
                </c:pt>
                <c:pt idx="179">
                  <c:v>80.129464999999982</c:v>
                </c:pt>
                <c:pt idx="180">
                  <c:v>80.110235000000003</c:v>
                </c:pt>
                <c:pt idx="181">
                  <c:v>80.129464999999982</c:v>
                </c:pt>
                <c:pt idx="182">
                  <c:v>80.091009999999997</c:v>
                </c:pt>
                <c:pt idx="183">
                  <c:v>80.110235000000003</c:v>
                </c:pt>
                <c:pt idx="184">
                  <c:v>80.129464999999982</c:v>
                </c:pt>
                <c:pt idx="185">
                  <c:v>80.129464999999982</c:v>
                </c:pt>
                <c:pt idx="186">
                  <c:v>80.129464999999982</c:v>
                </c:pt>
                <c:pt idx="187">
                  <c:v>80.091009999999997</c:v>
                </c:pt>
                <c:pt idx="188">
                  <c:v>80.110235000000003</c:v>
                </c:pt>
                <c:pt idx="189">
                  <c:v>80.129464999999982</c:v>
                </c:pt>
                <c:pt idx="190">
                  <c:v>80.129464999999982</c:v>
                </c:pt>
                <c:pt idx="191">
                  <c:v>80.110235000000003</c:v>
                </c:pt>
                <c:pt idx="192">
                  <c:v>80.129464999999982</c:v>
                </c:pt>
                <c:pt idx="193">
                  <c:v>80.129464999999982</c:v>
                </c:pt>
                <c:pt idx="194">
                  <c:v>80.148690000000002</c:v>
                </c:pt>
                <c:pt idx="195">
                  <c:v>80.07179499999998</c:v>
                </c:pt>
                <c:pt idx="196">
                  <c:v>80.091009999999997</c:v>
                </c:pt>
                <c:pt idx="197">
                  <c:v>80.148690000000002</c:v>
                </c:pt>
                <c:pt idx="198">
                  <c:v>80.148690000000002</c:v>
                </c:pt>
                <c:pt idx="199">
                  <c:v>80.129464999999982</c:v>
                </c:pt>
                <c:pt idx="200">
                  <c:v>80.110235000000003</c:v>
                </c:pt>
                <c:pt idx="201">
                  <c:v>80.110235000000003</c:v>
                </c:pt>
                <c:pt idx="202">
                  <c:v>80.110235000000003</c:v>
                </c:pt>
                <c:pt idx="203">
                  <c:v>80.110235000000003</c:v>
                </c:pt>
                <c:pt idx="204">
                  <c:v>80.129464999999982</c:v>
                </c:pt>
                <c:pt idx="205">
                  <c:v>80.110235000000003</c:v>
                </c:pt>
                <c:pt idx="206">
                  <c:v>80.129464999999982</c:v>
                </c:pt>
                <c:pt idx="207">
                  <c:v>80.129464999999982</c:v>
                </c:pt>
                <c:pt idx="208">
                  <c:v>80.091009999999997</c:v>
                </c:pt>
                <c:pt idx="209">
                  <c:v>80.129464999999982</c:v>
                </c:pt>
                <c:pt idx="210">
                  <c:v>80.110235000000003</c:v>
                </c:pt>
                <c:pt idx="211">
                  <c:v>80.129464999999982</c:v>
                </c:pt>
                <c:pt idx="212">
                  <c:v>80.129464999999982</c:v>
                </c:pt>
                <c:pt idx="213">
                  <c:v>80.110235000000003</c:v>
                </c:pt>
                <c:pt idx="214">
                  <c:v>80.129464999999982</c:v>
                </c:pt>
                <c:pt idx="215">
                  <c:v>80.110235000000003</c:v>
                </c:pt>
                <c:pt idx="216">
                  <c:v>80.110235000000003</c:v>
                </c:pt>
                <c:pt idx="217">
                  <c:v>80.110235000000003</c:v>
                </c:pt>
                <c:pt idx="218">
                  <c:v>81.878929999999983</c:v>
                </c:pt>
                <c:pt idx="219">
                  <c:v>84.801114999999996</c:v>
                </c:pt>
                <c:pt idx="220">
                  <c:v>87.934785000000005</c:v>
                </c:pt>
                <c:pt idx="221">
                  <c:v>90.337900000000005</c:v>
                </c:pt>
                <c:pt idx="222">
                  <c:v>90.145645000000002</c:v>
                </c:pt>
                <c:pt idx="223">
                  <c:v>90.107200000000006</c:v>
                </c:pt>
                <c:pt idx="224">
                  <c:v>90.126419999999982</c:v>
                </c:pt>
                <c:pt idx="225">
                  <c:v>90.087975</c:v>
                </c:pt>
                <c:pt idx="226">
                  <c:v>90.126419999999982</c:v>
                </c:pt>
                <c:pt idx="227">
                  <c:v>90.126419999999982</c:v>
                </c:pt>
                <c:pt idx="228">
                  <c:v>90.126419999999982</c:v>
                </c:pt>
                <c:pt idx="229">
                  <c:v>90.126419999999982</c:v>
                </c:pt>
                <c:pt idx="230">
                  <c:v>90.087975</c:v>
                </c:pt>
                <c:pt idx="231">
                  <c:v>90.107200000000006</c:v>
                </c:pt>
                <c:pt idx="232">
                  <c:v>90.126419999999982</c:v>
                </c:pt>
                <c:pt idx="233">
                  <c:v>90.107200000000006</c:v>
                </c:pt>
                <c:pt idx="234">
                  <c:v>90.145645000000002</c:v>
                </c:pt>
                <c:pt idx="235">
                  <c:v>90.06874999999998</c:v>
                </c:pt>
                <c:pt idx="236">
                  <c:v>90.126419999999982</c:v>
                </c:pt>
                <c:pt idx="237">
                  <c:v>90.107200000000006</c:v>
                </c:pt>
                <c:pt idx="238">
                  <c:v>90.107200000000006</c:v>
                </c:pt>
                <c:pt idx="239">
                  <c:v>90.107200000000006</c:v>
                </c:pt>
                <c:pt idx="240">
                  <c:v>90.126419999999982</c:v>
                </c:pt>
                <c:pt idx="241">
                  <c:v>90.126419999999982</c:v>
                </c:pt>
                <c:pt idx="242">
                  <c:v>90.145645000000002</c:v>
                </c:pt>
                <c:pt idx="243">
                  <c:v>90.06874999999998</c:v>
                </c:pt>
                <c:pt idx="244">
                  <c:v>90.126419999999982</c:v>
                </c:pt>
                <c:pt idx="245">
                  <c:v>90.145645000000002</c:v>
                </c:pt>
                <c:pt idx="246">
                  <c:v>90.126419999999982</c:v>
                </c:pt>
                <c:pt idx="247">
                  <c:v>90.107200000000006</c:v>
                </c:pt>
                <c:pt idx="248">
                  <c:v>90.087975</c:v>
                </c:pt>
                <c:pt idx="249">
                  <c:v>90.126419999999982</c:v>
                </c:pt>
                <c:pt idx="250">
                  <c:v>90.126419999999982</c:v>
                </c:pt>
                <c:pt idx="251">
                  <c:v>90.145645000000002</c:v>
                </c:pt>
                <c:pt idx="252">
                  <c:v>90.087975</c:v>
                </c:pt>
                <c:pt idx="253">
                  <c:v>90.107200000000006</c:v>
                </c:pt>
                <c:pt idx="254">
                  <c:v>90.126419999999982</c:v>
                </c:pt>
                <c:pt idx="255">
                  <c:v>90.126419999999982</c:v>
                </c:pt>
                <c:pt idx="256">
                  <c:v>90.145645000000002</c:v>
                </c:pt>
                <c:pt idx="257">
                  <c:v>90.126419999999982</c:v>
                </c:pt>
                <c:pt idx="258">
                  <c:v>90.107200000000006</c:v>
                </c:pt>
                <c:pt idx="259">
                  <c:v>90.107200000000006</c:v>
                </c:pt>
                <c:pt idx="260">
                  <c:v>90.107200000000006</c:v>
                </c:pt>
                <c:pt idx="261">
                  <c:v>90.414795000000012</c:v>
                </c:pt>
                <c:pt idx="262">
                  <c:v>92.010470000000012</c:v>
                </c:pt>
                <c:pt idx="263">
                  <c:v>93.490785000000002</c:v>
                </c:pt>
                <c:pt idx="264">
                  <c:v>95.009550000000004</c:v>
                </c:pt>
              </c:numCache>
            </c:numRef>
          </c:yVal>
          <c:smooth val="0"/>
          <c:extLst>
            <c:ext xmlns:c16="http://schemas.microsoft.com/office/drawing/2014/chart" uri="{C3380CC4-5D6E-409C-BE32-E72D297353CC}">
              <c16:uniqueId val="{00000002-EA0B-4299-8FEE-5E150BC9D330}"/>
            </c:ext>
          </c:extLst>
        </c:ser>
        <c:dLbls>
          <c:showLegendKey val="0"/>
          <c:showVal val="0"/>
          <c:showCatName val="0"/>
          <c:showSerName val="0"/>
          <c:showPercent val="0"/>
          <c:showBubbleSize val="0"/>
        </c:dLbls>
        <c:axId val="382543120"/>
        <c:axId val="382545080"/>
      </c:scatterChart>
      <c:valAx>
        <c:axId val="382543120"/>
        <c:scaling>
          <c:orientation val="minMax"/>
        </c:scaling>
        <c:delete val="0"/>
        <c:axPos val="b"/>
        <c:majorGridlines/>
        <c:title>
          <c:tx>
            <c:rich>
              <a:bodyPr/>
              <a:lstStyle/>
              <a:p>
                <a:pPr>
                  <a:defRPr/>
                </a:pPr>
                <a:r>
                  <a:rPr lang="cs-CZ"/>
                  <a:t>Rotation [mrad]</a:t>
                </a:r>
              </a:p>
            </c:rich>
          </c:tx>
          <c:layout>
            <c:manualLayout>
              <c:xMode val="edge"/>
              <c:yMode val="edge"/>
              <c:x val="0.81288293824383062"/>
              <c:y val="0.91305774278215235"/>
            </c:manualLayout>
          </c:layout>
          <c:overlay val="0"/>
        </c:title>
        <c:numFmt formatCode="0" sourceLinked="0"/>
        <c:majorTickMark val="out"/>
        <c:minorTickMark val="none"/>
        <c:tickLblPos val="nextTo"/>
        <c:crossAx val="382545080"/>
        <c:crosses val="autoZero"/>
        <c:crossBetween val="midCat"/>
      </c:valAx>
      <c:valAx>
        <c:axId val="382545080"/>
        <c:scaling>
          <c:orientation val="minMax"/>
        </c:scaling>
        <c:delete val="0"/>
        <c:axPos val="l"/>
        <c:majorGridlines/>
        <c:title>
          <c:tx>
            <c:rich>
              <a:bodyPr rot="-5400000" vert="horz"/>
              <a:lstStyle/>
              <a:p>
                <a:pPr>
                  <a:defRPr/>
                </a:pPr>
                <a:r>
                  <a:rPr lang="cs-CZ"/>
                  <a:t>Moment [kNm]</a:t>
                </a:r>
              </a:p>
            </c:rich>
          </c:tx>
          <c:layout>
            <c:manualLayout>
              <c:xMode val="edge"/>
              <c:yMode val="edge"/>
              <c:x val="1.7636684303350969E-2"/>
              <c:y val="1.7609843553020438E-2"/>
            </c:manualLayout>
          </c:layout>
          <c:overlay val="0"/>
        </c:title>
        <c:numFmt formatCode="General" sourceLinked="1"/>
        <c:majorTickMark val="out"/>
        <c:minorTickMark val="none"/>
        <c:tickLblPos val="nextTo"/>
        <c:crossAx val="382543120"/>
        <c:crosses val="autoZero"/>
        <c:crossBetween val="midCat"/>
      </c:valAx>
    </c:plotArea>
    <c:legend>
      <c:legendPos val="r"/>
      <c:layout>
        <c:manualLayout>
          <c:xMode val="edge"/>
          <c:yMode val="edge"/>
          <c:x val="0.53524807504637828"/>
          <c:y val="0.39640249366099173"/>
          <c:w val="0.34902008776680693"/>
          <c:h val="0.26680284016166855"/>
        </c:manualLayout>
      </c:layout>
      <c:overlay val="1"/>
      <c:spPr>
        <a:solidFill>
          <a:schemeClr val="bg1"/>
        </a:solidFill>
        <a:ln>
          <a:noFill/>
        </a:ln>
      </c:spPr>
    </c:legend>
    <c:plotVisOnly val="1"/>
    <c:dispBlanksAs val="gap"/>
    <c:showDLblsOverMax val="0"/>
  </c:chart>
  <c:spPr>
    <a:ln>
      <a:noFill/>
    </a:ln>
  </c:spPr>
  <c:txPr>
    <a:bodyPr/>
    <a:lstStyle/>
    <a:p>
      <a:pPr>
        <a:defRPr sz="1600" b="0">
          <a:latin typeface="+mj-lt"/>
          <a:cs typeface="Times New Roman" panose="0202060305040502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105475"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10547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10547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E9A40A8D-33F5-46F0-8813-D2036F4A5B7F}" type="slidenum">
              <a:rPr lang="en-US"/>
              <a:pPr>
                <a:defRPr/>
              </a:pPr>
              <a:t>‹#›</a:t>
            </a:fld>
            <a:endParaRPr lang="en-US"/>
          </a:p>
        </p:txBody>
      </p:sp>
    </p:spTree>
    <p:extLst>
      <p:ext uri="{BB962C8B-B14F-4D97-AF65-F5344CB8AC3E}">
        <p14:creationId xmlns:p14="http://schemas.microsoft.com/office/powerpoint/2010/main" val="119047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9728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spcBef>
                <a:spcPct val="0"/>
              </a:spcBef>
              <a:buFontTx/>
              <a:buNone/>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spcBef>
                <a:spcPct val="0"/>
              </a:spcBef>
              <a:buFontTx/>
              <a:buNone/>
              <a:defRPr sz="1200">
                <a:latin typeface="Arial" charset="0"/>
              </a:defRPr>
            </a:lvl1pPr>
          </a:lstStyle>
          <a:p>
            <a:pPr>
              <a:defRPr/>
            </a:pPr>
            <a:r>
              <a:rPr lang="en-US"/>
              <a:t>Lecture 5, V001, April 09</a:t>
            </a:r>
          </a:p>
        </p:txBody>
      </p:sp>
      <p:sp>
        <p:nvSpPr>
          <p:cNvPr id="9728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spcBef>
                <a:spcPct val="0"/>
              </a:spcBef>
              <a:buFontTx/>
              <a:buNone/>
              <a:defRPr sz="1200">
                <a:latin typeface="Arial" charset="0"/>
              </a:defRPr>
            </a:lvl1pPr>
          </a:lstStyle>
          <a:p>
            <a:pPr>
              <a:defRPr/>
            </a:pPr>
            <a:fld id="{162FE91B-ADE7-4375-A075-10DFD054D156}" type="slidenum">
              <a:rPr lang="en-US"/>
              <a:pPr>
                <a:defRPr/>
              </a:pPr>
              <a:t>‹#›</a:t>
            </a:fld>
            <a:endParaRPr lang="en-US"/>
          </a:p>
        </p:txBody>
      </p:sp>
    </p:spTree>
    <p:extLst>
      <p:ext uri="{BB962C8B-B14F-4D97-AF65-F5344CB8AC3E}">
        <p14:creationId xmlns:p14="http://schemas.microsoft.com/office/powerpoint/2010/main" val="36721709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913EC6B-48DD-4BE4-BD16-5F435025EAF2}" type="slidenum">
              <a:rPr kumimoji="0" lang="en-US" altLang="cs-CZ" sz="1300" smtClean="0">
                <a:latin typeface="Tahoma" panose="020B0604030504040204" pitchFamily="34" charset="0"/>
              </a:rPr>
              <a:pPr>
                <a:spcBef>
                  <a:spcPct val="0"/>
                </a:spcBef>
              </a:pPr>
              <a:t>8</a:t>
            </a:fld>
            <a:endParaRPr kumimoji="0" lang="en-US" altLang="cs-CZ" sz="1300">
              <a:latin typeface="Tahoma" panose="020B0604030504040204" pitchFamily="34" charset="0"/>
            </a:endParaRPr>
          </a:p>
        </p:txBody>
      </p:sp>
      <p:sp>
        <p:nvSpPr>
          <p:cNvPr id="11267" name="Rectangle 2"/>
          <p:cNvSpPr>
            <a:spLocks noGrp="1" noRot="1" noChangeAspect="1" noChangeArrowheads="1" noTextEdit="1"/>
          </p:cNvSpPr>
          <p:nvPr>
            <p:ph type="sldImg"/>
          </p:nvPr>
        </p:nvSpPr>
        <p:spPr>
          <a:xfrm>
            <a:off x="139700" y="768350"/>
            <a:ext cx="6819900" cy="3836988"/>
          </a:xfrm>
          <a:ln/>
        </p:spPr>
      </p:sp>
      <p:sp>
        <p:nvSpPr>
          <p:cNvPr id="11268"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136004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66DEBAF-F6EF-4B59-8546-DF6195A0B7CD}" type="slidenum">
              <a:rPr kumimoji="0" lang="en-US" altLang="cs-CZ" sz="1300" smtClean="0">
                <a:latin typeface="Tahoma" panose="020B0604030504040204" pitchFamily="34" charset="0"/>
              </a:rPr>
              <a:pPr>
                <a:spcBef>
                  <a:spcPct val="0"/>
                </a:spcBef>
              </a:pPr>
              <a:t>22</a:t>
            </a:fld>
            <a:endParaRPr kumimoji="0" lang="en-US" altLang="cs-CZ" sz="1300">
              <a:latin typeface="Tahoma" panose="020B0604030504040204" pitchFamily="34" charset="0"/>
            </a:endParaRPr>
          </a:p>
        </p:txBody>
      </p:sp>
      <p:sp>
        <p:nvSpPr>
          <p:cNvPr id="97283" name="Rectangle 2"/>
          <p:cNvSpPr>
            <a:spLocks noGrp="1" noRot="1" noChangeAspect="1" noChangeArrowheads="1" noTextEdit="1"/>
          </p:cNvSpPr>
          <p:nvPr>
            <p:ph type="sldImg"/>
          </p:nvPr>
        </p:nvSpPr>
        <p:spPr>
          <a:xfrm>
            <a:off x="139700" y="768350"/>
            <a:ext cx="6819900" cy="3836988"/>
          </a:xfrm>
          <a:ln/>
        </p:spPr>
      </p:sp>
      <p:sp>
        <p:nvSpPr>
          <p:cNvPr id="972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65840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66DEBAF-F6EF-4B59-8546-DF6195A0B7CD}" type="slidenum">
              <a:rPr kumimoji="0" lang="en-US" altLang="cs-CZ" sz="1300" smtClean="0">
                <a:latin typeface="Tahoma" panose="020B0604030504040204" pitchFamily="34" charset="0"/>
              </a:rPr>
              <a:pPr>
                <a:spcBef>
                  <a:spcPct val="0"/>
                </a:spcBef>
              </a:pPr>
              <a:t>23</a:t>
            </a:fld>
            <a:endParaRPr kumimoji="0" lang="en-US" altLang="cs-CZ" sz="1300">
              <a:latin typeface="Tahoma" panose="020B0604030504040204" pitchFamily="34" charset="0"/>
            </a:endParaRPr>
          </a:p>
        </p:txBody>
      </p:sp>
      <p:sp>
        <p:nvSpPr>
          <p:cNvPr id="97283" name="Rectangle 2"/>
          <p:cNvSpPr>
            <a:spLocks noGrp="1" noRot="1" noChangeAspect="1" noChangeArrowheads="1" noTextEdit="1"/>
          </p:cNvSpPr>
          <p:nvPr>
            <p:ph type="sldImg"/>
          </p:nvPr>
        </p:nvSpPr>
        <p:spPr>
          <a:xfrm>
            <a:off x="139700" y="768350"/>
            <a:ext cx="6819900" cy="3836988"/>
          </a:xfrm>
          <a:ln/>
        </p:spPr>
      </p:sp>
      <p:sp>
        <p:nvSpPr>
          <p:cNvPr id="9728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39630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90600">
              <a:spcBef>
                <a:spcPct val="30000"/>
              </a:spcBef>
              <a:defRPr kumimoji="1" sz="1200">
                <a:solidFill>
                  <a:schemeClr val="tx1"/>
                </a:solidFill>
                <a:latin typeface="Times New Roman" panose="02020603050405020304" pitchFamily="18" charset="0"/>
              </a:defRPr>
            </a:lvl1pPr>
            <a:lvl2pPr marL="742950" indent="-285750" defTabSz="990600">
              <a:spcBef>
                <a:spcPct val="30000"/>
              </a:spcBef>
              <a:defRPr kumimoji="1" sz="1200">
                <a:solidFill>
                  <a:schemeClr val="tx1"/>
                </a:solidFill>
                <a:latin typeface="Times New Roman" panose="02020603050405020304" pitchFamily="18" charset="0"/>
              </a:defRPr>
            </a:lvl2pPr>
            <a:lvl3pPr marL="1143000" indent="-228600" defTabSz="990600">
              <a:spcBef>
                <a:spcPct val="30000"/>
              </a:spcBef>
              <a:defRPr kumimoji="1" sz="1200">
                <a:solidFill>
                  <a:schemeClr val="tx1"/>
                </a:solidFill>
                <a:latin typeface="Times New Roman" panose="02020603050405020304" pitchFamily="18" charset="0"/>
              </a:defRPr>
            </a:lvl3pPr>
            <a:lvl4pPr marL="1600200" indent="-228600" defTabSz="990600">
              <a:spcBef>
                <a:spcPct val="30000"/>
              </a:spcBef>
              <a:defRPr kumimoji="1" sz="1200">
                <a:solidFill>
                  <a:schemeClr val="tx1"/>
                </a:solidFill>
                <a:latin typeface="Times New Roman" panose="02020603050405020304" pitchFamily="18" charset="0"/>
              </a:defRPr>
            </a:lvl4pPr>
            <a:lvl5pPr marL="2057400" indent="-228600" defTabSz="990600">
              <a:spcBef>
                <a:spcPct val="30000"/>
              </a:spcBef>
              <a:defRPr kumimoji="1"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167BA66-948C-4D6D-89AF-56F31813EC26}" type="slidenum">
              <a:rPr kumimoji="0" lang="en-US" altLang="cs-CZ" sz="1300" smtClean="0">
                <a:latin typeface="Tahoma" panose="020B0604030504040204" pitchFamily="34" charset="0"/>
              </a:rPr>
              <a:pPr>
                <a:spcBef>
                  <a:spcPct val="0"/>
                </a:spcBef>
              </a:pPr>
              <a:t>24</a:t>
            </a:fld>
            <a:endParaRPr kumimoji="0" lang="en-US" altLang="cs-CZ" sz="1300">
              <a:latin typeface="Tahoma" panose="020B0604030504040204" pitchFamily="34" charset="0"/>
            </a:endParaRPr>
          </a:p>
        </p:txBody>
      </p:sp>
      <p:sp>
        <p:nvSpPr>
          <p:cNvPr id="99331" name="Rectangle 2"/>
          <p:cNvSpPr>
            <a:spLocks noGrp="1" noRot="1" noChangeAspect="1" noChangeArrowheads="1" noTextEdit="1"/>
          </p:cNvSpPr>
          <p:nvPr>
            <p:ph type="sldImg"/>
          </p:nvPr>
        </p:nvSpPr>
        <p:spPr>
          <a:xfrm>
            <a:off x="139700" y="768350"/>
            <a:ext cx="6819900" cy="3836988"/>
          </a:xfrm>
          <a:ln/>
        </p:spPr>
      </p:sp>
      <p:sp>
        <p:nvSpPr>
          <p:cNvPr id="99332"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34649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57</a:t>
            </a:fld>
            <a:endParaRPr lang="en-US"/>
          </a:p>
        </p:txBody>
      </p:sp>
    </p:spTree>
    <p:extLst>
      <p:ext uri="{BB962C8B-B14F-4D97-AF65-F5344CB8AC3E}">
        <p14:creationId xmlns:p14="http://schemas.microsoft.com/office/powerpoint/2010/main" val="116557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700" y="768350"/>
            <a:ext cx="6819900"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en-US"/>
              <a:t>Lecture 5, V001, April 09</a:t>
            </a:r>
          </a:p>
        </p:txBody>
      </p:sp>
      <p:sp>
        <p:nvSpPr>
          <p:cNvPr id="5" name="Zástupný symbol pro číslo snímku 4"/>
          <p:cNvSpPr>
            <a:spLocks noGrp="1"/>
          </p:cNvSpPr>
          <p:nvPr>
            <p:ph type="sldNum" sz="quarter" idx="11"/>
          </p:nvPr>
        </p:nvSpPr>
        <p:spPr/>
        <p:txBody>
          <a:bodyPr/>
          <a:lstStyle/>
          <a:p>
            <a:fld id="{C18DE04B-0099-45D3-9714-F94E937B0373}" type="slidenum">
              <a:rPr lang="en-US" smtClean="0"/>
              <a:pPr/>
              <a:t>58</a:t>
            </a:fld>
            <a:endParaRPr lang="en-US"/>
          </a:p>
        </p:txBody>
      </p:sp>
    </p:spTree>
    <p:extLst>
      <p:ext uri="{BB962C8B-B14F-4D97-AF65-F5344CB8AC3E}">
        <p14:creationId xmlns:p14="http://schemas.microsoft.com/office/powerpoint/2010/main" val="131709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Klepnutím lze upravit styl předlohy nadpisů.</a:t>
            </a:r>
            <a:endParaRPr lang="en-US" dirty="0"/>
          </a:p>
        </p:txBody>
      </p:sp>
      <p:sp>
        <p:nvSpPr>
          <p:cNvPr id="6" name="Rectangle 3"/>
          <p:cNvSpPr>
            <a:spLocks noGrp="1" noChangeArrowheads="1"/>
          </p:cNvSpPr>
          <p:nvPr>
            <p:ph idx="1"/>
          </p:nvPr>
        </p:nvSpPr>
        <p:spPr bwMode="auto">
          <a:xfrm>
            <a:off x="2256962" y="1481850"/>
            <a:ext cx="9892729" cy="506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70C0"/>
              </a:buClr>
              <a:defRPr/>
            </a:lvl1pPr>
            <a:lvl2pPr marL="742950" indent="-285750">
              <a:spcBef>
                <a:spcPts val="600"/>
              </a:spcBef>
              <a:buClr>
                <a:srgbClr val="0070C0"/>
              </a:buClr>
              <a:buFont typeface="Courier New" panose="02070309020205020404" pitchFamily="49" charset="0"/>
              <a:buChar char="o"/>
              <a:defRPr sz="2000"/>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5" name="Obdélník 4"/>
          <p:cNvSpPr/>
          <p:nvPr userDrawn="1"/>
        </p:nvSpPr>
        <p:spPr>
          <a:xfrm>
            <a:off x="11612792" y="6546006"/>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Tree>
    <p:extLst>
      <p:ext uri="{BB962C8B-B14F-4D97-AF65-F5344CB8AC3E}">
        <p14:creationId xmlns:p14="http://schemas.microsoft.com/office/powerpoint/2010/main" val="1702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6911999" y="406799"/>
            <a:ext cx="3456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10608000" y="406800"/>
            <a:ext cx="432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1200000" y="1440000"/>
            <a:ext cx="60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1200000" y="1998000"/>
            <a:ext cx="984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1200000" y="3564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1200000" y="3852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1200000" y="4896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1200000" y="5184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3613107058"/>
      </p:ext>
    </p:extLst>
  </p:cSld>
  <p:clrMapOvr>
    <a:masterClrMapping/>
  </p:clrMapOvr>
  <p:transition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6911999" y="406799"/>
            <a:ext cx="3456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10608000" y="406800"/>
            <a:ext cx="432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1200000" y="1440000"/>
            <a:ext cx="60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1200000" y="1998000"/>
            <a:ext cx="984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1200000" y="3564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1200000" y="3852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1200000" y="4896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1200000" y="5184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273790046"/>
      </p:ext>
    </p:extLst>
  </p:cSld>
  <p:clrMapOvr>
    <a:masterClrMapping/>
  </p:clrMapOvr>
  <p:transition advClick="0" advTm="100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6911999" y="406799"/>
            <a:ext cx="3456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10608000" y="406800"/>
            <a:ext cx="432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1200000" y="1440000"/>
            <a:ext cx="60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1200000" y="1998000"/>
            <a:ext cx="984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1200000" y="3564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1200000" y="3852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1200000" y="4896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1200000" y="5184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987257588"/>
      </p:ext>
    </p:extLst>
  </p:cSld>
  <p:clrMapOvr>
    <a:masterClrMapping/>
  </p:clrMapOvr>
  <p:transition advClick="0" advTm="1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782100"/>
      </p:ext>
    </p:extLst>
  </p:cSld>
  <p:clrMapOvr>
    <a:masterClrMapping/>
  </p:clrMapOvr>
  <p:transition advClick="0" advTm="1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408641"/>
      </p:ext>
    </p:extLst>
  </p:cSld>
  <p:clrMapOvr>
    <a:masterClrMapping/>
  </p:clrMapOvr>
  <p:transition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lvl1pPr marL="342900" indent="-342900">
              <a:buClr>
                <a:srgbClr val="0070C0"/>
              </a:buClr>
              <a:buFont typeface="Courier New" panose="02070309020205020404" pitchFamily="49" charset="0"/>
              <a:buChar char="o"/>
              <a:defRPr/>
            </a:lvl1pPr>
            <a:lvl2pPr marL="742950" indent="-285750">
              <a:buClr>
                <a:srgbClr val="0070C0"/>
              </a:buClr>
              <a:buFont typeface="Courier New" panose="02070309020205020404" pitchFamily="49" charset="0"/>
              <a:buChar char="o"/>
              <a:defRPr sz="2000"/>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vl5pPr marL="2057400" indent="-228600">
              <a:buFont typeface="Courier New" panose="02070309020205020404" pitchFamily="49" charset="0"/>
              <a:buChar char="o"/>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Rectangle 6"/>
          <p:cNvSpPr>
            <a:spLocks noGrp="1" noChangeArrowheads="1"/>
          </p:cNvSpPr>
          <p:nvPr>
            <p:ph type="sldNum" sz="quarter" idx="10"/>
          </p:nvPr>
        </p:nvSpPr>
        <p:spPr>
          <a:ln/>
        </p:spPr>
        <p:txBody>
          <a:bodyPr/>
          <a:lstStyle>
            <a:lvl1pPr>
              <a:buNone/>
              <a:defRPr/>
            </a:lvl1pPr>
          </a:lstStyle>
          <a:p>
            <a:r>
              <a:rPr lang="cs-CZ" altLang="zh-CN" dirty="0"/>
              <a:t> </a:t>
            </a:r>
            <a:endParaRPr lang="en-GB" altLang="zh-CN" dirty="0"/>
          </a:p>
        </p:txBody>
      </p:sp>
      <p:sp>
        <p:nvSpPr>
          <p:cNvPr id="5" name="Obdélník 4"/>
          <p:cNvSpPr/>
          <p:nvPr userDrawn="1"/>
        </p:nvSpPr>
        <p:spPr>
          <a:xfrm>
            <a:off x="11612792" y="6546006"/>
            <a:ext cx="402674" cy="307777"/>
          </a:xfrm>
          <a:prstGeom prst="rect">
            <a:avLst/>
          </a:prstGeom>
        </p:spPr>
        <p:txBody>
          <a:bodyPr wrap="none">
            <a:spAutoFit/>
          </a:bodyPr>
          <a:lstStyle/>
          <a:p>
            <a:pPr>
              <a:buNone/>
            </a:pPr>
            <a:fld id="{559D4CBB-C6E8-47EF-9E84-41B92911787E}" type="slidenum">
              <a:rPr lang="zh-CN" altLang="en-GB" sz="1400" smtClean="0"/>
              <a:pPr>
                <a:buNone/>
              </a:pPr>
              <a:t>‹#›</a:t>
            </a:fld>
            <a:endParaRPr lang="en-GB" altLang="zh-CN" sz="1400" dirty="0"/>
          </a:p>
        </p:txBody>
      </p:sp>
      <p:sp>
        <p:nvSpPr>
          <p:cNvPr id="6" name="Nadpis 5"/>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190264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464731" y="1800002"/>
            <a:ext cx="10315592" cy="1446663"/>
          </a:xfrm>
        </p:spPr>
        <p:txBody>
          <a:bodyPr anchor="t"/>
          <a:lstStyle>
            <a:lvl1pPr algn="l">
              <a:defRPr lang="cs-CZ" sz="3600" b="1" i="0" u="none" strike="noStrike" kern="4800" baseline="0" smtClean="0">
                <a:solidFill>
                  <a:schemeClr val="bg1"/>
                </a:solidFill>
                <a:latin typeface="Arial Black" panose="020B0A04020102020204" pitchFamily="34" charset="0"/>
              </a:defRPr>
            </a:lvl1pPr>
          </a:lstStyle>
          <a:p>
            <a:endParaRPr lang="en-US" dirty="0"/>
          </a:p>
        </p:txBody>
      </p:sp>
      <p:sp>
        <p:nvSpPr>
          <p:cNvPr id="3" name="Subtitle 2"/>
          <p:cNvSpPr>
            <a:spLocks noGrp="1"/>
          </p:cNvSpPr>
          <p:nvPr>
            <p:ph type="subTitle" idx="1" hasCustomPrompt="1"/>
          </p:nvPr>
        </p:nvSpPr>
        <p:spPr>
          <a:xfrm>
            <a:off x="1464730" y="3441733"/>
            <a:ext cx="10315591" cy="1771721"/>
          </a:xfrm>
        </p:spPr>
        <p:txBody>
          <a:bodyPr/>
          <a:lstStyle>
            <a:lvl1pPr marL="0" indent="0" algn="l">
              <a:buNone/>
              <a:defRPr lang="cs-CZ" sz="1800" b="1" i="0" u="none" strike="noStrike" kern="2800" baseline="0" smtClean="0">
                <a:solidFill>
                  <a:schemeClr val="bg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Faculties, institutes and other parts</a:t>
            </a:r>
            <a:br>
              <a:rPr lang="en-US" dirty="0"/>
            </a:br>
            <a:r>
              <a:rPr lang="en-US" dirty="0"/>
              <a:t>author/title</a:t>
            </a:r>
            <a:r>
              <a:rPr lang="cs-CZ" dirty="0"/>
              <a:t> </a:t>
            </a:r>
            <a:r>
              <a:rPr lang="en-US" dirty="0"/>
              <a:t>name</a:t>
            </a:r>
            <a:r>
              <a:rPr lang="cs-CZ" dirty="0"/>
              <a:t> </a:t>
            </a:r>
            <a:r>
              <a:rPr lang="en-US" dirty="0"/>
              <a:t>surname</a:t>
            </a:r>
            <a:br>
              <a:rPr lang="en-US" dirty="0"/>
            </a:br>
            <a:r>
              <a:rPr lang="en-US" dirty="0"/>
              <a:t>date</a:t>
            </a:r>
            <a:endParaRPr lang="cs-CZ" dirty="0"/>
          </a:p>
        </p:txBody>
      </p:sp>
      <p:pic>
        <p:nvPicPr>
          <p:cNvPr id="6" name="Obrázek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7369" y="260648"/>
            <a:ext cx="2304256" cy="1152000"/>
          </a:xfrm>
          <a:prstGeom prst="rect">
            <a:avLst/>
          </a:prstGeom>
        </p:spPr>
      </p:pic>
    </p:spTree>
    <p:extLst>
      <p:ext uri="{BB962C8B-B14F-4D97-AF65-F5344CB8AC3E}">
        <p14:creationId xmlns:p14="http://schemas.microsoft.com/office/powerpoint/2010/main" val="2355297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5" name="Obrázek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43339" y="155455"/>
            <a:ext cx="1920213" cy="9807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ctrTitle"/>
          </p:nvPr>
        </p:nvSpPr>
        <p:spPr>
          <a:xfrm>
            <a:off x="1464731" y="1800002"/>
            <a:ext cx="10315592" cy="1446663"/>
          </a:xfrm>
        </p:spPr>
        <p:txBody>
          <a:bodyPr anchor="t"/>
          <a:lstStyle>
            <a:lvl1pPr algn="l">
              <a:defRPr lang="cs-CZ" sz="3600" b="1" i="0" u="none" strike="noStrike" kern="4800" baseline="0" smtClean="0">
                <a:solidFill>
                  <a:schemeClr val="tx1"/>
                </a:solidFill>
                <a:latin typeface="Arial Black" panose="020B0A04020102020204" pitchFamily="34" charset="0"/>
              </a:defRPr>
            </a:lvl1pPr>
          </a:lstStyle>
          <a:p>
            <a:endParaRPr lang="en-US" dirty="0"/>
          </a:p>
        </p:txBody>
      </p:sp>
      <p:sp>
        <p:nvSpPr>
          <p:cNvPr id="12" name="Subtitle 2"/>
          <p:cNvSpPr>
            <a:spLocks noGrp="1"/>
          </p:cNvSpPr>
          <p:nvPr>
            <p:ph type="subTitle" idx="1"/>
          </p:nvPr>
        </p:nvSpPr>
        <p:spPr>
          <a:xfrm>
            <a:off x="1464730" y="3441733"/>
            <a:ext cx="10315591" cy="1771721"/>
          </a:xfrm>
        </p:spPr>
        <p:txBody>
          <a:bodyPr/>
          <a:lstStyle>
            <a:lvl1pPr marL="0" indent="0" algn="l">
              <a:buNone/>
              <a:defRPr lang="cs-CZ" sz="2400" b="1" i="0" u="none" strike="noStrike" kern="2800" baseline="0" smtClean="0">
                <a:solidFill>
                  <a:schemeClr val="tx1"/>
                </a:solidFill>
                <a:latin typeface="Arial Black" panose="020B0A040201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endParaRPr lang="cs-CZ" dirty="0"/>
          </a:p>
        </p:txBody>
      </p:sp>
    </p:spTree>
    <p:extLst>
      <p:ext uri="{BB962C8B-B14F-4D97-AF65-F5344CB8AC3E}">
        <p14:creationId xmlns:p14="http://schemas.microsoft.com/office/powerpoint/2010/main" val="354138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994057"/>
      </p:ext>
    </p:extLst>
  </p:cSld>
  <p:clrMapOvr>
    <a:masterClrMapping/>
  </p:clrMapOvr>
  <p:transition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601283"/>
      </p:ext>
    </p:extLst>
  </p:cSld>
  <p:clrMapOvr>
    <a:masterClrMapping/>
  </p:clrMapOvr>
  <p:transition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641120"/>
      </p:ext>
    </p:extLst>
  </p:cSld>
  <p:clrMapOvr>
    <a:masterClrMapping/>
  </p:clrMapOvr>
  <p:transition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717603"/>
      </p:ext>
    </p:extLst>
  </p:cSld>
  <p:clrMapOvr>
    <a:masterClrMapping/>
  </p:clrMapOvr>
  <p:transition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Úvodní snímek">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6911999" y="406799"/>
            <a:ext cx="3456000" cy="252000"/>
          </a:xfrm>
          <a:prstGeom prst="rect">
            <a:avLst/>
          </a:prstGeom>
        </p:spPr>
        <p:txBody>
          <a:bodyPr lIns="0" tIns="0" rIns="0" bIns="0"/>
          <a:lstStyle>
            <a:lvl1pPr>
              <a:buNone/>
              <a:defRPr sz="1050" i="1">
                <a:solidFill>
                  <a:schemeClr val="bg1"/>
                </a:solidFill>
                <a:latin typeface="Verdana" pitchFamily="34" charset="0"/>
              </a:defRPr>
            </a:lvl1pPr>
          </a:lstStyle>
          <a:p>
            <a:pPr lvl="0"/>
            <a:r>
              <a:rPr lang="en-US" dirty="0"/>
              <a:t>Click to edit Master text styles</a:t>
            </a:r>
          </a:p>
        </p:txBody>
      </p:sp>
      <p:sp>
        <p:nvSpPr>
          <p:cNvPr id="4" name="Zástupný symbol pro text 2"/>
          <p:cNvSpPr>
            <a:spLocks noGrp="1"/>
          </p:cNvSpPr>
          <p:nvPr>
            <p:ph type="body" sz="quarter" idx="11"/>
          </p:nvPr>
        </p:nvSpPr>
        <p:spPr>
          <a:xfrm>
            <a:off x="10608000" y="406800"/>
            <a:ext cx="432000" cy="252000"/>
          </a:xfrm>
          <a:prstGeom prst="rect">
            <a:avLst/>
          </a:prstGeom>
        </p:spPr>
        <p:txBody>
          <a:bodyPr lIns="0" tIns="0" rIns="0" bIns="0"/>
          <a:lstStyle>
            <a:lvl1pPr>
              <a:buNone/>
              <a:defRPr sz="1050" b="1" i="0">
                <a:solidFill>
                  <a:schemeClr val="bg1"/>
                </a:solidFill>
                <a:latin typeface="Verdana" pitchFamily="34" charset="0"/>
              </a:defRPr>
            </a:lvl1pPr>
          </a:lstStyle>
          <a:p>
            <a:pPr lvl="0"/>
            <a:r>
              <a:rPr lang="en-US" dirty="0"/>
              <a:t>Click to edit Master text styles</a:t>
            </a:r>
          </a:p>
        </p:txBody>
      </p:sp>
      <p:sp>
        <p:nvSpPr>
          <p:cNvPr id="6" name="Zástupný symbol pro text 5"/>
          <p:cNvSpPr>
            <a:spLocks noGrp="1"/>
          </p:cNvSpPr>
          <p:nvPr>
            <p:ph type="body" sz="quarter" idx="12"/>
          </p:nvPr>
        </p:nvSpPr>
        <p:spPr>
          <a:xfrm>
            <a:off x="1200000" y="1440000"/>
            <a:ext cx="6000000" cy="360000"/>
          </a:xfrm>
          <a:prstGeom prst="rect">
            <a:avLst/>
          </a:prstGeom>
        </p:spPr>
        <p:txBody>
          <a:bodyPr lIns="0" tIns="0" rIns="0" bIns="0"/>
          <a:lstStyle>
            <a:lvl1pPr>
              <a:buNone/>
              <a:defRPr sz="1500" b="1" i="1">
                <a:solidFill>
                  <a:srgbClr val="CF661F"/>
                </a:solidFill>
                <a:latin typeface="Verdana" pitchFamily="34" charset="0"/>
              </a:defRPr>
            </a:lvl1pPr>
          </a:lstStyle>
          <a:p>
            <a:pPr lvl="0"/>
            <a:r>
              <a:rPr lang="en-US" dirty="0"/>
              <a:t>Click to edit Master text styles</a:t>
            </a:r>
          </a:p>
        </p:txBody>
      </p:sp>
      <p:sp>
        <p:nvSpPr>
          <p:cNvPr id="7" name="Zástupný symbol pro text 5"/>
          <p:cNvSpPr>
            <a:spLocks noGrp="1"/>
          </p:cNvSpPr>
          <p:nvPr>
            <p:ph type="body" sz="quarter" idx="13"/>
          </p:nvPr>
        </p:nvSpPr>
        <p:spPr>
          <a:xfrm>
            <a:off x="1200000" y="1998000"/>
            <a:ext cx="9840000" cy="133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8" name="Zástupný symbol pro text 5"/>
          <p:cNvSpPr>
            <a:spLocks noGrp="1"/>
          </p:cNvSpPr>
          <p:nvPr>
            <p:ph type="body" sz="quarter" idx="14"/>
          </p:nvPr>
        </p:nvSpPr>
        <p:spPr>
          <a:xfrm>
            <a:off x="1200000" y="3564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9" name="Zástupný symbol pro text 5"/>
          <p:cNvSpPr>
            <a:spLocks noGrp="1"/>
          </p:cNvSpPr>
          <p:nvPr>
            <p:ph type="body" sz="quarter" idx="15"/>
          </p:nvPr>
        </p:nvSpPr>
        <p:spPr>
          <a:xfrm>
            <a:off x="1200000" y="3852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
        <p:nvSpPr>
          <p:cNvPr id="10" name="Zástupný symbol pro text 5"/>
          <p:cNvSpPr>
            <a:spLocks noGrp="1"/>
          </p:cNvSpPr>
          <p:nvPr>
            <p:ph type="body" sz="quarter" idx="16"/>
          </p:nvPr>
        </p:nvSpPr>
        <p:spPr>
          <a:xfrm>
            <a:off x="1200000" y="4896000"/>
            <a:ext cx="6000000" cy="288000"/>
          </a:xfrm>
          <a:prstGeom prst="rect">
            <a:avLst/>
          </a:prstGeom>
        </p:spPr>
        <p:txBody>
          <a:bodyPr lIns="0" tIns="0" rIns="0" bIns="0"/>
          <a:lstStyle>
            <a:lvl1pPr>
              <a:buNone/>
              <a:defRPr sz="1350" b="1" i="0">
                <a:solidFill>
                  <a:schemeClr val="tx1"/>
                </a:solidFill>
                <a:latin typeface="Verdana" pitchFamily="34" charset="0"/>
              </a:defRPr>
            </a:lvl1pPr>
          </a:lstStyle>
          <a:p>
            <a:pPr lvl="0"/>
            <a:r>
              <a:rPr lang="en-US" dirty="0"/>
              <a:t>Click to edit Master text styles</a:t>
            </a:r>
          </a:p>
        </p:txBody>
      </p:sp>
      <p:sp>
        <p:nvSpPr>
          <p:cNvPr id="11" name="Zástupný symbol pro text 5"/>
          <p:cNvSpPr>
            <a:spLocks noGrp="1"/>
          </p:cNvSpPr>
          <p:nvPr>
            <p:ph type="body" sz="quarter" idx="17"/>
          </p:nvPr>
        </p:nvSpPr>
        <p:spPr>
          <a:xfrm>
            <a:off x="1200000" y="5184000"/>
            <a:ext cx="9840000" cy="792000"/>
          </a:xfrm>
          <a:prstGeom prst="rect">
            <a:avLst/>
          </a:prstGeom>
        </p:spPr>
        <p:txBody>
          <a:bodyPr lIns="0" tIns="0" rIns="0" bIns="0"/>
          <a:lstStyle>
            <a:lvl1pPr>
              <a:lnSpc>
                <a:spcPts val="1313"/>
              </a:lnSpc>
              <a:buNone/>
              <a:defRPr sz="1125" b="0" i="0">
                <a:solidFill>
                  <a:schemeClr val="tx1"/>
                </a:solidFill>
                <a:latin typeface="Verdana" pitchFamily="34" charset="0"/>
              </a:defRPr>
            </a:lvl1pPr>
          </a:lstStyle>
          <a:p>
            <a:pPr lvl="0"/>
            <a:r>
              <a:rPr lang="en-US" dirty="0"/>
              <a:t>Click to edit Master text styles</a:t>
            </a:r>
          </a:p>
        </p:txBody>
      </p:sp>
    </p:spTree>
    <p:extLst>
      <p:ext uri="{BB962C8B-B14F-4D97-AF65-F5344CB8AC3E}">
        <p14:creationId xmlns:p14="http://schemas.microsoft.com/office/powerpoint/2010/main" val="3291492309"/>
      </p:ext>
    </p:extLst>
  </p:cSld>
  <p:clrMapOvr>
    <a:masterClrMapping/>
  </p:clrMapOvr>
  <p:transition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56962" y="268019"/>
            <a:ext cx="993503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zh-CN" dirty="0"/>
              <a:t>Click to edit Master title style</a:t>
            </a:r>
          </a:p>
        </p:txBody>
      </p:sp>
      <p:sp>
        <p:nvSpPr>
          <p:cNvPr id="1027" name="Rectangle 3"/>
          <p:cNvSpPr>
            <a:spLocks noGrp="1" noChangeArrowheads="1"/>
          </p:cNvSpPr>
          <p:nvPr>
            <p:ph type="body" idx="1"/>
          </p:nvPr>
        </p:nvSpPr>
        <p:spPr bwMode="auto">
          <a:xfrm>
            <a:off x="2256962" y="1481850"/>
            <a:ext cx="9892729" cy="508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dirty="0"/>
              <a:t>Click to edit Master text styles</a:t>
            </a:r>
          </a:p>
          <a:p>
            <a:pPr lvl="1"/>
            <a:r>
              <a:rPr lang="en-GB" altLang="zh-CN" dirty="0"/>
              <a:t>Second level</a:t>
            </a:r>
          </a:p>
          <a:p>
            <a:pPr lvl="2"/>
            <a:r>
              <a:rPr lang="en-GB" altLang="zh-CN" dirty="0"/>
              <a:t>Third level</a:t>
            </a:r>
          </a:p>
          <a:p>
            <a:pPr lvl="3"/>
            <a:r>
              <a:rPr lang="en-GB" altLang="zh-CN" dirty="0"/>
              <a:t>Fourth level</a:t>
            </a:r>
          </a:p>
          <a:p>
            <a:pPr lvl="4"/>
            <a:r>
              <a:rPr lang="en-GB" altLang="zh-CN" dirty="0"/>
              <a:t>Fifth level</a:t>
            </a:r>
          </a:p>
        </p:txBody>
      </p:sp>
      <p:sp>
        <p:nvSpPr>
          <p:cNvPr id="1029" name="Line 9"/>
          <p:cNvSpPr>
            <a:spLocks noChangeShapeType="1"/>
          </p:cNvSpPr>
          <p:nvPr/>
        </p:nvSpPr>
        <p:spPr bwMode="auto">
          <a:xfrm flipV="1">
            <a:off x="2159000" y="0"/>
            <a:ext cx="0" cy="685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p>
        </p:txBody>
      </p:sp>
      <p:sp>
        <p:nvSpPr>
          <p:cNvPr id="2" name="Line 10"/>
          <p:cNvSpPr>
            <a:spLocks noChangeShapeType="1"/>
          </p:cNvSpPr>
          <p:nvPr/>
        </p:nvSpPr>
        <p:spPr bwMode="auto">
          <a:xfrm>
            <a:off x="2159001" y="1341438"/>
            <a:ext cx="9698567"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p>
        </p:txBody>
      </p:sp>
      <p:sp>
        <p:nvSpPr>
          <p:cNvPr id="8" name="Text Box 21"/>
          <p:cNvSpPr txBox="1">
            <a:spLocks noChangeArrowheads="1"/>
          </p:cNvSpPr>
          <p:nvPr userDrawn="1"/>
        </p:nvSpPr>
        <p:spPr bwMode="auto">
          <a:xfrm>
            <a:off x="319126" y="6905"/>
            <a:ext cx="1839873" cy="594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Font typeface="Wingdings" pitchFamily="2" charset="2"/>
              <a:buChar char="v"/>
              <a:defRPr sz="2000">
                <a:solidFill>
                  <a:schemeClr val="tx1"/>
                </a:solidFill>
                <a:latin typeface="Arial" charset="0"/>
              </a:defRPr>
            </a:lvl6pPr>
            <a:lvl7pPr marL="2971800" indent="-228600" eaLnBrk="0" fontAlgn="base" hangingPunct="0">
              <a:spcBef>
                <a:spcPct val="50000"/>
              </a:spcBef>
              <a:spcAft>
                <a:spcPct val="0"/>
              </a:spcAft>
              <a:buFont typeface="Wingdings" pitchFamily="2" charset="2"/>
              <a:buChar char="v"/>
              <a:defRPr sz="2000">
                <a:solidFill>
                  <a:schemeClr val="tx1"/>
                </a:solidFill>
                <a:latin typeface="Arial" charset="0"/>
              </a:defRPr>
            </a:lvl7pPr>
            <a:lvl8pPr marL="3429000" indent="-228600" eaLnBrk="0" fontAlgn="base" hangingPunct="0">
              <a:spcBef>
                <a:spcPct val="50000"/>
              </a:spcBef>
              <a:spcAft>
                <a:spcPct val="0"/>
              </a:spcAft>
              <a:buFont typeface="Wingdings" pitchFamily="2" charset="2"/>
              <a:buChar char="v"/>
              <a:defRPr sz="2000">
                <a:solidFill>
                  <a:schemeClr val="tx1"/>
                </a:solidFill>
                <a:latin typeface="Arial" charset="0"/>
              </a:defRPr>
            </a:lvl8pPr>
            <a:lvl9pPr marL="3886200" indent="-228600" eaLnBrk="0" fontAlgn="base" hangingPunct="0">
              <a:spcBef>
                <a:spcPct val="50000"/>
              </a:spcBef>
              <a:spcAft>
                <a:spcPct val="0"/>
              </a:spcAft>
              <a:buFont typeface="Wingdings" pitchFamily="2" charset="2"/>
              <a:buChar char="v"/>
              <a:defRPr sz="2000">
                <a:solidFill>
                  <a:schemeClr val="tx1"/>
                </a:solidFill>
                <a:latin typeface="Arial" charset="0"/>
              </a:defRPr>
            </a:lvl9pPr>
          </a:lstStyle>
          <a:p>
            <a:pPr marL="0" indent="0" algn="r" eaLnBrk="1" hangingPunct="1">
              <a:spcBef>
                <a:spcPts val="300"/>
              </a:spcBef>
              <a:spcAft>
                <a:spcPts val="0"/>
              </a:spcAft>
              <a:buNone/>
            </a:pPr>
            <a:endParaRPr lang="en-GB" sz="1100"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marL="0" indent="0" algn="r">
              <a:spcBef>
                <a:spcPts val="300"/>
              </a:spcBef>
              <a:spcAft>
                <a:spcPts val="0"/>
              </a:spcAft>
              <a:buNone/>
            </a:pPr>
            <a:endParaRPr lang="en-GB" sz="1100" b="1" noProof="0" dirty="0">
              <a:latin typeface="+mn-lt"/>
            </a:endParaRPr>
          </a:p>
          <a:p>
            <a:pPr>
              <a:spcBef>
                <a:spcPts val="600"/>
              </a:spcBef>
              <a:buNone/>
            </a:pPr>
            <a:r>
              <a:rPr lang="en-GB" sz="1100" b="1" noProof="0" dirty="0">
                <a:latin typeface="+mn-lt"/>
              </a:rPr>
              <a:t>Introduction </a:t>
            </a:r>
          </a:p>
          <a:p>
            <a:pPr marL="179388" lvl="1" indent="-90488">
              <a:spcBef>
                <a:spcPts val="600"/>
              </a:spcBef>
              <a:buFont typeface="Courier New" panose="02070309020205020404" pitchFamily="49" charset="0"/>
              <a:buNone/>
              <a:tabLst>
                <a:tab pos="179388" algn="l"/>
              </a:tabLst>
            </a:pPr>
            <a:r>
              <a:rPr lang="en-GB" sz="1100" noProof="0" dirty="0">
                <a:latin typeface="+mn-lt"/>
              </a:rPr>
              <a:t>Design models</a:t>
            </a:r>
          </a:p>
          <a:p>
            <a:pPr marL="179388" lvl="1" indent="-90488">
              <a:spcBef>
                <a:spcPts val="600"/>
              </a:spcBef>
              <a:buFont typeface="Courier New" panose="02070309020205020404" pitchFamily="49" charset="0"/>
              <a:buNone/>
              <a:tabLst>
                <a:tab pos="179388" algn="l"/>
              </a:tabLst>
            </a:pPr>
            <a:r>
              <a:rPr lang="en-GB" sz="1100" noProof="0" dirty="0">
                <a:latin typeface="+mn-lt"/>
              </a:rPr>
              <a:t>Global analyse</a:t>
            </a:r>
          </a:p>
          <a:p>
            <a:pPr marL="179388" lvl="1" indent="-90488">
              <a:spcBef>
                <a:spcPts val="600"/>
              </a:spcBef>
              <a:buNone/>
              <a:tabLst>
                <a:tab pos="179388" algn="l"/>
              </a:tabLst>
            </a:pPr>
            <a:r>
              <a:rPr lang="en-GB" sz="1100" noProof="0" dirty="0">
                <a:latin typeface="+mn-lt"/>
              </a:rPr>
              <a:t>Classification</a:t>
            </a:r>
          </a:p>
          <a:p>
            <a:pPr marL="179388" lvl="1" indent="-90488">
              <a:spcBef>
                <a:spcPts val="600"/>
              </a:spcBef>
              <a:buNone/>
              <a:tabLst>
                <a:tab pos="179388" algn="l"/>
              </a:tabLst>
            </a:pPr>
            <a:r>
              <a:rPr lang="en-GB" sz="1100" noProof="0" dirty="0">
                <a:latin typeface="+mn-lt"/>
              </a:rPr>
              <a:t>Component</a:t>
            </a:r>
            <a:r>
              <a:rPr lang="en-GB" sz="1100" baseline="0" noProof="0" dirty="0">
                <a:latin typeface="+mn-lt"/>
              </a:rPr>
              <a:t> met</a:t>
            </a:r>
            <a:r>
              <a:rPr lang="cs-CZ" sz="1100" baseline="0" noProof="0" dirty="0">
                <a:latin typeface="+mn-lt"/>
              </a:rPr>
              <a:t>h</a:t>
            </a:r>
            <a:r>
              <a:rPr lang="en-GB" sz="1100" baseline="0" noProof="0" dirty="0">
                <a:latin typeface="+mn-lt"/>
              </a:rPr>
              <a:t>.</a:t>
            </a:r>
            <a:endParaRPr lang="en-GB" sz="1100" noProof="0" dirty="0">
              <a:latin typeface="+mn-lt"/>
            </a:endParaRPr>
          </a:p>
          <a:p>
            <a:pPr marL="179388" lvl="1" indent="-90488">
              <a:spcBef>
                <a:spcPts val="600"/>
              </a:spcBef>
              <a:buNone/>
              <a:tabLst>
                <a:tab pos="179388" algn="l"/>
              </a:tabLst>
            </a:pPr>
            <a:r>
              <a:rPr lang="en-GB" sz="1100" noProof="0" dirty="0">
                <a:latin typeface="+mn-lt"/>
              </a:rPr>
              <a:t>Interaction</a:t>
            </a:r>
          </a:p>
          <a:p>
            <a:pPr marL="179388" lvl="1" indent="-90488">
              <a:spcBef>
                <a:spcPts val="600"/>
              </a:spcBef>
              <a:buNone/>
              <a:tabLst>
                <a:tab pos="179388" algn="l"/>
              </a:tabLst>
            </a:pPr>
            <a:r>
              <a:rPr lang="en-GB" sz="1100" noProof="0" dirty="0">
                <a:latin typeface="+mn-lt"/>
              </a:rPr>
              <a:t>Assessment I</a:t>
            </a:r>
          </a:p>
          <a:p>
            <a:pPr>
              <a:spcBef>
                <a:spcPts val="600"/>
              </a:spcBef>
              <a:buNone/>
            </a:pPr>
            <a:r>
              <a:rPr lang="en-GB" sz="1100" b="1" noProof="0" dirty="0">
                <a:latin typeface="+mn-lt"/>
              </a:rPr>
              <a:t>CBFEM</a:t>
            </a:r>
          </a:p>
          <a:p>
            <a:pPr marL="88900" lvl="1" indent="0">
              <a:spcBef>
                <a:spcPts val="600"/>
              </a:spcBef>
              <a:buNone/>
            </a:pPr>
            <a:r>
              <a:rPr lang="en-GB" sz="1100" noProof="0" dirty="0">
                <a:latin typeface="+mn-lt"/>
              </a:rPr>
              <a:t>General</a:t>
            </a:r>
          </a:p>
          <a:p>
            <a:pPr marL="88900" lvl="1" indent="0">
              <a:spcBef>
                <a:spcPts val="600"/>
              </a:spcBef>
              <a:buNone/>
            </a:pPr>
            <a:r>
              <a:rPr lang="en-GB" sz="1100" noProof="0" dirty="0">
                <a:latin typeface="+mn-lt"/>
              </a:rPr>
              <a:t>Validation</a:t>
            </a:r>
          </a:p>
          <a:p>
            <a:pPr marL="88900" lvl="1" indent="0">
              <a:spcBef>
                <a:spcPts val="600"/>
              </a:spcBef>
              <a:buNone/>
            </a:pPr>
            <a:r>
              <a:rPr lang="en-GB" sz="1100" noProof="0" dirty="0">
                <a:latin typeface="+mn-lt"/>
              </a:rPr>
              <a:t>Verification</a:t>
            </a:r>
          </a:p>
          <a:p>
            <a:pPr marL="88900" lvl="1" indent="0">
              <a:spcBef>
                <a:spcPts val="600"/>
              </a:spcBef>
              <a:buNone/>
            </a:pPr>
            <a:r>
              <a:rPr lang="en-GB" sz="1100" noProof="0" dirty="0">
                <a:latin typeface="+mn-lt"/>
              </a:rPr>
              <a:t>Benchmark case</a:t>
            </a:r>
          </a:p>
          <a:p>
            <a:pPr marL="88900" lvl="1" indent="0">
              <a:spcBef>
                <a:spcPts val="600"/>
              </a:spcBef>
              <a:buNone/>
            </a:pPr>
            <a:r>
              <a:rPr lang="en-GB" sz="1100" noProof="0" dirty="0">
                <a:latin typeface="+mn-lt"/>
              </a:rPr>
              <a:t>Assessment II</a:t>
            </a:r>
          </a:p>
          <a:p>
            <a:pPr>
              <a:spcBef>
                <a:spcPts val="600"/>
              </a:spcBef>
              <a:buNone/>
            </a:pPr>
            <a:r>
              <a:rPr lang="en-GB" sz="1100" b="1" noProof="0" dirty="0">
                <a:latin typeface="+mn-lt"/>
              </a:rPr>
              <a:t>Summary</a:t>
            </a:r>
          </a:p>
        </p:txBody>
      </p:sp>
      <p:pic>
        <p:nvPicPr>
          <p:cNvPr id="3" name="Obrázek 2">
            <a:extLst>
              <a:ext uri="{FF2B5EF4-FFF2-40B4-BE49-F238E27FC236}">
                <a16:creationId xmlns:a16="http://schemas.microsoft.com/office/drawing/2014/main" id="{AC2624B4-9927-4608-B1C2-7B78D07B2F6C}"/>
              </a:ext>
            </a:extLst>
          </p:cNvPr>
          <p:cNvPicPr>
            <a:picLocks noChangeAspect="1"/>
          </p:cNvPicPr>
          <p:nvPr userDrawn="1"/>
        </p:nvPicPr>
        <p:blipFill>
          <a:blip r:embed="rId16"/>
          <a:stretch>
            <a:fillRect/>
          </a:stretch>
        </p:blipFill>
        <p:spPr>
          <a:xfrm>
            <a:off x="334950" y="6066875"/>
            <a:ext cx="1440139" cy="677946"/>
          </a:xfrm>
          <a:prstGeom prst="rect">
            <a:avLst/>
          </a:prstGeom>
        </p:spPr>
      </p:pic>
    </p:spTree>
  </p:cSld>
  <p:clrMap bg1="lt1" tx1="dk1" bg2="lt2" tx2="dk2" accent1="accent1" accent2="accent2" accent3="accent3" accent4="accent4" accent5="accent5" accent6="accent6" hlink="hlink" folHlink="folHlink"/>
  <p:sldLayoutIdLst>
    <p:sldLayoutId id="2147484465" r:id="rId1"/>
    <p:sldLayoutId id="2147484508" r:id="rId2"/>
    <p:sldLayoutId id="2147484507"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 id="2147484518" r:id="rId13"/>
    <p:sldLayoutId id="2147484519" r:id="rId14"/>
  </p:sldLayoutIdLst>
  <p:hf hdr="0" ftr="0" dt="0"/>
  <p:txStyles>
    <p:titleStyle>
      <a:lvl1pPr algn="l" rtl="0" eaLnBrk="0" fontAlgn="base" hangingPunct="0">
        <a:spcBef>
          <a:spcPct val="0"/>
        </a:spcBef>
        <a:spcAft>
          <a:spcPct val="0"/>
        </a:spcAft>
        <a:defRPr sz="3200" b="1">
          <a:solidFill>
            <a:srgbClr val="0070C0"/>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ts val="1200"/>
        </a:spcBef>
        <a:spcAft>
          <a:spcPct val="0"/>
        </a:spcAft>
        <a:buClr>
          <a:schemeClr val="accent2"/>
        </a:buClr>
        <a:buSzPct val="80000"/>
        <a:buFont typeface="Courier New" panose="02070309020205020404" pitchFamily="49" charset="0"/>
        <a:buChar char="o"/>
        <a:defRPr sz="2400">
          <a:solidFill>
            <a:schemeClr val="tx1"/>
          </a:solidFill>
          <a:latin typeface="+mn-lt"/>
          <a:ea typeface="+mn-ea"/>
          <a:cs typeface="+mn-cs"/>
        </a:defRPr>
      </a:lvl1pPr>
      <a:lvl2pPr marL="742950" indent="-285750" algn="l" rtl="0" eaLnBrk="0" fontAlgn="base" hangingPunct="0">
        <a:spcBef>
          <a:spcPts val="600"/>
        </a:spcBef>
        <a:spcAft>
          <a:spcPct val="0"/>
        </a:spcAft>
        <a:buClr>
          <a:srgbClr val="0070C0"/>
        </a:buClr>
        <a:buFont typeface="Courier New" panose="02070309020205020404" pitchFamily="49" charset="0"/>
        <a:buChar char="o"/>
        <a:defRPr sz="2000">
          <a:solidFill>
            <a:schemeClr val="tx1"/>
          </a:solidFill>
          <a:latin typeface="+mn-lt"/>
        </a:defRPr>
      </a:lvl2pPr>
      <a:lvl3pPr marL="1143000" indent="-228600" algn="l" rtl="0" eaLnBrk="0" fontAlgn="base" hangingPunct="0">
        <a:spcBef>
          <a:spcPct val="50000"/>
        </a:spcBef>
        <a:spcAft>
          <a:spcPct val="0"/>
        </a:spcAft>
        <a:buFont typeface="Courier New" panose="02070309020205020404" pitchFamily="49" charset="0"/>
        <a:buChar char="o"/>
        <a:defRPr sz="2000">
          <a:solidFill>
            <a:schemeClr val="tx1"/>
          </a:solidFill>
          <a:latin typeface="+mn-lt"/>
        </a:defRPr>
      </a:lvl3pPr>
      <a:lvl4pPr marL="1600200" indent="-228600" algn="l" rtl="0" eaLnBrk="0" fontAlgn="base" hangingPunct="0">
        <a:spcBef>
          <a:spcPct val="50000"/>
        </a:spcBef>
        <a:spcAft>
          <a:spcPct val="0"/>
        </a:spcAft>
        <a:buFont typeface="Courier New" panose="02070309020205020404" pitchFamily="49" charset="0"/>
        <a:buChar char="o"/>
        <a:defRPr sz="2000">
          <a:solidFill>
            <a:schemeClr val="tx1"/>
          </a:solidFill>
          <a:latin typeface="+mn-lt"/>
        </a:defRPr>
      </a:lvl4pPr>
      <a:lvl5pPr marL="2057400" indent="-228600" algn="l" rtl="0" eaLnBrk="0" fontAlgn="base" hangingPunct="0">
        <a:spcBef>
          <a:spcPct val="50000"/>
        </a:spcBef>
        <a:spcAft>
          <a:spcPct val="0"/>
        </a:spcAft>
        <a:buFont typeface="Courier New" panose="02070309020205020404" pitchFamily="49" charset="0"/>
        <a:buChar char="o"/>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1.xml"/><Relationship Id="rId6" Type="http://schemas.openxmlformats.org/officeDocument/2006/relationships/oleObject" Target="../embeddings/oleObject11.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acr.cz/index.php/e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81.wmf"/><Relationship Id="rId10" Type="http://schemas.openxmlformats.org/officeDocument/2006/relationships/image" Target="../media/image85.png"/><Relationship Id="rId4" Type="http://schemas.openxmlformats.org/officeDocument/2006/relationships/oleObject" Target="../embeddings/oleObject19.bin"/><Relationship Id="rId9"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4.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4.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xml"/><Relationship Id="rId5" Type="http://schemas.openxmlformats.org/officeDocument/2006/relationships/image" Target="../media/image108.jpeg"/><Relationship Id="rId4" Type="http://schemas.openxmlformats.org/officeDocument/2006/relationships/image" Target="../media/image10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695400" y="1916535"/>
            <a:ext cx="11377264" cy="2952328"/>
          </a:xfrm>
        </p:spPr>
        <p:txBody>
          <a:bodyPr>
            <a:noAutofit/>
          </a:bodyPr>
          <a:lstStyle/>
          <a:p>
            <a:r>
              <a:rPr lang="cs-CZ" sz="5400" dirty="0"/>
              <a:t>C</a:t>
            </a:r>
            <a:r>
              <a:rPr lang="en-GB" sz="5400" dirty="0" err="1"/>
              <a:t>onnection</a:t>
            </a:r>
            <a:r>
              <a:rPr lang="en-GB" sz="5400" dirty="0"/>
              <a:t> design </a:t>
            </a:r>
            <a:br>
              <a:rPr lang="cs-CZ" sz="5400" dirty="0"/>
            </a:br>
            <a:r>
              <a:rPr lang="en-GB" dirty="0"/>
              <a:t>by Component</a:t>
            </a:r>
            <a:r>
              <a:rPr lang="cs-CZ" dirty="0"/>
              <a:t> </a:t>
            </a:r>
            <a:r>
              <a:rPr lang="en-GB" dirty="0"/>
              <a:t>Based </a:t>
            </a:r>
            <a:r>
              <a:rPr lang="en-US" sz="1600" dirty="0"/>
              <a:t> </a:t>
            </a:r>
            <a:r>
              <a:rPr lang="en-GB" dirty="0"/>
              <a:t>F</a:t>
            </a:r>
            <a:r>
              <a:rPr lang="cs-CZ" dirty="0"/>
              <a:t>inite</a:t>
            </a:r>
            <a:r>
              <a:rPr lang="en-US" dirty="0"/>
              <a:t> </a:t>
            </a:r>
            <a:r>
              <a:rPr lang="en-GB" dirty="0"/>
              <a:t>E</a:t>
            </a:r>
            <a:r>
              <a:rPr lang="cs-CZ" dirty="0" err="1"/>
              <a:t>lement</a:t>
            </a:r>
            <a:r>
              <a:rPr lang="cs-CZ" dirty="0"/>
              <a:t> </a:t>
            </a:r>
            <a:r>
              <a:rPr lang="en-GB" dirty="0"/>
              <a:t>M</a:t>
            </a:r>
            <a:r>
              <a:rPr lang="cs-CZ" dirty="0" err="1"/>
              <a:t>ethod</a:t>
            </a:r>
            <a:br>
              <a:rPr lang="cs-CZ" sz="4000" dirty="0"/>
            </a:br>
            <a:br>
              <a:rPr lang="cs-CZ" sz="4000" dirty="0"/>
            </a:br>
            <a:br>
              <a:rPr lang="cs-CZ" sz="4000" dirty="0"/>
            </a:br>
            <a:r>
              <a:rPr lang="cs-CZ" sz="3200" dirty="0" err="1"/>
              <a:t>Lecture</a:t>
            </a:r>
            <a:r>
              <a:rPr lang="cs-CZ" sz="3200" dirty="0"/>
              <a:t> 1 </a:t>
            </a:r>
            <a:br>
              <a:rPr lang="en-GB" sz="3200" dirty="0"/>
            </a:br>
            <a:r>
              <a:rPr lang="en-US" sz="3200" dirty="0"/>
              <a:t>Beam to </a:t>
            </a:r>
            <a:r>
              <a:rPr lang="cs-CZ" sz="3200" dirty="0"/>
              <a:t>C</a:t>
            </a:r>
            <a:r>
              <a:rPr lang="en-US" sz="3200" dirty="0" err="1"/>
              <a:t>olumn</a:t>
            </a:r>
            <a:r>
              <a:rPr lang="en-US" sz="3200" dirty="0"/>
              <a:t> </a:t>
            </a:r>
            <a:r>
              <a:rPr lang="cs-CZ" sz="3200" dirty="0"/>
              <a:t>M</a:t>
            </a:r>
            <a:r>
              <a:rPr lang="en-US" sz="3200" dirty="0" err="1"/>
              <a:t>oment</a:t>
            </a:r>
            <a:r>
              <a:rPr lang="en-US" sz="3200" dirty="0"/>
              <a:t> </a:t>
            </a:r>
            <a:r>
              <a:rPr lang="cs-CZ" sz="3200" dirty="0"/>
              <a:t>C</a:t>
            </a:r>
            <a:r>
              <a:rPr lang="en-US" sz="3200" dirty="0" err="1"/>
              <a:t>onnection</a:t>
            </a:r>
            <a:br>
              <a:rPr lang="en-US" sz="2400" dirty="0"/>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22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1"/>
          <p:cNvGraphicFramePr>
            <a:graphicFrameLocks noChangeAspect="1"/>
          </p:cNvGraphicFramePr>
          <p:nvPr>
            <p:extLst>
              <p:ext uri="{D42A27DB-BD31-4B8C-83A1-F6EECF244321}">
                <p14:modId xmlns:p14="http://schemas.microsoft.com/office/powerpoint/2010/main" val="601968581"/>
              </p:ext>
            </p:extLst>
          </p:nvPr>
        </p:nvGraphicFramePr>
        <p:xfrm>
          <a:off x="4285926" y="3578301"/>
          <a:ext cx="5581030" cy="3140968"/>
        </p:xfrm>
        <a:graphic>
          <a:graphicData uri="http://schemas.openxmlformats.org/presentationml/2006/ole">
            <mc:AlternateContent xmlns:mc="http://schemas.openxmlformats.org/markup-compatibility/2006">
              <mc:Choice xmlns:v="urn:schemas-microsoft-com:vml" Requires="v">
                <p:oleObj name="Microsoft Drawing" r:id="rId2" imgW="5822950" imgH="3255963" progId="MSDraw">
                  <p:embed/>
                </p:oleObj>
              </mc:Choice>
              <mc:Fallback>
                <p:oleObj name="Microsoft Drawing" r:id="rId2" imgW="5822950" imgH="3255963" progId="MSDraw">
                  <p:embed/>
                  <p:pic>
                    <p:nvPicPr>
                      <p:cNvPr id="5"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26" y="3578301"/>
                        <a:ext cx="5581030" cy="3140968"/>
                      </a:xfrm>
                      <a:prstGeom prst="rect">
                        <a:avLst/>
                      </a:prstGeom>
                      <a:noFill/>
                      <a:ln>
                        <a:noFill/>
                      </a:ln>
                    </p:spPr>
                  </p:pic>
                </p:oleObj>
              </mc:Fallback>
            </mc:AlternateContent>
          </a:graphicData>
        </a:graphic>
      </p:graphicFrame>
      <p:sp>
        <p:nvSpPr>
          <p:cNvPr id="2" name="Nadpis 1"/>
          <p:cNvSpPr>
            <a:spLocks noGrp="1"/>
          </p:cNvSpPr>
          <p:nvPr>
            <p:ph type="title"/>
          </p:nvPr>
        </p:nvSpPr>
        <p:spPr>
          <a:xfrm>
            <a:off x="2398208" y="96444"/>
            <a:ext cx="9356467" cy="922337"/>
          </a:xfrm>
        </p:spPr>
        <p:txBody>
          <a:bodyPr/>
          <a:lstStyle/>
          <a:p>
            <a:r>
              <a:rPr lang="cs-CZ" dirty="0"/>
              <a:t>Design model and experimental behaviour</a:t>
            </a:r>
          </a:p>
        </p:txBody>
      </p:sp>
      <p:sp>
        <p:nvSpPr>
          <p:cNvPr id="3" name="Zástupný symbol pro obsah 2"/>
          <p:cNvSpPr>
            <a:spLocks noGrp="1"/>
          </p:cNvSpPr>
          <p:nvPr>
            <p:ph idx="1"/>
          </p:nvPr>
        </p:nvSpPr>
        <p:spPr>
          <a:xfrm>
            <a:off x="2398208" y="1598767"/>
            <a:ext cx="9297648" cy="2106981"/>
          </a:xfrm>
        </p:spPr>
        <p:txBody>
          <a:bodyPr/>
          <a:lstStyle/>
          <a:p>
            <a:pPr algn="just"/>
            <a:r>
              <a:rPr lang="en-GB" sz="2000" dirty="0"/>
              <a:t>The design model reflects the need of designers to safe prediction of joint behaviour</a:t>
            </a:r>
          </a:p>
          <a:p>
            <a:pPr algn="just"/>
            <a:r>
              <a:rPr lang="en-GB" sz="2000" dirty="0"/>
              <a:t>As structural elements are in joint designed for its material yielding </a:t>
            </a:r>
            <a:r>
              <a:rPr lang="en-GB" sz="2000" i="1" dirty="0" err="1"/>
              <a:t>f</a:t>
            </a:r>
            <a:r>
              <a:rPr lang="en-GB" sz="2000" baseline="-25000" dirty="0" err="1"/>
              <a:t>y</a:t>
            </a:r>
            <a:r>
              <a:rPr lang="en-GB" sz="2000" dirty="0"/>
              <a:t> or its ultimate stress </a:t>
            </a:r>
            <a:r>
              <a:rPr lang="en-GB" sz="2000" i="1" dirty="0"/>
              <a:t>f</a:t>
            </a:r>
            <a:r>
              <a:rPr lang="en-GB" sz="2000" baseline="-25000" dirty="0"/>
              <a:t>u</a:t>
            </a:r>
            <a:endParaRPr lang="en-GB" sz="2000" dirty="0"/>
          </a:p>
          <a:p>
            <a:pPr algn="just"/>
            <a:r>
              <a:rPr lang="en-GB" sz="2000" dirty="0"/>
              <a:t>The experimentally reached resistance is never </a:t>
            </a:r>
            <a:r>
              <a:rPr lang="cs-CZ" sz="2000" dirty="0" err="1"/>
              <a:t>the</a:t>
            </a:r>
            <a:r>
              <a:rPr lang="cs-CZ" sz="2000" dirty="0"/>
              <a:t> </a:t>
            </a:r>
            <a:r>
              <a:rPr lang="en-GB" sz="2000" dirty="0"/>
              <a:t>asked design resistance</a:t>
            </a:r>
          </a:p>
        </p:txBody>
      </p:sp>
      <p:grpSp>
        <p:nvGrpSpPr>
          <p:cNvPr id="6" name="Skupina 5"/>
          <p:cNvGrpSpPr/>
          <p:nvPr/>
        </p:nvGrpSpPr>
        <p:grpSpPr>
          <a:xfrm>
            <a:off x="335360" y="2652258"/>
            <a:ext cx="894876" cy="145920"/>
            <a:chOff x="251317" y="1446897"/>
            <a:chExt cx="893345" cy="145920"/>
          </a:xfrm>
        </p:grpSpPr>
        <p:sp>
          <p:nvSpPr>
            <p:cNvPr id="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5394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334343"/>
            <a:ext cx="7451279" cy="922337"/>
          </a:xfrm>
        </p:spPr>
        <p:txBody>
          <a:bodyPr/>
          <a:lstStyle/>
          <a:p>
            <a:r>
              <a:rPr lang="en-GB" dirty="0"/>
              <a:t>Joints deformability/stiffness</a:t>
            </a:r>
          </a:p>
        </p:txBody>
      </p:sp>
      <p:sp>
        <p:nvSpPr>
          <p:cNvPr id="3" name="Zástupný symbol pro obsah 2"/>
          <p:cNvSpPr>
            <a:spLocks noGrp="1"/>
          </p:cNvSpPr>
          <p:nvPr>
            <p:ph idx="1"/>
          </p:nvPr>
        </p:nvSpPr>
        <p:spPr>
          <a:xfrm>
            <a:off x="2370360" y="1556793"/>
            <a:ext cx="9342264" cy="4608512"/>
          </a:xfrm>
        </p:spPr>
        <p:txBody>
          <a:bodyPr/>
          <a:lstStyle/>
          <a:p>
            <a:r>
              <a:rPr lang="en-GB" sz="2000" dirty="0"/>
              <a:t>Joint deforms due to </a:t>
            </a:r>
          </a:p>
          <a:p>
            <a:pPr lvl="1"/>
            <a:r>
              <a:rPr lang="en-GB" b="1" dirty="0"/>
              <a:t>Shear force </a:t>
            </a:r>
          </a:p>
          <a:p>
            <a:pPr lvl="2"/>
            <a:r>
              <a:rPr lang="en-GB" sz="1800" dirty="0"/>
              <a:t>No influence to global distribution of internal forces</a:t>
            </a:r>
          </a:p>
          <a:p>
            <a:pPr lvl="2"/>
            <a:r>
              <a:rPr lang="en-GB" sz="1800" dirty="0"/>
              <a:t>Is closed during erection</a:t>
            </a:r>
          </a:p>
          <a:p>
            <a:pPr lvl="1"/>
            <a:r>
              <a:rPr lang="en-GB" b="1" dirty="0"/>
              <a:t>Normal force</a:t>
            </a:r>
          </a:p>
          <a:p>
            <a:pPr lvl="2"/>
            <a:r>
              <a:rPr lang="en-GB" sz="1800" dirty="0"/>
              <a:t>No influence to global distribution of internal forces</a:t>
            </a:r>
          </a:p>
          <a:p>
            <a:pPr lvl="2"/>
            <a:r>
              <a:rPr lang="en-GB" sz="1800" dirty="0"/>
              <a:t>Exception in space structures of course</a:t>
            </a:r>
          </a:p>
          <a:p>
            <a:pPr lvl="1"/>
            <a:r>
              <a:rPr lang="en-GB" b="1" dirty="0"/>
              <a:t>Bending moment </a:t>
            </a:r>
          </a:p>
          <a:p>
            <a:pPr lvl="2"/>
            <a:r>
              <a:rPr lang="en-GB" sz="1800" dirty="0"/>
              <a:t>Significant influence to distribution of internal forces</a:t>
            </a:r>
          </a:p>
          <a:p>
            <a:pPr lvl="2"/>
            <a:r>
              <a:rPr lang="en-GB" sz="1800" dirty="0"/>
              <a:t>The highest is in rectangular closed frame</a:t>
            </a:r>
            <a:r>
              <a:rPr lang="cs-CZ" sz="1800" dirty="0"/>
              <a:t>s</a:t>
            </a:r>
            <a:endParaRPr lang="en-GB" sz="1800" dirty="0"/>
          </a:p>
        </p:txBody>
      </p:sp>
      <p:grpSp>
        <p:nvGrpSpPr>
          <p:cNvPr id="4" name="Skupina 3"/>
          <p:cNvGrpSpPr/>
          <p:nvPr/>
        </p:nvGrpSpPr>
        <p:grpSpPr>
          <a:xfrm>
            <a:off x="335360" y="2636912"/>
            <a:ext cx="894876" cy="145920"/>
            <a:chOff x="251317" y="1446897"/>
            <a:chExt cx="893345" cy="145920"/>
          </a:xfrm>
        </p:grpSpPr>
        <p:sp>
          <p:nvSpPr>
            <p:cNvPr id="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7323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24507"/>
            <a:ext cx="7451279" cy="922337"/>
          </a:xfrm>
        </p:spPr>
        <p:txBody>
          <a:bodyPr/>
          <a:lstStyle/>
          <a:p>
            <a:r>
              <a:rPr lang="en-GB" dirty="0"/>
              <a:t>Joints in global analyses</a:t>
            </a:r>
            <a:endParaRPr lang="cs-CZ" dirty="0"/>
          </a:p>
        </p:txBody>
      </p:sp>
      <p:sp>
        <p:nvSpPr>
          <p:cNvPr id="3" name="Zástupný symbol pro obsah 2"/>
          <p:cNvSpPr>
            <a:spLocks noGrp="1"/>
          </p:cNvSpPr>
          <p:nvPr>
            <p:ph idx="1"/>
          </p:nvPr>
        </p:nvSpPr>
        <p:spPr>
          <a:xfrm>
            <a:off x="2351584" y="1447479"/>
            <a:ext cx="7343775" cy="401332"/>
          </a:xfrm>
        </p:spPr>
        <p:txBody>
          <a:bodyPr/>
          <a:lstStyle/>
          <a:p>
            <a:r>
              <a:rPr lang="cs-CZ" sz="2000" dirty="0" err="1"/>
              <a:t>Example</a:t>
            </a:r>
            <a:r>
              <a:rPr lang="cs-CZ" sz="2000" dirty="0"/>
              <a:t> of </a:t>
            </a:r>
            <a:r>
              <a:rPr lang="cs-CZ" sz="2000" dirty="0" err="1"/>
              <a:t>frame</a:t>
            </a:r>
            <a:r>
              <a:rPr lang="cs-CZ" sz="2000" dirty="0"/>
              <a:t> </a:t>
            </a:r>
            <a:r>
              <a:rPr lang="cs-CZ" sz="2000" dirty="0" err="1"/>
              <a:t>with</a:t>
            </a:r>
            <a:r>
              <a:rPr lang="cs-CZ" sz="2000" dirty="0"/>
              <a:t> </a:t>
            </a:r>
            <a:r>
              <a:rPr lang="cs-CZ" sz="2000" dirty="0" err="1"/>
              <a:t>its</a:t>
            </a:r>
            <a:r>
              <a:rPr lang="cs-CZ" sz="2000" dirty="0"/>
              <a:t> </a:t>
            </a:r>
            <a:r>
              <a:rPr lang="cs-CZ" sz="2000" dirty="0" err="1"/>
              <a:t>joints</a:t>
            </a:r>
            <a:endParaRPr lang="cs-CZ" sz="2000" dirty="0"/>
          </a:p>
          <a:p>
            <a:endParaRPr lang="cs-CZ" sz="2000" dirty="0"/>
          </a:p>
          <a:p>
            <a:endParaRPr lang="cs-CZ" sz="2000" dirty="0"/>
          </a:p>
          <a:p>
            <a:pPr marL="0" indent="0">
              <a:buNone/>
            </a:pPr>
            <a:endParaRPr lang="cs-CZ" sz="2000" dirty="0"/>
          </a:p>
          <a:p>
            <a:endParaRPr lang="cs-CZ" sz="2000" dirty="0"/>
          </a:p>
          <a:p>
            <a:endParaRPr lang="cs-CZ" sz="2000" dirty="0"/>
          </a:p>
          <a:p>
            <a:endParaRPr lang="cs-CZ" sz="2000" dirty="0"/>
          </a:p>
          <a:p>
            <a:endParaRPr lang="cs-CZ" sz="2000" dirty="0"/>
          </a:p>
          <a:p>
            <a:endParaRPr lang="cs-CZ" sz="2000" dirty="0"/>
          </a:p>
          <a:p>
            <a:endParaRPr lang="cs-CZ" sz="2000" dirty="0"/>
          </a:p>
          <a:p>
            <a:pPr marL="0" indent="0">
              <a:buNone/>
            </a:pPr>
            <a:endParaRPr lang="cs-CZ" sz="2000" dirty="0"/>
          </a:p>
          <a:p>
            <a:endParaRPr lang="cs-CZ" sz="2000" dirty="0"/>
          </a:p>
          <a:p>
            <a:endParaRPr lang="en-GB" sz="2000" dirty="0"/>
          </a:p>
        </p:txBody>
      </p:sp>
      <p:pic>
        <p:nvPicPr>
          <p:cNvPr id="5" name="Obráze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1624" y="5117798"/>
            <a:ext cx="8424936" cy="1512168"/>
          </a:xfrm>
          <a:prstGeom prst="rect">
            <a:avLst/>
          </a:prstGeom>
        </p:spPr>
      </p:pic>
      <p:graphicFrame>
        <p:nvGraphicFramePr>
          <p:cNvPr id="9" name="Tabulka 8"/>
          <p:cNvGraphicFramePr>
            <a:graphicFrameLocks noGrp="1"/>
          </p:cNvGraphicFramePr>
          <p:nvPr>
            <p:extLst>
              <p:ext uri="{D42A27DB-BD31-4B8C-83A1-F6EECF244321}">
                <p14:modId xmlns:p14="http://schemas.microsoft.com/office/powerpoint/2010/main" val="3836945062"/>
              </p:ext>
            </p:extLst>
          </p:nvPr>
        </p:nvGraphicFramePr>
        <p:xfrm>
          <a:off x="2370360" y="3605630"/>
          <a:ext cx="9217024" cy="1512168"/>
        </p:xfrm>
        <a:graphic>
          <a:graphicData uri="http://schemas.openxmlformats.org/drawingml/2006/table">
            <a:tbl>
              <a:tblPr firstRow="1" firstCol="1" bandRow="1"/>
              <a:tblGrid>
                <a:gridCol w="2304256">
                  <a:extLst>
                    <a:ext uri="{9D8B030D-6E8A-4147-A177-3AD203B41FA5}">
                      <a16:colId xmlns:a16="http://schemas.microsoft.com/office/drawing/2014/main" val="2266160627"/>
                    </a:ext>
                  </a:extLst>
                </a:gridCol>
                <a:gridCol w="2304256">
                  <a:extLst>
                    <a:ext uri="{9D8B030D-6E8A-4147-A177-3AD203B41FA5}">
                      <a16:colId xmlns:a16="http://schemas.microsoft.com/office/drawing/2014/main" val="2787890914"/>
                    </a:ext>
                  </a:extLst>
                </a:gridCol>
                <a:gridCol w="2304256">
                  <a:extLst>
                    <a:ext uri="{9D8B030D-6E8A-4147-A177-3AD203B41FA5}">
                      <a16:colId xmlns:a16="http://schemas.microsoft.com/office/drawing/2014/main" val="894944493"/>
                    </a:ext>
                  </a:extLst>
                </a:gridCol>
                <a:gridCol w="2304256">
                  <a:extLst>
                    <a:ext uri="{9D8B030D-6E8A-4147-A177-3AD203B41FA5}">
                      <a16:colId xmlns:a16="http://schemas.microsoft.com/office/drawing/2014/main" val="3107119565"/>
                    </a:ext>
                  </a:extLst>
                </a:gridCol>
              </a:tblGrid>
              <a:tr h="644036">
                <a:tc gridSpan="4">
                  <a:txBody>
                    <a:bodyPr/>
                    <a:lstStyle/>
                    <a:p>
                      <a:pPr marL="285750" marR="0" indent="-285750" algn="l" defTabSz="914400" rtl="0" eaLnBrk="1" fontAlgn="auto" latinLnBrk="0" hangingPunct="1">
                        <a:lnSpc>
                          <a:spcPct val="80000"/>
                        </a:lnSpc>
                        <a:spcBef>
                          <a:spcPts val="0"/>
                        </a:spcBef>
                        <a:spcAft>
                          <a:spcPts val="0"/>
                        </a:spcAft>
                        <a:buClrTx/>
                        <a:buSzTx/>
                        <a:buFont typeface="Courier New" panose="02070309020205020404" pitchFamily="49" charset="0"/>
                        <a:buChar char="o"/>
                        <a:tabLst/>
                        <a:defRPr/>
                      </a:pPr>
                      <a:r>
                        <a:rPr lang="cs-CZ" sz="2000" dirty="0" err="1"/>
                        <a:t>If</a:t>
                      </a:r>
                      <a:r>
                        <a:rPr lang="cs-CZ" sz="2000" dirty="0"/>
                        <a:t> part of joint </a:t>
                      </a:r>
                      <a:r>
                        <a:rPr lang="cs-CZ" sz="2000" dirty="0" err="1"/>
                        <a:t>is</a:t>
                      </a:r>
                      <a:r>
                        <a:rPr lang="cs-CZ" sz="2000" dirty="0"/>
                        <a:t> </a:t>
                      </a:r>
                      <a:r>
                        <a:rPr lang="cs-CZ" sz="2000" dirty="0" err="1"/>
                        <a:t>flexible</a:t>
                      </a:r>
                      <a:r>
                        <a:rPr lang="cs-CZ" sz="2000" dirty="0"/>
                        <a:t> </a:t>
                      </a:r>
                      <a:r>
                        <a:rPr lang="cs-CZ" sz="2000" dirty="0" err="1"/>
                        <a:t>is</a:t>
                      </a:r>
                      <a:r>
                        <a:rPr lang="cs-CZ" sz="2000" dirty="0"/>
                        <a:t> </a:t>
                      </a:r>
                      <a:r>
                        <a:rPr lang="en-GB" sz="2000" dirty="0"/>
                        <a:t>in global analyses modelled as</a:t>
                      </a:r>
                      <a:endParaRPr lang="cs-CZ" sz="2000" dirty="0"/>
                    </a:p>
                    <a:p>
                      <a:pPr marL="285750" marR="0" indent="-285750" algn="l" defTabSz="914400" rtl="0" eaLnBrk="1" fontAlgn="auto" latinLnBrk="0" hangingPunct="1">
                        <a:lnSpc>
                          <a:spcPct val="80000"/>
                        </a:lnSpc>
                        <a:spcBef>
                          <a:spcPts val="0"/>
                        </a:spcBef>
                        <a:spcAft>
                          <a:spcPts val="0"/>
                        </a:spcAft>
                        <a:buClrTx/>
                        <a:buSzTx/>
                        <a:buFont typeface="Courier New" panose="02070309020205020404" pitchFamily="49" charset="0"/>
                        <a:buChar char="o"/>
                        <a:tabLst/>
                        <a:defRPr/>
                      </a:pPr>
                      <a:endParaRPr lang="cs-CZ" sz="20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80000"/>
                        </a:lnSpc>
                        <a:spcAft>
                          <a:spcPts val="0"/>
                        </a:spcAft>
                      </a:pP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80000"/>
                        </a:lnSpc>
                        <a:spcBef>
                          <a:spcPts val="0"/>
                        </a:spcBef>
                        <a:spcAft>
                          <a:spcPts val="0"/>
                        </a:spcAft>
                        <a:buClrTx/>
                        <a:buSzTx/>
                        <a:buFontTx/>
                        <a:buNone/>
                        <a:tabLst/>
                        <a:defRPr/>
                      </a:pP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80000"/>
                        </a:lnSpc>
                        <a:spcAft>
                          <a:spcPts val="0"/>
                        </a:spcAft>
                      </a:pP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647617"/>
                  </a:ext>
                </a:extLst>
              </a:tr>
              <a:tr h="868132">
                <a:tc>
                  <a:txBody>
                    <a:bodyPr/>
                    <a:lstStyle/>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Flexible column web panel and </a:t>
                      </a:r>
                      <a:br>
                        <a:rPr lang="en-US" sz="1400" u="none" dirty="0">
                          <a:solidFill>
                            <a:schemeClr val="tx1"/>
                          </a:solidFill>
                          <a:effectLst/>
                          <a:latin typeface="+mn-lt"/>
                          <a:ea typeface="MS Mincho"/>
                          <a:cs typeface="Cambria" panose="02040503050406030204" pitchFamily="18" charset="0"/>
                        </a:rPr>
                      </a:br>
                      <a:r>
                        <a:rPr lang="en-US" sz="1400" u="none" dirty="0">
                          <a:solidFill>
                            <a:schemeClr val="tx1"/>
                          </a:solidFill>
                          <a:effectLst/>
                          <a:latin typeface="+mn-lt"/>
                          <a:ea typeface="MS Mincho"/>
                          <a:cs typeface="Cambria" panose="02040503050406030204" pitchFamily="18" charset="0"/>
                        </a:rPr>
                        <a:t>semi-rigid connections </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Stiff column web panel</a:t>
                      </a:r>
                      <a:r>
                        <a:rPr lang="cs-CZ" sz="1400" u="none" dirty="0">
                          <a:solidFill>
                            <a:schemeClr val="tx1"/>
                          </a:solidFill>
                          <a:effectLst/>
                          <a:latin typeface="+mn-lt"/>
                          <a:ea typeface="MS Mincho"/>
                          <a:cs typeface="Cambria" panose="02040503050406030204" pitchFamily="18" charset="0"/>
                        </a:rPr>
                        <a:t> </a:t>
                      </a:r>
                      <a:r>
                        <a:rPr lang="en-US" sz="1400" u="none" dirty="0">
                          <a:solidFill>
                            <a:schemeClr val="tx1"/>
                          </a:solidFill>
                          <a:effectLst/>
                          <a:latin typeface="+mn-lt"/>
                          <a:ea typeface="MS Mincho"/>
                          <a:cs typeface="Cambria" panose="02040503050406030204" pitchFamily="18" charset="0"/>
                        </a:rPr>
                        <a:t>and </a:t>
                      </a:r>
                      <a:br>
                        <a:rPr lang="en-US" sz="1400" u="none" dirty="0">
                          <a:solidFill>
                            <a:schemeClr val="tx1"/>
                          </a:solidFill>
                          <a:effectLst/>
                          <a:latin typeface="+mn-lt"/>
                          <a:ea typeface="MS Mincho"/>
                          <a:cs typeface="Cambria" panose="02040503050406030204" pitchFamily="18" charset="0"/>
                        </a:rPr>
                      </a:br>
                      <a:r>
                        <a:rPr lang="en-US" sz="1400" u="none" dirty="0">
                          <a:solidFill>
                            <a:schemeClr val="tx1"/>
                          </a:solidFill>
                          <a:effectLst/>
                          <a:latin typeface="+mn-lt"/>
                          <a:ea typeface="MS Mincho"/>
                          <a:cs typeface="Cambria" panose="02040503050406030204" pitchFamily="18" charset="0"/>
                        </a:rPr>
                        <a:t>semi-rigid </a:t>
                      </a:r>
                      <a:r>
                        <a:rPr lang="cs-CZ" sz="1400" u="none" dirty="0" err="1">
                          <a:solidFill>
                            <a:schemeClr val="tx1"/>
                          </a:solidFill>
                          <a:effectLst/>
                          <a:latin typeface="+mn-lt"/>
                          <a:ea typeface="MS Mincho"/>
                          <a:cs typeface="Cambria" panose="02040503050406030204" pitchFamily="18" charset="0"/>
                        </a:rPr>
                        <a:t>or</a:t>
                      </a:r>
                      <a:r>
                        <a:rPr lang="cs-CZ" sz="1400" u="none" dirty="0">
                          <a:solidFill>
                            <a:schemeClr val="tx1"/>
                          </a:solidFill>
                          <a:effectLst/>
                          <a:latin typeface="+mn-lt"/>
                          <a:ea typeface="MS Mincho"/>
                          <a:cs typeface="Cambria" panose="02040503050406030204" pitchFamily="18" charset="0"/>
                        </a:rPr>
                        <a:t> </a:t>
                      </a:r>
                      <a:r>
                        <a:rPr lang="cs-CZ" sz="1400" u="none" dirty="0" err="1">
                          <a:solidFill>
                            <a:schemeClr val="tx1"/>
                          </a:solidFill>
                          <a:effectLst/>
                          <a:latin typeface="+mn-lt"/>
                          <a:ea typeface="MS Mincho"/>
                          <a:cs typeface="Cambria" panose="02040503050406030204" pitchFamily="18" charset="0"/>
                        </a:rPr>
                        <a:t>pinned</a:t>
                      </a:r>
                      <a:r>
                        <a:rPr lang="cs-CZ" sz="1400" u="none" dirty="0">
                          <a:solidFill>
                            <a:schemeClr val="tx1"/>
                          </a:solidFill>
                          <a:effectLst/>
                          <a:latin typeface="+mn-lt"/>
                          <a:ea typeface="MS Mincho"/>
                          <a:cs typeface="Cambria" panose="02040503050406030204" pitchFamily="18" charset="0"/>
                        </a:rPr>
                        <a:t> </a:t>
                      </a:r>
                      <a:r>
                        <a:rPr lang="en-US" sz="1400" u="none" dirty="0">
                          <a:solidFill>
                            <a:schemeClr val="tx1"/>
                          </a:solidFill>
                          <a:effectLst/>
                          <a:latin typeface="+mn-lt"/>
                          <a:ea typeface="MS Mincho"/>
                          <a:cs typeface="Cambria" panose="02040503050406030204" pitchFamily="18" charset="0"/>
                        </a:rPr>
                        <a:t>connections</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80000"/>
                        </a:lnSpc>
                        <a:spcBef>
                          <a:spcPts val="0"/>
                        </a:spcBef>
                        <a:spcAft>
                          <a:spcPts val="0"/>
                        </a:spcAft>
                        <a:buClrTx/>
                        <a:buSzTx/>
                        <a:buFontTx/>
                        <a:buNone/>
                        <a:tabLst/>
                        <a:defRPr/>
                      </a:pPr>
                      <a:r>
                        <a:rPr lang="cs-CZ" sz="1400" u="none" dirty="0" err="1">
                          <a:solidFill>
                            <a:schemeClr val="tx1"/>
                          </a:solidFill>
                          <a:effectLst/>
                          <a:latin typeface="+mn-lt"/>
                          <a:ea typeface="MS Mincho"/>
                          <a:cs typeface="Cambria" panose="02040503050406030204" pitchFamily="18" charset="0"/>
                        </a:rPr>
                        <a:t>Stiff</a:t>
                      </a:r>
                      <a:r>
                        <a:rPr lang="cs-CZ" sz="1400" u="none" baseline="0" dirty="0">
                          <a:solidFill>
                            <a:schemeClr val="tx1"/>
                          </a:solidFill>
                          <a:effectLst/>
                          <a:latin typeface="+mn-lt"/>
                          <a:ea typeface="MS Mincho"/>
                          <a:cs typeface="Cambria" panose="02040503050406030204" pitchFamily="18" charset="0"/>
                        </a:rPr>
                        <a:t> </a:t>
                      </a:r>
                      <a:r>
                        <a:rPr lang="cs-CZ" sz="1400" u="none" baseline="0" dirty="0" err="1">
                          <a:solidFill>
                            <a:schemeClr val="tx1"/>
                          </a:solidFill>
                          <a:effectLst/>
                          <a:latin typeface="+mn-lt"/>
                          <a:ea typeface="MS Mincho"/>
                          <a:cs typeface="Cambria" panose="02040503050406030204" pitchFamily="18" charset="0"/>
                        </a:rPr>
                        <a:t>column</a:t>
                      </a:r>
                      <a:r>
                        <a:rPr lang="cs-CZ" sz="1400" u="none" baseline="0" dirty="0">
                          <a:solidFill>
                            <a:schemeClr val="tx1"/>
                          </a:solidFill>
                          <a:effectLst/>
                          <a:latin typeface="+mn-lt"/>
                          <a:ea typeface="MS Mincho"/>
                          <a:cs typeface="Cambria" panose="02040503050406030204" pitchFamily="18" charset="0"/>
                        </a:rPr>
                        <a:t> web panel</a:t>
                      </a:r>
                      <a:r>
                        <a:rPr lang="en-US" sz="1400" u="none" dirty="0">
                          <a:solidFill>
                            <a:schemeClr val="tx1"/>
                          </a:solidFill>
                          <a:effectLst/>
                          <a:latin typeface="+mn-lt"/>
                          <a:ea typeface="MS Mincho"/>
                          <a:cs typeface="Cambria" panose="02040503050406030204" pitchFamily="18" charset="0"/>
                        </a:rPr>
                        <a:t> </a:t>
                      </a:r>
                      <a:r>
                        <a:rPr lang="cs-CZ" sz="1400" u="none" dirty="0">
                          <a:solidFill>
                            <a:schemeClr val="tx1"/>
                          </a:solidFill>
                          <a:effectLst/>
                          <a:latin typeface="+mn-lt"/>
                          <a:ea typeface="MS Mincho"/>
                          <a:cs typeface="Cambria" panose="02040503050406030204" pitchFamily="18" charset="0"/>
                        </a:rPr>
                        <a:t>and </a:t>
                      </a:r>
                      <a:r>
                        <a:rPr lang="en-US" sz="1400" u="none" dirty="0">
                          <a:solidFill>
                            <a:schemeClr val="tx1"/>
                          </a:solidFill>
                          <a:effectLst/>
                          <a:latin typeface="+mn-lt"/>
                          <a:ea typeface="MS Mincho"/>
                          <a:cs typeface="Cambria" panose="02040503050406030204" pitchFamily="18" charset="0"/>
                        </a:rPr>
                        <a:t>semi-rigid</a:t>
                      </a:r>
                      <a:r>
                        <a:rPr lang="cs-CZ" sz="1400" u="none" dirty="0">
                          <a:solidFill>
                            <a:schemeClr val="tx1"/>
                          </a:solidFill>
                          <a:effectLst/>
                          <a:latin typeface="+mn-lt"/>
                          <a:ea typeface="MS Mincho"/>
                          <a:cs typeface="Cambria" panose="02040503050406030204" pitchFamily="18" charset="0"/>
                        </a:rPr>
                        <a:t> </a:t>
                      </a:r>
                      <a:r>
                        <a:rPr lang="cs-CZ" sz="1400" u="none" dirty="0" err="1">
                          <a:solidFill>
                            <a:schemeClr val="tx1"/>
                          </a:solidFill>
                          <a:effectLst/>
                          <a:latin typeface="+mn-lt"/>
                          <a:ea typeface="MS Mincho"/>
                          <a:cs typeface="Cambria" panose="02040503050406030204" pitchFamily="18" charset="0"/>
                        </a:rPr>
                        <a:t>or</a:t>
                      </a:r>
                      <a:r>
                        <a:rPr lang="cs-CZ" sz="1400" u="none" dirty="0">
                          <a:solidFill>
                            <a:schemeClr val="tx1"/>
                          </a:solidFill>
                          <a:effectLst/>
                          <a:latin typeface="+mn-lt"/>
                          <a:ea typeface="MS Mincho"/>
                          <a:cs typeface="Cambria" panose="02040503050406030204" pitchFamily="18" charset="0"/>
                        </a:rPr>
                        <a:t> </a:t>
                      </a:r>
                      <a:r>
                        <a:rPr lang="cs-CZ" sz="1400" u="none" dirty="0" err="1">
                          <a:solidFill>
                            <a:schemeClr val="tx1"/>
                          </a:solidFill>
                          <a:effectLst/>
                          <a:latin typeface="+mn-lt"/>
                          <a:ea typeface="MS Mincho"/>
                          <a:cs typeface="Cambria" panose="02040503050406030204" pitchFamily="18" charset="0"/>
                        </a:rPr>
                        <a:t>pinned</a:t>
                      </a:r>
                      <a:r>
                        <a:rPr lang="cs-CZ" sz="1400" u="none" dirty="0">
                          <a:solidFill>
                            <a:schemeClr val="tx1"/>
                          </a:solidFill>
                          <a:effectLst/>
                          <a:latin typeface="+mn-lt"/>
                          <a:ea typeface="MS Mincho"/>
                          <a:cs typeface="Cambria" panose="02040503050406030204" pitchFamily="18" charset="0"/>
                        </a:rPr>
                        <a:t> </a:t>
                      </a:r>
                      <a:r>
                        <a:rPr lang="en-US" sz="1400" u="none" dirty="0">
                          <a:solidFill>
                            <a:schemeClr val="tx1"/>
                          </a:solidFill>
                          <a:effectLst/>
                          <a:latin typeface="+mn-lt"/>
                          <a:ea typeface="MS Mincho"/>
                          <a:cs typeface="Cambria" panose="02040503050406030204" pitchFamily="18" charset="0"/>
                        </a:rPr>
                        <a:t>connections</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Stiff </a:t>
                      </a:r>
                      <a:endParaRPr lang="cs-CZ" sz="1400" u="none" dirty="0">
                        <a:solidFill>
                          <a:schemeClr val="tx1"/>
                        </a:solidFill>
                        <a:effectLst/>
                        <a:latin typeface="+mn-lt"/>
                        <a:ea typeface="MS Mincho"/>
                        <a:cs typeface="Cambria" panose="02040503050406030204" pitchFamily="18" charset="0"/>
                      </a:endParaRPr>
                    </a:p>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column web panel </a:t>
                      </a:r>
                      <a:endParaRPr lang="cs-CZ" sz="1400" u="none" dirty="0">
                        <a:solidFill>
                          <a:schemeClr val="tx1"/>
                        </a:solidFill>
                        <a:effectLst/>
                        <a:latin typeface="+mn-lt"/>
                        <a:ea typeface="MS Mincho"/>
                        <a:cs typeface="Cambria" panose="02040503050406030204" pitchFamily="18" charset="0"/>
                      </a:endParaRPr>
                    </a:p>
                    <a:p>
                      <a:pPr algn="ctr">
                        <a:lnSpc>
                          <a:spcPct val="80000"/>
                        </a:lnSpc>
                        <a:spcAft>
                          <a:spcPts val="0"/>
                        </a:spcAft>
                      </a:pPr>
                      <a:r>
                        <a:rPr lang="en-US" sz="1400" u="none" dirty="0">
                          <a:solidFill>
                            <a:schemeClr val="tx1"/>
                          </a:solidFill>
                          <a:effectLst/>
                          <a:latin typeface="+mn-lt"/>
                          <a:ea typeface="MS Mincho"/>
                          <a:cs typeface="Cambria" panose="02040503050406030204" pitchFamily="18" charset="0"/>
                        </a:rPr>
                        <a:t>and </a:t>
                      </a:r>
                      <a:br>
                        <a:rPr lang="en-US" sz="1400" u="none" dirty="0">
                          <a:solidFill>
                            <a:schemeClr val="tx1"/>
                          </a:solidFill>
                          <a:effectLst/>
                          <a:latin typeface="+mn-lt"/>
                          <a:ea typeface="MS Mincho"/>
                          <a:cs typeface="Cambria" panose="02040503050406030204" pitchFamily="18" charset="0"/>
                        </a:rPr>
                      </a:br>
                      <a:r>
                        <a:rPr lang="en-US" sz="1400" u="none" dirty="0">
                          <a:solidFill>
                            <a:schemeClr val="tx1"/>
                          </a:solidFill>
                          <a:effectLst/>
                          <a:latin typeface="+mn-lt"/>
                          <a:ea typeface="MS Mincho"/>
                          <a:cs typeface="Cambria" panose="02040503050406030204" pitchFamily="18" charset="0"/>
                        </a:rPr>
                        <a:t>rigid connections</a:t>
                      </a:r>
                      <a:endParaRPr lang="cs-CZ" sz="1400" u="none" dirty="0">
                        <a:solidFill>
                          <a:schemeClr val="tx1"/>
                        </a:solidFill>
                        <a:effectLst/>
                        <a:latin typeface="+mn-lt"/>
                        <a:ea typeface="MS Mincho"/>
                        <a:cs typeface="Cambria" panose="020405030504060302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8969100"/>
                  </a:ext>
                </a:extLst>
              </a:tr>
            </a:tbl>
          </a:graphicData>
        </a:graphic>
      </p:graphicFrame>
      <p:pic>
        <p:nvPicPr>
          <p:cNvPr id="6" name="Obráze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340" y="1816201"/>
            <a:ext cx="2571659" cy="1933203"/>
          </a:xfrm>
          <a:prstGeom prst="rect">
            <a:avLst/>
          </a:prstGeom>
        </p:spPr>
      </p:pic>
      <p:grpSp>
        <p:nvGrpSpPr>
          <p:cNvPr id="11" name="Skupina 10"/>
          <p:cNvGrpSpPr/>
          <p:nvPr/>
        </p:nvGrpSpPr>
        <p:grpSpPr>
          <a:xfrm>
            <a:off x="335360" y="292494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grpSp>
        <p:nvGrpSpPr>
          <p:cNvPr id="7" name="Skupina 6"/>
          <p:cNvGrpSpPr>
            <a:grpSpLocks noChangeAspect="1"/>
          </p:cNvGrpSpPr>
          <p:nvPr/>
        </p:nvGrpSpPr>
        <p:grpSpPr>
          <a:xfrm>
            <a:off x="7637804" y="2026718"/>
            <a:ext cx="1224136" cy="1512168"/>
            <a:chOff x="5985713" y="1946048"/>
            <a:chExt cx="1224136" cy="1512168"/>
          </a:xfrm>
        </p:grpSpPr>
        <p:pic>
          <p:nvPicPr>
            <p:cNvPr id="4" name="Obrázek 3"/>
            <p:cNvPicPr>
              <a:picLocks noChangeAspect="1"/>
            </p:cNvPicPr>
            <p:nvPr/>
          </p:nvPicPr>
          <p:blipFill rotWithShape="1">
            <a:blip r:embed="rId4" cstate="email">
              <a:extLst>
                <a:ext uri="{28A0092B-C50C-407E-A947-70E740481C1C}">
                  <a14:useLocalDpi xmlns:a14="http://schemas.microsoft.com/office/drawing/2010/main"/>
                </a:ext>
              </a:extLst>
            </a:blip>
            <a:srcRect t="7243" r="2212" b="7330"/>
            <a:stretch/>
          </p:blipFill>
          <p:spPr>
            <a:xfrm>
              <a:off x="6228184" y="1946048"/>
              <a:ext cx="981665" cy="1512168"/>
            </a:xfrm>
            <a:prstGeom prst="rect">
              <a:avLst/>
            </a:prstGeom>
          </p:spPr>
        </p:pic>
        <p:pic>
          <p:nvPicPr>
            <p:cNvPr id="14" name="Obrázek 13"/>
            <p:cNvPicPr>
              <a:picLocks noChangeAspect="1"/>
            </p:cNvPicPr>
            <p:nvPr/>
          </p:nvPicPr>
          <p:blipFill rotWithShape="1">
            <a:blip r:embed="rId5" cstate="email">
              <a:extLst>
                <a:ext uri="{28A0092B-C50C-407E-A947-70E740481C1C}">
                  <a14:useLocalDpi xmlns:a14="http://schemas.microsoft.com/office/drawing/2010/main"/>
                </a:ext>
              </a:extLst>
            </a:blip>
            <a:srcRect l="64506" t="1831" r="-2753" b="25615"/>
            <a:stretch/>
          </p:blipFill>
          <p:spPr>
            <a:xfrm>
              <a:off x="5985713" y="1946048"/>
              <a:ext cx="288032" cy="1512168"/>
            </a:xfrm>
            <a:prstGeom prst="rect">
              <a:avLst/>
            </a:prstGeom>
          </p:spPr>
        </p:pic>
      </p:grpSp>
      <p:grpSp>
        <p:nvGrpSpPr>
          <p:cNvPr id="21" name="Skupina 20"/>
          <p:cNvGrpSpPr>
            <a:grpSpLocks noChangeAspect="1"/>
          </p:cNvGrpSpPr>
          <p:nvPr/>
        </p:nvGrpSpPr>
        <p:grpSpPr>
          <a:xfrm flipH="1">
            <a:off x="9408368" y="2060090"/>
            <a:ext cx="1159770" cy="1512168"/>
            <a:chOff x="5985713" y="1946048"/>
            <a:chExt cx="1224136" cy="1512168"/>
          </a:xfrm>
        </p:grpSpPr>
        <p:pic>
          <p:nvPicPr>
            <p:cNvPr id="22" name="Obrázek 21"/>
            <p:cNvPicPr>
              <a:picLocks noChangeAspect="1"/>
            </p:cNvPicPr>
            <p:nvPr/>
          </p:nvPicPr>
          <p:blipFill rotWithShape="1">
            <a:blip r:embed="rId4" cstate="email">
              <a:extLst>
                <a:ext uri="{28A0092B-C50C-407E-A947-70E740481C1C}">
                  <a14:useLocalDpi xmlns:a14="http://schemas.microsoft.com/office/drawing/2010/main"/>
                </a:ext>
              </a:extLst>
            </a:blip>
            <a:srcRect t="7243" r="2212" b="7330"/>
            <a:stretch/>
          </p:blipFill>
          <p:spPr>
            <a:xfrm>
              <a:off x="6228184" y="1946048"/>
              <a:ext cx="981665" cy="1512168"/>
            </a:xfrm>
            <a:prstGeom prst="rect">
              <a:avLst/>
            </a:prstGeom>
          </p:spPr>
        </p:pic>
        <p:pic>
          <p:nvPicPr>
            <p:cNvPr id="23" name="Obrázek 22"/>
            <p:cNvPicPr>
              <a:picLocks noChangeAspect="1"/>
            </p:cNvPicPr>
            <p:nvPr/>
          </p:nvPicPr>
          <p:blipFill rotWithShape="1">
            <a:blip r:embed="rId5" cstate="email">
              <a:extLst>
                <a:ext uri="{28A0092B-C50C-407E-A947-70E740481C1C}">
                  <a14:useLocalDpi xmlns:a14="http://schemas.microsoft.com/office/drawing/2010/main"/>
                </a:ext>
              </a:extLst>
            </a:blip>
            <a:srcRect l="64506" t="1831" r="-2753" b="25615"/>
            <a:stretch/>
          </p:blipFill>
          <p:spPr>
            <a:xfrm>
              <a:off x="5985713" y="1946048"/>
              <a:ext cx="288032" cy="1512168"/>
            </a:xfrm>
            <a:prstGeom prst="rect">
              <a:avLst/>
            </a:prstGeom>
          </p:spPr>
        </p:pic>
      </p:grpSp>
    </p:spTree>
    <p:extLst>
      <p:ext uri="{BB962C8B-B14F-4D97-AF65-F5344CB8AC3E}">
        <p14:creationId xmlns:p14="http://schemas.microsoft.com/office/powerpoint/2010/main" val="122244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Skupina 8"/>
          <p:cNvGrpSpPr/>
          <p:nvPr/>
        </p:nvGrpSpPr>
        <p:grpSpPr>
          <a:xfrm>
            <a:off x="7412306" y="3414599"/>
            <a:ext cx="3384376" cy="3001063"/>
            <a:chOff x="1840901" y="3433218"/>
            <a:chExt cx="3384376" cy="3424782"/>
          </a:xfrm>
        </p:grpSpPr>
        <p:pic>
          <p:nvPicPr>
            <p:cNvPr id="4" name="obrázek 10"/>
            <p:cNvPicPr/>
            <p:nvPr/>
          </p:nvPicPr>
          <p:blipFill rotWithShape="1">
            <a:blip r:embed="rId2" cstate="email">
              <a:extLst>
                <a:ext uri="{28A0092B-C50C-407E-A947-70E740481C1C}">
                  <a14:useLocalDpi xmlns:a14="http://schemas.microsoft.com/office/drawing/2010/main"/>
                </a:ext>
              </a:extLst>
            </a:blip>
            <a:srcRect t="-717"/>
            <a:stretch/>
          </p:blipFill>
          <p:spPr bwMode="auto">
            <a:xfrm>
              <a:off x="1840901" y="3433218"/>
              <a:ext cx="3384376" cy="3424782"/>
            </a:xfrm>
            <a:prstGeom prst="rect">
              <a:avLst/>
            </a:prstGeom>
          </p:spPr>
        </p:pic>
        <p:cxnSp>
          <p:nvCxnSpPr>
            <p:cNvPr id="6" name="Přímá spojnice se šipkou 5"/>
            <p:cNvCxnSpPr/>
            <p:nvPr/>
          </p:nvCxnSpPr>
          <p:spPr bwMode="auto">
            <a:xfrm>
              <a:off x="3811424" y="4947609"/>
              <a:ext cx="0" cy="39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 name="Přímá spojnice se šipkou 7"/>
            <p:cNvCxnSpPr/>
            <p:nvPr/>
          </p:nvCxnSpPr>
          <p:spPr bwMode="auto">
            <a:xfrm flipH="1" flipV="1">
              <a:off x="3275856" y="4267097"/>
              <a:ext cx="0" cy="57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0" name="Přímá spojnice se šipkou 9"/>
            <p:cNvCxnSpPr/>
            <p:nvPr/>
          </p:nvCxnSpPr>
          <p:spPr bwMode="auto">
            <a:xfrm flipH="1" flipV="1">
              <a:off x="3563888" y="5150572"/>
              <a:ext cx="0" cy="360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0" name="TextovéPole 19"/>
            <p:cNvSpPr txBox="1"/>
            <p:nvPr/>
          </p:nvSpPr>
          <p:spPr>
            <a:xfrm>
              <a:off x="3808175" y="5050285"/>
              <a:ext cx="432048" cy="338554"/>
            </a:xfrm>
            <a:prstGeom prst="rect">
              <a:avLst/>
            </a:prstGeom>
            <a:noFill/>
          </p:spPr>
          <p:txBody>
            <a:bodyPr wrap="square" rtlCol="0">
              <a:spAutoFit/>
            </a:bodyPr>
            <a:lstStyle/>
            <a:p>
              <a:pPr>
                <a:buNone/>
              </a:pPr>
              <a:r>
                <a:rPr lang="en-GB" sz="1600" dirty="0">
                  <a:solidFill>
                    <a:srgbClr val="FF0000"/>
                  </a:solidFill>
                </a:rPr>
                <a:t>F</a:t>
              </a:r>
              <a:r>
                <a:rPr lang="en-GB" sz="1600" baseline="-25000" dirty="0">
                  <a:solidFill>
                    <a:srgbClr val="FF0000"/>
                  </a:solidFill>
                </a:rPr>
                <a:t>1</a:t>
              </a:r>
              <a:endParaRPr lang="cs-CZ" sz="1600" baseline="-25000" dirty="0">
                <a:solidFill>
                  <a:srgbClr val="FF0000"/>
                </a:solidFill>
              </a:endParaRPr>
            </a:p>
          </p:txBody>
        </p:sp>
        <p:sp>
          <p:nvSpPr>
            <p:cNvPr id="21" name="TextovéPole 20"/>
            <p:cNvSpPr txBox="1"/>
            <p:nvPr/>
          </p:nvSpPr>
          <p:spPr>
            <a:xfrm>
              <a:off x="2889701" y="3966793"/>
              <a:ext cx="432048" cy="338554"/>
            </a:xfrm>
            <a:prstGeom prst="rect">
              <a:avLst/>
            </a:prstGeom>
            <a:noFill/>
          </p:spPr>
          <p:txBody>
            <a:bodyPr wrap="square" rtlCol="0">
              <a:spAutoFit/>
            </a:bodyPr>
            <a:lstStyle/>
            <a:p>
              <a:pPr>
                <a:buNone/>
              </a:pPr>
              <a:r>
                <a:rPr lang="en-GB" sz="1600" dirty="0">
                  <a:solidFill>
                    <a:srgbClr val="FF0000"/>
                  </a:solidFill>
                </a:rPr>
                <a:t>F</a:t>
              </a:r>
              <a:r>
                <a:rPr lang="en-GB" sz="1600" baseline="-25000" dirty="0">
                  <a:solidFill>
                    <a:srgbClr val="FF0000"/>
                  </a:solidFill>
                </a:rPr>
                <a:t>2</a:t>
              </a:r>
              <a:endParaRPr lang="cs-CZ" sz="1600" baseline="-25000" dirty="0">
                <a:solidFill>
                  <a:srgbClr val="FF0000"/>
                </a:solidFill>
              </a:endParaRPr>
            </a:p>
          </p:txBody>
        </p:sp>
        <p:sp>
          <p:nvSpPr>
            <p:cNvPr id="22" name="TextovéPole 21"/>
            <p:cNvSpPr txBox="1"/>
            <p:nvPr/>
          </p:nvSpPr>
          <p:spPr>
            <a:xfrm>
              <a:off x="3186428" y="5330572"/>
              <a:ext cx="432048" cy="338554"/>
            </a:xfrm>
            <a:prstGeom prst="rect">
              <a:avLst/>
            </a:prstGeom>
            <a:noFill/>
          </p:spPr>
          <p:txBody>
            <a:bodyPr wrap="square" rtlCol="0">
              <a:spAutoFit/>
            </a:bodyPr>
            <a:lstStyle/>
            <a:p>
              <a:pPr>
                <a:buNone/>
              </a:pPr>
              <a:r>
                <a:rPr lang="en-GB" sz="1600" dirty="0">
                  <a:solidFill>
                    <a:srgbClr val="FF0000"/>
                  </a:solidFill>
                </a:rPr>
                <a:t>F</a:t>
              </a:r>
              <a:r>
                <a:rPr lang="en-GB" sz="1600" baseline="-25000" dirty="0">
                  <a:solidFill>
                    <a:srgbClr val="FF0000"/>
                  </a:solidFill>
                </a:rPr>
                <a:t>3</a:t>
              </a:r>
              <a:endParaRPr lang="cs-CZ" sz="1600" baseline="-25000" dirty="0">
                <a:solidFill>
                  <a:srgbClr val="FF0000"/>
                </a:solidFill>
              </a:endParaRPr>
            </a:p>
          </p:txBody>
        </p:sp>
        <p:sp>
          <p:nvSpPr>
            <p:cNvPr id="23" name="TextovéPole 22"/>
            <p:cNvSpPr txBox="1"/>
            <p:nvPr/>
          </p:nvSpPr>
          <p:spPr>
            <a:xfrm>
              <a:off x="2805237" y="6281936"/>
              <a:ext cx="1944216" cy="369332"/>
            </a:xfrm>
            <a:prstGeom prst="rect">
              <a:avLst/>
            </a:prstGeom>
            <a:noFill/>
          </p:spPr>
          <p:txBody>
            <a:bodyPr wrap="square" rtlCol="0">
              <a:spAutoFit/>
            </a:bodyPr>
            <a:lstStyle/>
            <a:p>
              <a:pPr>
                <a:buNone/>
              </a:pPr>
              <a:r>
                <a:rPr lang="en-GB" sz="1800" dirty="0"/>
                <a:t>F</a:t>
              </a:r>
              <a:r>
                <a:rPr lang="en-GB" sz="1800" baseline="-25000" dirty="0"/>
                <a:t>1</a:t>
              </a:r>
              <a:r>
                <a:rPr lang="en-GB" sz="1800" dirty="0"/>
                <a:t> + F</a:t>
              </a:r>
              <a:r>
                <a:rPr lang="en-GB" sz="1800" baseline="-25000" dirty="0"/>
                <a:t>2</a:t>
              </a:r>
              <a:r>
                <a:rPr lang="en-GB" sz="1800" dirty="0"/>
                <a:t> + F</a:t>
              </a:r>
              <a:r>
                <a:rPr lang="en-GB" sz="1800" baseline="-25000" dirty="0"/>
                <a:t>3</a:t>
              </a:r>
              <a:r>
                <a:rPr lang="en-GB" sz="1800" dirty="0"/>
                <a:t> = 0</a:t>
              </a:r>
              <a:endParaRPr lang="cs-CZ" sz="1800" dirty="0"/>
            </a:p>
          </p:txBody>
        </p:sp>
      </p:grpSp>
      <p:grpSp>
        <p:nvGrpSpPr>
          <p:cNvPr id="7" name="Skupina 6"/>
          <p:cNvGrpSpPr/>
          <p:nvPr/>
        </p:nvGrpSpPr>
        <p:grpSpPr>
          <a:xfrm>
            <a:off x="2845818" y="3465416"/>
            <a:ext cx="3350940" cy="3001063"/>
            <a:chOff x="5076056" y="404665"/>
            <a:chExt cx="3350940" cy="3192086"/>
          </a:xfrm>
        </p:grpSpPr>
        <p:pic>
          <p:nvPicPr>
            <p:cNvPr id="42" name="obrázek 10"/>
            <p:cNvPicPr/>
            <p:nvPr/>
          </p:nvPicPr>
          <p:blipFill rotWithShape="1">
            <a:blip r:embed="rId3" cstate="email">
              <a:extLst>
                <a:ext uri="{28A0092B-C50C-407E-A947-70E740481C1C}">
                  <a14:useLocalDpi xmlns:a14="http://schemas.microsoft.com/office/drawing/2010/main"/>
                </a:ext>
              </a:extLst>
            </a:blip>
            <a:srcRect l="49161" t="434" b="2156"/>
            <a:stretch/>
          </p:blipFill>
          <p:spPr bwMode="auto">
            <a:xfrm>
              <a:off x="5076056" y="404665"/>
              <a:ext cx="3350940" cy="3192086"/>
            </a:xfrm>
            <a:prstGeom prst="rect">
              <a:avLst/>
            </a:prstGeom>
          </p:spPr>
        </p:pic>
        <p:cxnSp>
          <p:nvCxnSpPr>
            <p:cNvPr id="46" name="Přímá spojnice se šipkou 45"/>
            <p:cNvCxnSpPr/>
            <p:nvPr/>
          </p:nvCxnSpPr>
          <p:spPr bwMode="auto">
            <a:xfrm flipH="1" flipV="1">
              <a:off x="6588224" y="3126234"/>
              <a:ext cx="0" cy="360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7" name="Přímá spojnice se šipkou 46"/>
            <p:cNvCxnSpPr/>
            <p:nvPr/>
          </p:nvCxnSpPr>
          <p:spPr bwMode="auto">
            <a:xfrm>
              <a:off x="7812360" y="1415046"/>
              <a:ext cx="0" cy="39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8" name="Přímá spojnice se šipkou 47"/>
            <p:cNvCxnSpPr/>
            <p:nvPr/>
          </p:nvCxnSpPr>
          <p:spPr bwMode="auto">
            <a:xfrm flipH="1" flipV="1">
              <a:off x="5436096" y="839046"/>
              <a:ext cx="0" cy="576000"/>
            </a:xfrm>
            <a:prstGeom prst="straightConnector1">
              <a:avLst/>
            </a:prstGeom>
            <a:ln>
              <a:solidFill>
                <a:srgbClr val="FF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49" name="Zahnutá šipka doleva 48"/>
            <p:cNvSpPr/>
            <p:nvPr/>
          </p:nvSpPr>
          <p:spPr bwMode="auto">
            <a:xfrm flipV="1">
              <a:off x="7891166" y="1488814"/>
              <a:ext cx="281233" cy="496960"/>
            </a:xfrm>
            <a:prstGeom prst="curvedLeftArrow">
              <a:avLst>
                <a:gd name="adj1" fmla="val 0"/>
                <a:gd name="adj2" fmla="val 69984"/>
                <a:gd name="adj3" fmla="val 3293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50" name="Zahnutá šipka doleva 49"/>
            <p:cNvSpPr/>
            <p:nvPr/>
          </p:nvSpPr>
          <p:spPr bwMode="auto">
            <a:xfrm flipH="1">
              <a:off x="5121949" y="991854"/>
              <a:ext cx="206656" cy="496960"/>
            </a:xfrm>
            <a:prstGeom prst="curvedLeftArrow">
              <a:avLst>
                <a:gd name="adj1" fmla="val 0"/>
                <a:gd name="adj2" fmla="val 69984"/>
                <a:gd name="adj3" fmla="val 3293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sp>
        <p:nvSpPr>
          <p:cNvPr id="2" name="Nadpis 1"/>
          <p:cNvSpPr>
            <a:spLocks noGrp="1"/>
          </p:cNvSpPr>
          <p:nvPr>
            <p:ph type="title"/>
          </p:nvPr>
        </p:nvSpPr>
        <p:spPr>
          <a:xfrm>
            <a:off x="2317941" y="259027"/>
            <a:ext cx="7451279" cy="922337"/>
          </a:xfrm>
        </p:spPr>
        <p:txBody>
          <a:bodyPr/>
          <a:lstStyle/>
          <a:p>
            <a:r>
              <a:rPr lang="cs-CZ" dirty="0"/>
              <a:t>P</a:t>
            </a:r>
            <a:r>
              <a:rPr lang="en-GB" dirty="0" err="1"/>
              <a:t>hysical</a:t>
            </a:r>
            <a:r>
              <a:rPr lang="cs-CZ" dirty="0"/>
              <a:t> </a:t>
            </a:r>
            <a:r>
              <a:rPr lang="en-GB" dirty="0"/>
              <a:t>and</a:t>
            </a:r>
            <a:r>
              <a:rPr lang="cs-CZ" dirty="0"/>
              <a:t> t</a:t>
            </a:r>
            <a:r>
              <a:rPr lang="en-GB" dirty="0" err="1"/>
              <a:t>heoretical</a:t>
            </a:r>
            <a:r>
              <a:rPr lang="en-GB" dirty="0"/>
              <a:t> joint</a:t>
            </a:r>
          </a:p>
        </p:txBody>
      </p:sp>
      <p:sp>
        <p:nvSpPr>
          <p:cNvPr id="3" name="Zástupný symbol pro obsah 2"/>
          <p:cNvSpPr>
            <a:spLocks noGrp="1"/>
          </p:cNvSpPr>
          <p:nvPr>
            <p:ph idx="1"/>
          </p:nvPr>
        </p:nvSpPr>
        <p:spPr>
          <a:xfrm>
            <a:off x="2307779" y="1571687"/>
            <a:ext cx="9406622" cy="2137067"/>
          </a:xfrm>
        </p:spPr>
        <p:txBody>
          <a:bodyPr/>
          <a:lstStyle/>
          <a:p>
            <a:r>
              <a:rPr lang="cs-CZ" sz="2000" dirty="0"/>
              <a:t>In </a:t>
            </a:r>
            <a:r>
              <a:rPr lang="cs-CZ" sz="2000" dirty="0" err="1"/>
              <a:t>global</a:t>
            </a:r>
            <a:r>
              <a:rPr lang="cs-CZ" sz="2000" dirty="0"/>
              <a:t> </a:t>
            </a:r>
            <a:r>
              <a:rPr lang="cs-CZ" sz="2000" dirty="0" err="1"/>
              <a:t>analyses</a:t>
            </a:r>
            <a:r>
              <a:rPr lang="cs-CZ" sz="2000" dirty="0"/>
              <a:t> </a:t>
            </a:r>
            <a:r>
              <a:rPr lang="cs-CZ" sz="2000" dirty="0" err="1"/>
              <a:t>with</a:t>
            </a:r>
            <a:r>
              <a:rPr lang="cs-CZ" sz="2000" dirty="0"/>
              <a:t> 1D </a:t>
            </a:r>
            <a:r>
              <a:rPr lang="cs-CZ" sz="2000" dirty="0" err="1"/>
              <a:t>members</a:t>
            </a:r>
            <a:r>
              <a:rPr lang="cs-CZ" sz="2000" dirty="0"/>
              <a:t> are f</a:t>
            </a:r>
            <a:r>
              <a:rPr lang="en-GB" sz="2000" dirty="0" err="1"/>
              <a:t>orces</a:t>
            </a:r>
            <a:r>
              <a:rPr lang="en-GB" sz="2000" dirty="0"/>
              <a:t> transferred to beam ends.</a:t>
            </a:r>
          </a:p>
          <a:p>
            <a:r>
              <a:rPr lang="en-GB" sz="2000" dirty="0"/>
              <a:t>Forces are kept</a:t>
            </a:r>
            <a:r>
              <a:rPr lang="cs-CZ" sz="2000" dirty="0"/>
              <a:t> and </a:t>
            </a:r>
            <a:r>
              <a:rPr lang="en-GB" sz="2000" dirty="0"/>
              <a:t>moments are modified by action of forces on </a:t>
            </a:r>
            <a:r>
              <a:rPr lang="cs-CZ" sz="2000" dirty="0" err="1"/>
              <a:t>actual</a:t>
            </a:r>
            <a:r>
              <a:rPr lang="cs-CZ" sz="2000" dirty="0"/>
              <a:t> </a:t>
            </a:r>
            <a:r>
              <a:rPr lang="en-GB" sz="2000" dirty="0"/>
              <a:t>arms</a:t>
            </a:r>
            <a:r>
              <a:rPr lang="cs-CZ" sz="2000" dirty="0"/>
              <a:t>.</a:t>
            </a:r>
            <a:endParaRPr lang="en-GB" sz="2000" dirty="0"/>
          </a:p>
          <a:p>
            <a:r>
              <a:rPr lang="en-GB" sz="2000" dirty="0"/>
              <a:t>Theoretical joint should be in equilibrium, see example right below.</a:t>
            </a:r>
          </a:p>
        </p:txBody>
      </p:sp>
      <p:grpSp>
        <p:nvGrpSpPr>
          <p:cNvPr id="26" name="Skupina 25"/>
          <p:cNvGrpSpPr/>
          <p:nvPr/>
        </p:nvGrpSpPr>
        <p:grpSpPr>
          <a:xfrm>
            <a:off x="335360" y="2924944"/>
            <a:ext cx="894876" cy="145920"/>
            <a:chOff x="251317" y="1446897"/>
            <a:chExt cx="893345" cy="145920"/>
          </a:xfrm>
        </p:grpSpPr>
        <p:sp>
          <p:nvSpPr>
            <p:cNvPr id="2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5507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59" y="220769"/>
            <a:ext cx="7451279" cy="922337"/>
          </a:xfrm>
        </p:spPr>
        <p:txBody>
          <a:bodyPr/>
          <a:lstStyle/>
          <a:p>
            <a:r>
              <a:rPr lang="en-GB" dirty="0"/>
              <a:t>Classification</a:t>
            </a:r>
          </a:p>
        </p:txBody>
      </p:sp>
      <p:sp>
        <p:nvSpPr>
          <p:cNvPr id="3" name="Zástupný symbol pro obsah 2"/>
          <p:cNvSpPr>
            <a:spLocks noGrp="1"/>
          </p:cNvSpPr>
          <p:nvPr>
            <p:ph idx="1"/>
          </p:nvPr>
        </p:nvSpPr>
        <p:spPr>
          <a:xfrm>
            <a:off x="2386226" y="1556793"/>
            <a:ext cx="9328178" cy="4680520"/>
          </a:xfrm>
        </p:spPr>
        <p:txBody>
          <a:bodyPr/>
          <a:lstStyle/>
          <a:p>
            <a:pPr>
              <a:spcBef>
                <a:spcPts val="0"/>
              </a:spcBef>
              <a:spcAft>
                <a:spcPts val="1800"/>
              </a:spcAft>
            </a:pPr>
            <a:r>
              <a:rPr lang="en-GB" sz="2000" dirty="0"/>
              <a:t>For global analyses of steel frames are joints classified to simplify the modelling.</a:t>
            </a:r>
            <a:br>
              <a:rPr lang="en-GB" sz="2000" dirty="0"/>
            </a:br>
            <a:r>
              <a:rPr lang="en-GB" sz="2000" dirty="0"/>
              <a:t>(Preferable as pinned and rigid joints.)  </a:t>
            </a:r>
          </a:p>
          <a:p>
            <a:pPr>
              <a:spcBef>
                <a:spcPts val="3000"/>
              </a:spcBef>
            </a:pPr>
            <a:r>
              <a:rPr lang="en-GB" sz="2000" dirty="0"/>
              <a:t>According to Ch. 5 in EN1993-1-8:2006 are joints classified based on </a:t>
            </a:r>
          </a:p>
          <a:p>
            <a:pPr lvl="1">
              <a:spcBef>
                <a:spcPts val="1800"/>
              </a:spcBef>
            </a:pPr>
            <a:r>
              <a:rPr lang="en-GB" dirty="0"/>
              <a:t>Best engineering practice</a:t>
            </a:r>
          </a:p>
          <a:p>
            <a:pPr lvl="1">
              <a:spcBef>
                <a:spcPts val="1800"/>
              </a:spcBef>
            </a:pPr>
            <a:r>
              <a:rPr lang="en-GB" dirty="0"/>
              <a:t>Simplified assumption of frame behaviour</a:t>
            </a:r>
          </a:p>
          <a:p>
            <a:pPr lvl="1">
              <a:spcBef>
                <a:spcPts val="1800"/>
              </a:spcBef>
            </a:pPr>
            <a:r>
              <a:rPr lang="en-GB" dirty="0"/>
              <a:t>Actual influence of particular joint to frame design. </a:t>
            </a:r>
            <a:br>
              <a:rPr lang="cs-CZ" dirty="0"/>
            </a:br>
            <a:r>
              <a:rPr lang="en-GB" dirty="0"/>
              <a:t>(This implicates recalculation.) </a:t>
            </a:r>
          </a:p>
        </p:txBody>
      </p:sp>
      <p:grpSp>
        <p:nvGrpSpPr>
          <p:cNvPr id="7" name="Skupina 6"/>
          <p:cNvGrpSpPr/>
          <p:nvPr/>
        </p:nvGrpSpPr>
        <p:grpSpPr>
          <a:xfrm>
            <a:off x="407368" y="3140968"/>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8201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6" y="268019"/>
            <a:ext cx="8316416" cy="922337"/>
          </a:xfrm>
        </p:spPr>
        <p:txBody>
          <a:bodyPr/>
          <a:lstStyle/>
          <a:p>
            <a:r>
              <a:rPr lang="en-GB" dirty="0"/>
              <a:t>Classification based on resistance</a:t>
            </a:r>
          </a:p>
        </p:txBody>
      </p:sp>
      <p:sp>
        <p:nvSpPr>
          <p:cNvPr id="3" name="Zástupný symbol pro obsah 2"/>
          <p:cNvSpPr>
            <a:spLocks noGrp="1"/>
          </p:cNvSpPr>
          <p:nvPr>
            <p:ph idx="1"/>
          </p:nvPr>
        </p:nvSpPr>
        <p:spPr>
          <a:xfrm>
            <a:off x="2351585" y="1556793"/>
            <a:ext cx="9361040" cy="5033188"/>
          </a:xfrm>
        </p:spPr>
        <p:txBody>
          <a:bodyPr/>
          <a:lstStyle/>
          <a:p>
            <a:r>
              <a:rPr lang="en-GB" sz="2000" dirty="0"/>
              <a:t>Bending moment resistance of connection to bending moment resistance of connected beam is compared in connections loaded in bending</a:t>
            </a:r>
            <a:r>
              <a:rPr lang="en-GB" dirty="0"/>
              <a:t>.</a:t>
            </a:r>
          </a:p>
          <a:p>
            <a:pPr lvl="1">
              <a:spcBef>
                <a:spcPts val="1200"/>
              </a:spcBef>
            </a:pPr>
            <a:r>
              <a:rPr lang="en-GB" dirty="0"/>
              <a:t>Full strength joints/connections	</a:t>
            </a:r>
            <a:r>
              <a:rPr lang="en-GB" i="1" dirty="0" err="1"/>
              <a:t>M</a:t>
            </a:r>
            <a:r>
              <a:rPr lang="en-GB" baseline="-25000" dirty="0" err="1"/>
              <a:t>j,Rd</a:t>
            </a:r>
            <a:r>
              <a:rPr lang="en-GB" baseline="-25000" dirty="0"/>
              <a:t> </a:t>
            </a:r>
            <a:r>
              <a:rPr lang="en-GB" dirty="0"/>
              <a:t>&gt; </a:t>
            </a:r>
            <a:r>
              <a:rPr lang="en-GB" i="1" dirty="0" err="1"/>
              <a:t>M</a:t>
            </a:r>
            <a:r>
              <a:rPr lang="en-GB" baseline="-25000" dirty="0" err="1"/>
              <a:t>b,pl,Rd</a:t>
            </a:r>
            <a:endParaRPr lang="en-GB" baseline="-25000" dirty="0"/>
          </a:p>
          <a:p>
            <a:pPr lvl="1">
              <a:spcBef>
                <a:spcPts val="1200"/>
              </a:spcBef>
            </a:pPr>
            <a:r>
              <a:rPr lang="en-GB" dirty="0"/>
              <a:t>Partial strength joints/connections	</a:t>
            </a:r>
            <a:r>
              <a:rPr lang="en-GB" i="1" dirty="0" err="1"/>
              <a:t>M</a:t>
            </a:r>
            <a:r>
              <a:rPr lang="en-GB" baseline="-25000" dirty="0" err="1"/>
              <a:t>j,Rd</a:t>
            </a:r>
            <a:r>
              <a:rPr lang="en-GB" baseline="-25000" dirty="0"/>
              <a:t> </a:t>
            </a:r>
            <a:r>
              <a:rPr lang="en-GB" dirty="0"/>
              <a:t>&lt; </a:t>
            </a:r>
            <a:r>
              <a:rPr lang="en-GB" i="1" dirty="0" err="1"/>
              <a:t>M</a:t>
            </a:r>
            <a:r>
              <a:rPr lang="en-GB" baseline="-25000" dirty="0" err="1"/>
              <a:t>b,pl,Rd</a:t>
            </a:r>
            <a:endParaRPr lang="en-GB" dirty="0"/>
          </a:p>
        </p:txBody>
      </p:sp>
      <p:graphicFrame>
        <p:nvGraphicFramePr>
          <p:cNvPr id="4" name="Object 7"/>
          <p:cNvGraphicFramePr>
            <a:graphicFrameLocks noChangeAspect="1"/>
          </p:cNvGraphicFramePr>
          <p:nvPr>
            <p:extLst>
              <p:ext uri="{D42A27DB-BD31-4B8C-83A1-F6EECF244321}">
                <p14:modId xmlns:p14="http://schemas.microsoft.com/office/powerpoint/2010/main" val="946370998"/>
              </p:ext>
            </p:extLst>
          </p:nvPr>
        </p:nvGraphicFramePr>
        <p:xfrm>
          <a:off x="4655840" y="3322210"/>
          <a:ext cx="4536504" cy="3267771"/>
        </p:xfrm>
        <a:graphic>
          <a:graphicData uri="http://schemas.openxmlformats.org/presentationml/2006/ole">
            <mc:AlternateContent xmlns:mc="http://schemas.openxmlformats.org/markup-compatibility/2006">
              <mc:Choice xmlns:v="urn:schemas-microsoft-com:vml" Requires="v">
                <p:oleObj name="Microsoft Drawing" r:id="rId2" imgW="4216400" imgH="3095625" progId="MSDraw">
                  <p:embed/>
                </p:oleObj>
              </mc:Choice>
              <mc:Fallback>
                <p:oleObj name="Microsoft Drawing" r:id="rId2" imgW="4216400" imgH="3095625" progId="MSDraw">
                  <p:embed/>
                  <p:pic>
                    <p:nvPicPr>
                      <p:cNvPr id="4"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840" y="3322210"/>
                        <a:ext cx="4536504" cy="3267771"/>
                      </a:xfrm>
                      <a:prstGeom prst="rect">
                        <a:avLst/>
                      </a:prstGeom>
                      <a:noFill/>
                      <a:ln>
                        <a:noFill/>
                      </a:ln>
                    </p:spPr>
                  </p:pic>
                </p:oleObj>
              </mc:Fallback>
            </mc:AlternateContent>
          </a:graphicData>
        </a:graphic>
      </p:graphicFrame>
      <p:grpSp>
        <p:nvGrpSpPr>
          <p:cNvPr id="8" name="Skupina 7"/>
          <p:cNvGrpSpPr/>
          <p:nvPr/>
        </p:nvGrpSpPr>
        <p:grpSpPr>
          <a:xfrm>
            <a:off x="335360" y="3140968"/>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2835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68019"/>
            <a:ext cx="9342264" cy="922337"/>
          </a:xfrm>
        </p:spPr>
        <p:txBody>
          <a:bodyPr/>
          <a:lstStyle/>
          <a:p>
            <a:r>
              <a:rPr lang="cs-CZ" dirty="0"/>
              <a:t>Classification</a:t>
            </a:r>
            <a:r>
              <a:rPr lang="en-US" dirty="0"/>
              <a:t> </a:t>
            </a:r>
            <a:r>
              <a:rPr lang="cs-CZ" dirty="0"/>
              <a:t>based on </a:t>
            </a:r>
            <a:r>
              <a:rPr lang="en-GB" dirty="0"/>
              <a:t>rotational capacity</a:t>
            </a:r>
            <a:endParaRPr lang="cs-CZ" dirty="0"/>
          </a:p>
        </p:txBody>
      </p:sp>
      <p:sp>
        <p:nvSpPr>
          <p:cNvPr id="3" name="Zástupný symbol pro obsah 2"/>
          <p:cNvSpPr>
            <a:spLocks noGrp="1"/>
          </p:cNvSpPr>
          <p:nvPr>
            <p:ph idx="1"/>
          </p:nvPr>
        </p:nvSpPr>
        <p:spPr>
          <a:xfrm>
            <a:off x="2351585" y="1509543"/>
            <a:ext cx="9361040" cy="5080438"/>
          </a:xfrm>
        </p:spPr>
        <p:txBody>
          <a:bodyPr/>
          <a:lstStyle/>
          <a:p>
            <a:r>
              <a:rPr lang="en-GB" sz="2000" dirty="0"/>
              <a:t>Rotational capacity </a:t>
            </a:r>
            <a:r>
              <a:rPr lang="cs-CZ" sz="2000" dirty="0" err="1"/>
              <a:t>of</a:t>
            </a:r>
            <a:r>
              <a:rPr lang="cs-CZ" sz="2000" dirty="0"/>
              <a:t> </a:t>
            </a:r>
            <a:r>
              <a:rPr lang="cs-CZ" sz="2000" dirty="0" err="1"/>
              <a:t>connection</a:t>
            </a:r>
            <a:r>
              <a:rPr lang="cs-CZ" sz="2000" dirty="0"/>
              <a:t> to </a:t>
            </a:r>
            <a:r>
              <a:rPr lang="en-GB" sz="2000" dirty="0"/>
              <a:t>rotational capacity</a:t>
            </a:r>
            <a:r>
              <a:rPr lang="cs-CZ" sz="2000" dirty="0"/>
              <a:t> </a:t>
            </a:r>
            <a:r>
              <a:rPr lang="cs-CZ" sz="2000" dirty="0" err="1"/>
              <a:t>of</a:t>
            </a:r>
            <a:r>
              <a:rPr lang="cs-CZ" sz="2000" dirty="0"/>
              <a:t> </a:t>
            </a:r>
            <a:r>
              <a:rPr lang="cs-CZ" sz="2000" dirty="0" err="1"/>
              <a:t>connected</a:t>
            </a:r>
            <a:r>
              <a:rPr lang="cs-CZ" sz="2000" dirty="0"/>
              <a:t> </a:t>
            </a:r>
            <a:r>
              <a:rPr lang="cs-CZ" sz="2000" dirty="0" err="1"/>
              <a:t>beam</a:t>
            </a:r>
            <a:r>
              <a:rPr lang="en-GB" sz="2000" dirty="0"/>
              <a:t> </a:t>
            </a:r>
            <a:r>
              <a:rPr lang="cs-CZ" sz="2000" dirty="0" err="1"/>
              <a:t>is</a:t>
            </a:r>
            <a:r>
              <a:rPr lang="cs-CZ" sz="2000" dirty="0"/>
              <a:t> </a:t>
            </a:r>
            <a:r>
              <a:rPr lang="cs-CZ" sz="2000" dirty="0" err="1"/>
              <a:t>compared</a:t>
            </a:r>
            <a:r>
              <a:rPr lang="en-GB" sz="2000" dirty="0"/>
              <a:t> </a:t>
            </a:r>
            <a:r>
              <a:rPr lang="en-GB" sz="2000" dirty="0" err="1"/>
              <a:t>i</a:t>
            </a:r>
            <a:r>
              <a:rPr lang="cs-CZ" sz="2000" dirty="0"/>
              <a:t>n </a:t>
            </a:r>
            <a:r>
              <a:rPr lang="cs-CZ" sz="2000" dirty="0" err="1"/>
              <a:t>connections</a:t>
            </a:r>
            <a:r>
              <a:rPr lang="cs-CZ" sz="2000" dirty="0"/>
              <a:t> </a:t>
            </a:r>
            <a:r>
              <a:rPr lang="cs-CZ" sz="2000" dirty="0" err="1"/>
              <a:t>loaded</a:t>
            </a:r>
            <a:r>
              <a:rPr lang="cs-CZ" sz="2000" dirty="0"/>
              <a:t> in </a:t>
            </a:r>
            <a:r>
              <a:rPr lang="cs-CZ" sz="2000" dirty="0" err="1"/>
              <a:t>bending</a:t>
            </a:r>
            <a:r>
              <a:rPr lang="cs-CZ" sz="2000" dirty="0"/>
              <a:t>. </a:t>
            </a:r>
            <a:endParaRPr lang="en-GB" sz="2000" dirty="0"/>
          </a:p>
          <a:p>
            <a:pPr lvl="1"/>
            <a:r>
              <a:rPr lang="en-GB" sz="1800" dirty="0"/>
              <a:t>Ductile connection</a:t>
            </a:r>
          </a:p>
          <a:p>
            <a:pPr lvl="1"/>
            <a:r>
              <a:rPr lang="en-GB" sz="1800" dirty="0"/>
              <a:t>Semi-ductile connection</a:t>
            </a:r>
          </a:p>
          <a:p>
            <a:pPr lvl="1"/>
            <a:r>
              <a:rPr lang="en-GB" sz="1800" dirty="0"/>
              <a:t>Brittle connection</a:t>
            </a:r>
          </a:p>
          <a:p>
            <a:pPr lvl="1"/>
            <a:endParaRPr lang="en-GB" sz="1600" dirty="0"/>
          </a:p>
        </p:txBody>
      </p:sp>
      <p:graphicFrame>
        <p:nvGraphicFramePr>
          <p:cNvPr id="6" name="Object 16">
            <a:extLst>
              <a:ext uri="{FF2B5EF4-FFF2-40B4-BE49-F238E27FC236}">
                <a16:creationId xmlns:a16="http://schemas.microsoft.com/office/drawing/2014/main" id="{F0A52D53-213F-4896-9078-F34E143FA098}"/>
              </a:ext>
            </a:extLst>
          </p:cNvPr>
          <p:cNvGraphicFramePr>
            <a:graphicFrameLocks noChangeAspect="1"/>
          </p:cNvGraphicFramePr>
          <p:nvPr>
            <p:extLst>
              <p:ext uri="{D42A27DB-BD31-4B8C-83A1-F6EECF244321}">
                <p14:modId xmlns:p14="http://schemas.microsoft.com/office/powerpoint/2010/main" val="3996000002"/>
              </p:ext>
            </p:extLst>
          </p:nvPr>
        </p:nvGraphicFramePr>
        <p:xfrm>
          <a:off x="3215680" y="3343610"/>
          <a:ext cx="7992888" cy="3257169"/>
        </p:xfrm>
        <a:graphic>
          <a:graphicData uri="http://schemas.openxmlformats.org/presentationml/2006/ole">
            <mc:AlternateContent xmlns:mc="http://schemas.openxmlformats.org/markup-compatibility/2006">
              <mc:Choice xmlns:v="urn:schemas-microsoft-com:vml" Requires="v">
                <p:oleObj name="Microsoft Drawing" r:id="rId2" imgW="6894513" imgH="3032125" progId="MSDraw">
                  <p:embed/>
                </p:oleObj>
              </mc:Choice>
              <mc:Fallback>
                <p:oleObj name="Microsoft Drawing" r:id="rId2" imgW="6894513" imgH="3032125" progId="MSDraw">
                  <p:embed/>
                  <p:pic>
                    <p:nvPicPr>
                      <p:cNvPr id="6" name="Object 16">
                        <a:extLst>
                          <a:ext uri="{FF2B5EF4-FFF2-40B4-BE49-F238E27FC236}">
                            <a16:creationId xmlns:a16="http://schemas.microsoft.com/office/drawing/2014/main" id="{F0A52D53-213F-4896-9078-F34E143FA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80" y="3343610"/>
                        <a:ext cx="7992888" cy="3257169"/>
                      </a:xfrm>
                      <a:prstGeom prst="rect">
                        <a:avLst/>
                      </a:prstGeom>
                      <a:noFill/>
                      <a:ln>
                        <a:noFill/>
                      </a:ln>
                      <a:effectLst/>
                    </p:spPr>
                  </p:pic>
                </p:oleObj>
              </mc:Fallback>
            </mc:AlternateContent>
          </a:graphicData>
        </a:graphic>
      </p:graphicFrame>
      <p:grpSp>
        <p:nvGrpSpPr>
          <p:cNvPr id="9" name="Skupina 8"/>
          <p:cNvGrpSpPr/>
          <p:nvPr/>
        </p:nvGrpSpPr>
        <p:grpSpPr>
          <a:xfrm>
            <a:off x="335360" y="3140968"/>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7162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0224" y="146485"/>
            <a:ext cx="9342264" cy="922337"/>
          </a:xfrm>
        </p:spPr>
        <p:txBody>
          <a:bodyPr/>
          <a:lstStyle/>
          <a:p>
            <a:r>
              <a:rPr lang="cs-CZ" dirty="0"/>
              <a:t>Classification based on </a:t>
            </a:r>
            <a:r>
              <a:rPr lang="en-GB" dirty="0"/>
              <a:t>stiffness</a:t>
            </a:r>
            <a:r>
              <a:rPr lang="cs-CZ" dirty="0"/>
              <a:t> </a:t>
            </a:r>
          </a:p>
        </p:txBody>
      </p:sp>
      <p:sp>
        <p:nvSpPr>
          <p:cNvPr id="3" name="Zástupný symbol pro obsah 2"/>
          <p:cNvSpPr>
            <a:spLocks noGrp="1"/>
          </p:cNvSpPr>
          <p:nvPr>
            <p:ph idx="1"/>
          </p:nvPr>
        </p:nvSpPr>
        <p:spPr>
          <a:xfrm>
            <a:off x="2350224" y="1567083"/>
            <a:ext cx="9362400" cy="2160240"/>
          </a:xfrm>
        </p:spPr>
        <p:txBody>
          <a:bodyPr/>
          <a:lstStyle/>
          <a:p>
            <a:r>
              <a:rPr lang="en-GB" sz="2000" dirty="0"/>
              <a:t>B</a:t>
            </a:r>
            <a:r>
              <a:rPr lang="cs-CZ" sz="2000" dirty="0" err="1"/>
              <a:t>ending</a:t>
            </a:r>
            <a:r>
              <a:rPr lang="cs-CZ" sz="2000" dirty="0"/>
              <a:t> </a:t>
            </a:r>
            <a:r>
              <a:rPr lang="cs-CZ" sz="2000" dirty="0" err="1"/>
              <a:t>stiffness</a:t>
            </a:r>
            <a:r>
              <a:rPr lang="cs-CZ" sz="2000" dirty="0"/>
              <a:t> of </a:t>
            </a:r>
            <a:r>
              <a:rPr lang="cs-CZ" sz="2000" dirty="0" err="1"/>
              <a:t>connection</a:t>
            </a:r>
            <a:r>
              <a:rPr lang="cs-CZ" sz="2000" dirty="0"/>
              <a:t> to </a:t>
            </a:r>
            <a:r>
              <a:rPr lang="cs-CZ" sz="2000" dirty="0" err="1"/>
              <a:t>bending</a:t>
            </a:r>
            <a:r>
              <a:rPr lang="cs-CZ" sz="2000" dirty="0"/>
              <a:t> </a:t>
            </a:r>
            <a:r>
              <a:rPr lang="cs-CZ" sz="2000" dirty="0" err="1"/>
              <a:t>stiffness</a:t>
            </a:r>
            <a:r>
              <a:rPr lang="cs-CZ" sz="2000" dirty="0"/>
              <a:t> of </a:t>
            </a:r>
            <a:r>
              <a:rPr lang="cs-CZ" sz="2000" dirty="0" err="1"/>
              <a:t>connected</a:t>
            </a:r>
            <a:r>
              <a:rPr lang="cs-CZ" sz="2000" dirty="0"/>
              <a:t> </a:t>
            </a:r>
            <a:r>
              <a:rPr lang="cs-CZ" sz="2000" dirty="0" err="1"/>
              <a:t>beam</a:t>
            </a:r>
            <a:r>
              <a:rPr lang="en-GB" sz="2000" dirty="0"/>
              <a:t> </a:t>
            </a:r>
            <a:r>
              <a:rPr lang="cs-CZ" sz="2000" dirty="0" err="1"/>
              <a:t>is</a:t>
            </a:r>
            <a:r>
              <a:rPr lang="cs-CZ" sz="2000" dirty="0"/>
              <a:t> </a:t>
            </a:r>
            <a:r>
              <a:rPr lang="cs-CZ" sz="2000" dirty="0" err="1"/>
              <a:t>compared</a:t>
            </a:r>
            <a:r>
              <a:rPr lang="en-GB" sz="2000" dirty="0"/>
              <a:t> i</a:t>
            </a:r>
            <a:r>
              <a:rPr lang="cs-CZ" sz="2000" dirty="0"/>
              <a:t>n </a:t>
            </a:r>
            <a:r>
              <a:rPr lang="cs-CZ" sz="2000" dirty="0" err="1"/>
              <a:t>connections</a:t>
            </a:r>
            <a:r>
              <a:rPr lang="cs-CZ" sz="2000" dirty="0"/>
              <a:t> </a:t>
            </a:r>
            <a:r>
              <a:rPr lang="cs-CZ" sz="2000" dirty="0" err="1"/>
              <a:t>loaded</a:t>
            </a:r>
            <a:r>
              <a:rPr lang="cs-CZ" sz="2000" dirty="0"/>
              <a:t> in </a:t>
            </a:r>
            <a:r>
              <a:rPr lang="cs-CZ" sz="2000" dirty="0" err="1"/>
              <a:t>bending</a:t>
            </a:r>
            <a:r>
              <a:rPr lang="cs-CZ" sz="2000" dirty="0"/>
              <a:t>. </a:t>
            </a:r>
            <a:endParaRPr lang="en-GB" sz="2000" dirty="0"/>
          </a:p>
          <a:p>
            <a:pPr lvl="1"/>
            <a:r>
              <a:rPr lang="en-GB" sz="1800" dirty="0"/>
              <a:t>Rigid joint</a:t>
            </a:r>
            <a:r>
              <a:rPr lang="cs-CZ" sz="1800" dirty="0"/>
              <a:t>		</a:t>
            </a:r>
            <a:r>
              <a:rPr lang="cs-CZ" sz="1800" i="1" dirty="0" err="1"/>
              <a:t>S</a:t>
            </a:r>
            <a:r>
              <a:rPr lang="cs-CZ" sz="1400" dirty="0" err="1"/>
              <a:t>j,ini</a:t>
            </a:r>
            <a:r>
              <a:rPr lang="cs-CZ" sz="1800" dirty="0"/>
              <a:t> ≥ 25 </a:t>
            </a:r>
            <a:r>
              <a:rPr lang="cs-CZ" sz="1800" i="1" dirty="0"/>
              <a:t>E</a:t>
            </a:r>
            <a:r>
              <a:rPr lang="cs-CZ" sz="1800" dirty="0"/>
              <a:t> </a:t>
            </a:r>
            <a:r>
              <a:rPr lang="cs-CZ" sz="1800" i="1" dirty="0" err="1"/>
              <a:t>I</a:t>
            </a:r>
            <a:r>
              <a:rPr lang="cs-CZ" sz="1400" dirty="0" err="1"/>
              <a:t>b</a:t>
            </a:r>
            <a:r>
              <a:rPr lang="cs-CZ" sz="1800" dirty="0"/>
              <a:t> / </a:t>
            </a:r>
            <a:r>
              <a:rPr lang="cs-CZ" sz="1800" i="1" dirty="0"/>
              <a:t>L</a:t>
            </a:r>
            <a:r>
              <a:rPr lang="cs-CZ" sz="1400" dirty="0"/>
              <a:t>b</a:t>
            </a:r>
            <a:r>
              <a:rPr lang="cs-CZ" sz="1800" dirty="0"/>
              <a:t> </a:t>
            </a:r>
            <a:r>
              <a:rPr lang="cs-CZ" sz="1600" dirty="0"/>
              <a:t>(</a:t>
            </a:r>
            <a:r>
              <a:rPr lang="cs-CZ" sz="1600" dirty="0" err="1"/>
              <a:t>for</a:t>
            </a:r>
            <a:r>
              <a:rPr lang="cs-CZ" sz="1600" dirty="0"/>
              <a:t> </a:t>
            </a:r>
            <a:r>
              <a:rPr lang="cs-CZ" sz="1600" dirty="0" err="1"/>
              <a:t>frames</a:t>
            </a:r>
            <a:r>
              <a:rPr lang="cs-CZ" sz="1600" dirty="0"/>
              <a:t> </a:t>
            </a:r>
            <a:r>
              <a:rPr lang="cs-CZ" sz="1600" dirty="0" err="1"/>
              <a:t>without</a:t>
            </a:r>
            <a:r>
              <a:rPr lang="cs-CZ" sz="1600" dirty="0"/>
              <a:t> </a:t>
            </a:r>
            <a:r>
              <a:rPr lang="cs-CZ" sz="1600" dirty="0" err="1"/>
              <a:t>bracing</a:t>
            </a:r>
            <a:r>
              <a:rPr lang="cs-CZ" sz="1600" dirty="0"/>
              <a:t>)</a:t>
            </a:r>
            <a:endParaRPr lang="en-GB" sz="1600" dirty="0"/>
          </a:p>
          <a:p>
            <a:pPr lvl="1"/>
            <a:r>
              <a:rPr lang="en-GB" sz="1800" dirty="0"/>
              <a:t>Semi-rigid joint</a:t>
            </a:r>
            <a:r>
              <a:rPr lang="cs-CZ" sz="1800" dirty="0"/>
              <a:t>	</a:t>
            </a:r>
            <a:r>
              <a:rPr lang="cs-CZ" sz="1800" i="1" dirty="0" err="1"/>
              <a:t>S</a:t>
            </a:r>
            <a:r>
              <a:rPr lang="cs-CZ" sz="1400" dirty="0" err="1"/>
              <a:t>j,ini,rigid</a:t>
            </a:r>
            <a:r>
              <a:rPr lang="cs-CZ" sz="1800" dirty="0"/>
              <a:t> ≤ </a:t>
            </a:r>
            <a:r>
              <a:rPr lang="cs-CZ" sz="1800" i="1" dirty="0" err="1"/>
              <a:t>S</a:t>
            </a:r>
            <a:r>
              <a:rPr lang="cs-CZ" sz="1400" dirty="0" err="1"/>
              <a:t>j,ini</a:t>
            </a:r>
            <a:r>
              <a:rPr lang="cs-CZ" sz="1800" dirty="0"/>
              <a:t> ≥ </a:t>
            </a:r>
            <a:r>
              <a:rPr lang="cs-CZ" sz="1800" i="1" dirty="0" err="1"/>
              <a:t>S</a:t>
            </a:r>
            <a:r>
              <a:rPr lang="cs-CZ" sz="1400" dirty="0" err="1"/>
              <a:t>j,ini,pinned</a:t>
            </a:r>
            <a:endParaRPr lang="en-GB" sz="1400" dirty="0"/>
          </a:p>
          <a:p>
            <a:pPr lvl="1"/>
            <a:r>
              <a:rPr lang="en-GB" sz="1800" dirty="0"/>
              <a:t>Nominally pinned joint</a:t>
            </a:r>
            <a:r>
              <a:rPr lang="cs-CZ" sz="1800" dirty="0"/>
              <a:t>	</a:t>
            </a:r>
            <a:r>
              <a:rPr lang="cs-CZ" sz="1800" i="1" dirty="0"/>
              <a:t> </a:t>
            </a:r>
            <a:r>
              <a:rPr lang="cs-CZ" sz="1800" i="1" dirty="0" err="1"/>
              <a:t>S</a:t>
            </a:r>
            <a:r>
              <a:rPr lang="cs-CZ" sz="1400" dirty="0" err="1"/>
              <a:t>j,ini</a:t>
            </a:r>
            <a:r>
              <a:rPr lang="cs-CZ" sz="1800" dirty="0"/>
              <a:t> ≤ 0,5 </a:t>
            </a:r>
            <a:r>
              <a:rPr lang="cs-CZ" sz="1800" i="1" dirty="0"/>
              <a:t>E</a:t>
            </a:r>
            <a:r>
              <a:rPr lang="cs-CZ" sz="1800" dirty="0"/>
              <a:t> </a:t>
            </a:r>
            <a:r>
              <a:rPr lang="cs-CZ" sz="1800" i="1" dirty="0" err="1"/>
              <a:t>I</a:t>
            </a:r>
            <a:r>
              <a:rPr lang="cs-CZ" sz="1400" dirty="0" err="1"/>
              <a:t>b</a:t>
            </a:r>
            <a:r>
              <a:rPr lang="cs-CZ" sz="1800" dirty="0"/>
              <a:t> / </a:t>
            </a:r>
            <a:r>
              <a:rPr lang="cs-CZ" sz="1800" i="1" dirty="0"/>
              <a:t>L</a:t>
            </a:r>
            <a:r>
              <a:rPr lang="cs-CZ" sz="1400" dirty="0"/>
              <a:t>b</a:t>
            </a:r>
            <a:r>
              <a:rPr lang="cs-CZ" sz="1800" dirty="0"/>
              <a:t> </a:t>
            </a:r>
          </a:p>
        </p:txBody>
      </p:sp>
      <p:sp>
        <p:nvSpPr>
          <p:cNvPr id="5" name="Rectangle 14"/>
          <p:cNvSpPr>
            <a:spLocks noChangeArrowheads="1"/>
          </p:cNvSpPr>
          <p:nvPr/>
        </p:nvSpPr>
        <p:spPr bwMode="auto">
          <a:xfrm>
            <a:off x="3863752" y="3799332"/>
            <a:ext cx="13280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2" name="TextovéPole 11"/>
          <p:cNvSpPr txBox="1"/>
          <p:nvPr/>
        </p:nvSpPr>
        <p:spPr>
          <a:xfrm>
            <a:off x="6840725" y="5832289"/>
            <a:ext cx="1368152" cy="307777"/>
          </a:xfrm>
          <a:prstGeom prst="rect">
            <a:avLst/>
          </a:prstGeom>
          <a:solidFill>
            <a:schemeClr val="bg1"/>
          </a:solidFill>
        </p:spPr>
        <p:txBody>
          <a:bodyPr wrap="square" rtlCol="0">
            <a:spAutoFit/>
          </a:bodyPr>
          <a:lstStyle/>
          <a:p>
            <a:pPr>
              <a:buNone/>
            </a:pPr>
            <a:r>
              <a:rPr lang="cs-CZ" sz="1400" b="1" dirty="0">
                <a:solidFill>
                  <a:srgbClr val="008080"/>
                </a:solidFill>
              </a:rPr>
              <a:t>                       </a:t>
            </a:r>
            <a:endParaRPr lang="en-GB" sz="1400" b="1" dirty="0">
              <a:solidFill>
                <a:srgbClr val="008080"/>
              </a:solidFill>
            </a:endParaRPr>
          </a:p>
        </p:txBody>
      </p:sp>
      <p:grpSp>
        <p:nvGrpSpPr>
          <p:cNvPr id="22" name="Skupina 21"/>
          <p:cNvGrpSpPr/>
          <p:nvPr/>
        </p:nvGrpSpPr>
        <p:grpSpPr>
          <a:xfrm>
            <a:off x="3647727" y="3381113"/>
            <a:ext cx="6118052" cy="3208868"/>
            <a:chOff x="2157852" y="3549934"/>
            <a:chExt cx="5538186" cy="3208868"/>
          </a:xfrm>
        </p:grpSpPr>
        <p:grpSp>
          <p:nvGrpSpPr>
            <p:cNvPr id="19" name="Skupina 18"/>
            <p:cNvGrpSpPr/>
            <p:nvPr/>
          </p:nvGrpSpPr>
          <p:grpSpPr>
            <a:xfrm>
              <a:off x="2157852" y="3549934"/>
              <a:ext cx="5538186" cy="3208868"/>
              <a:chOff x="2445883" y="3532500"/>
              <a:chExt cx="5538186" cy="3208868"/>
            </a:xfrm>
          </p:grpSpPr>
          <p:graphicFrame>
            <p:nvGraphicFramePr>
              <p:cNvPr id="6" name="Objekt 5"/>
              <p:cNvGraphicFramePr>
                <a:graphicFrameLocks noChangeAspect="1"/>
              </p:cNvGraphicFramePr>
              <p:nvPr>
                <p:extLst>
                  <p:ext uri="{D42A27DB-BD31-4B8C-83A1-F6EECF244321}">
                    <p14:modId xmlns:p14="http://schemas.microsoft.com/office/powerpoint/2010/main" val="3447908154"/>
                  </p:ext>
                </p:extLst>
              </p:nvPr>
            </p:nvGraphicFramePr>
            <p:xfrm>
              <a:off x="2445883" y="3580387"/>
              <a:ext cx="5281063" cy="3085389"/>
            </p:xfrm>
            <a:graphic>
              <a:graphicData uri="http://schemas.openxmlformats.org/presentationml/2006/ole">
                <mc:AlternateContent xmlns:mc="http://schemas.openxmlformats.org/markup-compatibility/2006">
                  <mc:Choice xmlns:v="urn:schemas-microsoft-com:vml" Requires="v">
                    <p:oleObj r:id="rId2" imgW="4070350" imgH="2482850" progId="MSDraw">
                      <p:embed/>
                    </p:oleObj>
                  </mc:Choice>
                  <mc:Fallback>
                    <p:oleObj r:id="rId2" imgW="4070350" imgH="2482850" progId="MSDraw">
                      <p:embed/>
                      <p:pic>
                        <p:nvPicPr>
                          <p:cNvPr id="6" name="Objekt 5"/>
                          <p:cNvPicPr>
                            <a:picLocks noChangeAspect="1" noChangeArrowheads="1"/>
                          </p:cNvPicPr>
                          <p:nvPr/>
                        </p:nvPicPr>
                        <p:blipFill>
                          <a:blip r:embed="rId3">
                            <a:extLst>
                              <a:ext uri="{28A0092B-C50C-407E-A947-70E740481C1C}">
                                <a14:useLocalDpi xmlns:a14="http://schemas.microsoft.com/office/drawing/2010/main" val="0"/>
                              </a:ext>
                            </a:extLst>
                          </a:blip>
                          <a:srcRect t="4465"/>
                          <a:stretch>
                            <a:fillRect/>
                          </a:stretch>
                        </p:blipFill>
                        <p:spPr bwMode="auto">
                          <a:xfrm>
                            <a:off x="2445883" y="3580387"/>
                            <a:ext cx="5281063" cy="3085389"/>
                          </a:xfrm>
                          <a:prstGeom prst="rect">
                            <a:avLst/>
                          </a:prstGeom>
                          <a:noFill/>
                        </p:spPr>
                      </p:pic>
                    </p:oleObj>
                  </mc:Fallback>
                </mc:AlternateContent>
              </a:graphicData>
            </a:graphic>
          </p:graphicFrame>
          <p:sp>
            <p:nvSpPr>
              <p:cNvPr id="7" name="TextovéPole 6"/>
              <p:cNvSpPr txBox="1"/>
              <p:nvPr/>
            </p:nvSpPr>
            <p:spPr>
              <a:xfrm>
                <a:off x="3191314" y="3532500"/>
                <a:ext cx="1584176" cy="307777"/>
              </a:xfrm>
              <a:prstGeom prst="rect">
                <a:avLst/>
              </a:prstGeom>
              <a:solidFill>
                <a:schemeClr val="bg1"/>
              </a:solidFill>
            </p:spPr>
            <p:txBody>
              <a:bodyPr wrap="square" rtlCol="0">
                <a:spAutoFit/>
              </a:bodyPr>
              <a:lstStyle/>
              <a:p>
                <a:pPr>
                  <a:buNone/>
                </a:pPr>
                <a:r>
                  <a:rPr lang="en-GB" sz="1400" dirty="0"/>
                  <a:t>Relative moment</a:t>
                </a:r>
              </a:p>
            </p:txBody>
          </p:sp>
          <p:sp>
            <p:nvSpPr>
              <p:cNvPr id="9" name="TextovéPole 8"/>
              <p:cNvSpPr txBox="1"/>
              <p:nvPr/>
            </p:nvSpPr>
            <p:spPr>
              <a:xfrm>
                <a:off x="3235944" y="3827609"/>
                <a:ext cx="792088" cy="523220"/>
              </a:xfrm>
              <a:prstGeom prst="rect">
                <a:avLst/>
              </a:prstGeom>
              <a:solidFill>
                <a:schemeClr val="bg1"/>
              </a:solidFill>
            </p:spPr>
            <p:txBody>
              <a:bodyPr wrap="square" rtlCol="0">
                <a:spAutoFit/>
              </a:bodyPr>
              <a:lstStyle/>
              <a:p>
                <a:pPr>
                  <a:buNone/>
                </a:pPr>
                <a:r>
                  <a:rPr lang="en-GB" sz="1400" b="1" dirty="0">
                    <a:solidFill>
                      <a:srgbClr val="008080"/>
                    </a:solidFill>
                  </a:rPr>
                  <a:t>Rigid joints</a:t>
                </a:r>
              </a:p>
            </p:txBody>
          </p:sp>
          <p:sp>
            <p:nvSpPr>
              <p:cNvPr id="10" name="TextovéPole 9"/>
              <p:cNvSpPr txBox="1"/>
              <p:nvPr/>
            </p:nvSpPr>
            <p:spPr>
              <a:xfrm>
                <a:off x="3885805" y="5505408"/>
                <a:ext cx="1656184" cy="307777"/>
              </a:xfrm>
              <a:prstGeom prst="rect">
                <a:avLst/>
              </a:prstGeom>
              <a:solidFill>
                <a:schemeClr val="bg1"/>
              </a:solidFill>
            </p:spPr>
            <p:txBody>
              <a:bodyPr wrap="square" rtlCol="0">
                <a:spAutoFit/>
              </a:bodyPr>
              <a:lstStyle/>
              <a:p>
                <a:pPr>
                  <a:buNone/>
                </a:pPr>
                <a:r>
                  <a:rPr lang="cs-CZ" sz="1400" b="1" dirty="0" err="1">
                    <a:solidFill>
                      <a:srgbClr val="008080"/>
                    </a:solidFill>
                  </a:rPr>
                  <a:t>Semi-ri</a:t>
                </a:r>
                <a:r>
                  <a:rPr lang="en-GB" sz="1400" b="1" dirty="0" err="1">
                    <a:solidFill>
                      <a:srgbClr val="008080"/>
                    </a:solidFill>
                  </a:rPr>
                  <a:t>gid</a:t>
                </a:r>
                <a:r>
                  <a:rPr lang="en-GB" sz="1400" b="1" dirty="0">
                    <a:solidFill>
                      <a:srgbClr val="008080"/>
                    </a:solidFill>
                  </a:rPr>
                  <a:t> joints</a:t>
                </a:r>
              </a:p>
            </p:txBody>
          </p:sp>
          <p:sp>
            <p:nvSpPr>
              <p:cNvPr id="11" name="TextovéPole 10"/>
              <p:cNvSpPr txBox="1"/>
              <p:nvPr/>
            </p:nvSpPr>
            <p:spPr>
              <a:xfrm>
                <a:off x="5436096" y="6433591"/>
                <a:ext cx="1584176" cy="307777"/>
              </a:xfrm>
              <a:prstGeom prst="rect">
                <a:avLst/>
              </a:prstGeom>
              <a:solidFill>
                <a:schemeClr val="bg1"/>
              </a:solidFill>
            </p:spPr>
            <p:txBody>
              <a:bodyPr wrap="square" rtlCol="0">
                <a:spAutoFit/>
              </a:bodyPr>
              <a:lstStyle/>
              <a:p>
                <a:pPr algn="r">
                  <a:buNone/>
                </a:pPr>
                <a:r>
                  <a:rPr lang="en-GB" sz="1400" dirty="0"/>
                  <a:t>Relative stiffness</a:t>
                </a:r>
              </a:p>
            </p:txBody>
          </p:sp>
          <p:sp>
            <p:nvSpPr>
              <p:cNvPr id="17" name="TextovéPole 16"/>
              <p:cNvSpPr txBox="1"/>
              <p:nvPr/>
            </p:nvSpPr>
            <p:spPr>
              <a:xfrm>
                <a:off x="6615917" y="5749017"/>
                <a:ext cx="1368152" cy="307777"/>
              </a:xfrm>
              <a:prstGeom prst="rect">
                <a:avLst/>
              </a:prstGeom>
              <a:solidFill>
                <a:schemeClr val="bg1"/>
              </a:solidFill>
            </p:spPr>
            <p:txBody>
              <a:bodyPr wrap="square" rtlCol="0">
                <a:spAutoFit/>
              </a:bodyPr>
              <a:lstStyle/>
              <a:p>
                <a:pPr>
                  <a:buNone/>
                </a:pPr>
                <a:r>
                  <a:rPr lang="cs-CZ" sz="1400" b="1" dirty="0" err="1">
                    <a:solidFill>
                      <a:srgbClr val="008080"/>
                    </a:solidFill>
                  </a:rPr>
                  <a:t>Pinned</a:t>
                </a:r>
                <a:r>
                  <a:rPr lang="cs-CZ" sz="1400" b="1" dirty="0">
                    <a:solidFill>
                      <a:srgbClr val="008080"/>
                    </a:solidFill>
                  </a:rPr>
                  <a:t> </a:t>
                </a:r>
                <a:r>
                  <a:rPr lang="en-GB" sz="1400" b="1" dirty="0">
                    <a:solidFill>
                      <a:srgbClr val="008080"/>
                    </a:solidFill>
                  </a:rPr>
                  <a:t>joints</a:t>
                </a:r>
                <a:r>
                  <a:rPr lang="cs-CZ" sz="1400" b="1" dirty="0">
                    <a:solidFill>
                      <a:srgbClr val="008080"/>
                    </a:solidFill>
                  </a:rPr>
                  <a:t> </a:t>
                </a:r>
                <a:endParaRPr lang="en-GB" sz="1400" b="1" dirty="0">
                  <a:solidFill>
                    <a:srgbClr val="008080"/>
                  </a:solidFill>
                </a:endParaRPr>
              </a:p>
            </p:txBody>
          </p:sp>
          <p:cxnSp>
            <p:nvCxnSpPr>
              <p:cNvPr id="13" name="Přímá spojnice 12"/>
              <p:cNvCxnSpPr/>
              <p:nvPr/>
            </p:nvCxnSpPr>
            <p:spPr bwMode="auto">
              <a:xfrm flipV="1">
                <a:off x="3788229" y="5805264"/>
                <a:ext cx="2944011" cy="343609"/>
              </a:xfrm>
              <a:prstGeom prst="line">
                <a:avLst/>
              </a:prstGeom>
              <a:noFill/>
              <a:ln w="38100" cap="flat" cmpd="sng" algn="ctr">
                <a:solidFill>
                  <a:srgbClr val="008080"/>
                </a:solidFill>
                <a:prstDash val="solid"/>
                <a:round/>
                <a:headEnd type="none" w="med" len="med"/>
                <a:tailEnd type="none" w="med" len="med"/>
              </a:ln>
              <a:effectLst/>
            </p:spPr>
          </p:cxnSp>
        </p:grpSp>
        <p:sp>
          <p:nvSpPr>
            <p:cNvPr id="20" name="Obdélník 19"/>
            <p:cNvSpPr/>
            <p:nvPr/>
          </p:nvSpPr>
          <p:spPr bwMode="auto">
            <a:xfrm>
              <a:off x="5004048" y="5926925"/>
              <a:ext cx="1368866" cy="2383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cxnSp>
          <p:nvCxnSpPr>
            <p:cNvPr id="21" name="Přímá spojnice 20"/>
            <p:cNvCxnSpPr/>
            <p:nvPr/>
          </p:nvCxnSpPr>
          <p:spPr bwMode="auto">
            <a:xfrm flipV="1">
              <a:off x="3532042" y="5825626"/>
              <a:ext cx="2944011" cy="343609"/>
            </a:xfrm>
            <a:prstGeom prst="line">
              <a:avLst/>
            </a:prstGeom>
            <a:noFill/>
            <a:ln w="38100" cap="flat" cmpd="sng" algn="ctr">
              <a:solidFill>
                <a:srgbClr val="008080"/>
              </a:solidFill>
              <a:prstDash val="solid"/>
              <a:round/>
              <a:headEnd type="none" w="med" len="med"/>
              <a:tailEnd type="none" w="med" len="med"/>
            </a:ln>
            <a:effectLst/>
          </p:spPr>
        </p:cxnSp>
      </p:grpSp>
      <p:grpSp>
        <p:nvGrpSpPr>
          <p:cNvPr id="29" name="Skupina 28"/>
          <p:cNvGrpSpPr/>
          <p:nvPr/>
        </p:nvGrpSpPr>
        <p:grpSpPr>
          <a:xfrm>
            <a:off x="335360" y="3140968"/>
            <a:ext cx="894876" cy="145920"/>
            <a:chOff x="251317" y="1446897"/>
            <a:chExt cx="893345" cy="145920"/>
          </a:xfrm>
        </p:grpSpPr>
        <p:sp>
          <p:nvSpPr>
            <p:cNvPr id="3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5289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4494" y="332656"/>
            <a:ext cx="9430138" cy="922337"/>
          </a:xfrm>
        </p:spPr>
        <p:txBody>
          <a:bodyPr/>
          <a:lstStyle/>
          <a:p>
            <a:r>
              <a:rPr lang="en-GB" dirty="0">
                <a:latin typeface="Arial" panose="020B0604020202020204" pitchFamily="34" charset="0"/>
                <a:cs typeface="Arial" panose="020B0604020202020204" pitchFamily="34" charset="0"/>
              </a:rPr>
              <a:t>Component Method</a:t>
            </a:r>
          </a:p>
        </p:txBody>
      </p:sp>
      <p:sp>
        <p:nvSpPr>
          <p:cNvPr id="3" name="Zástupný symbol pro obsah 2"/>
          <p:cNvSpPr>
            <a:spLocks noGrp="1"/>
          </p:cNvSpPr>
          <p:nvPr>
            <p:ph idx="1"/>
          </p:nvPr>
        </p:nvSpPr>
        <p:spPr>
          <a:xfrm>
            <a:off x="2386226" y="1538598"/>
            <a:ext cx="9256170" cy="5173478"/>
          </a:xfrm>
        </p:spPr>
        <p:txBody>
          <a:bodyPr/>
          <a:lstStyle/>
          <a:p>
            <a:r>
              <a:rPr lang="en-GB" sz="2000" dirty="0">
                <a:latin typeface="Arial" panose="020B0604020202020204" pitchFamily="34" charset="0"/>
                <a:cs typeface="Arial" panose="020B0604020202020204" pitchFamily="34" charset="0"/>
              </a:rPr>
              <a:t>Component method is analytical procedure to evaluate joint resistance and stiffness. </a:t>
            </a:r>
            <a:br>
              <a:rPr lang="cs-CZ"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It consist of steps</a:t>
            </a:r>
            <a:r>
              <a:rPr lang="cs-CZ"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784225" lvl="1" indent="-342900" eaLnBrk="1" hangingPunct="1">
              <a:buFont typeface="+mj-lt"/>
              <a:buAutoNum type="arabicParenR"/>
              <a:tabLst>
                <a:tab pos="622300" algn="l"/>
              </a:tabLst>
            </a:pPr>
            <a:r>
              <a:rPr lang="en-GB" altLang="cs-CZ" sz="1800" b="1" dirty="0">
                <a:latin typeface="Arial" panose="020B0604020202020204" pitchFamily="34" charset="0"/>
                <a:cs typeface="Arial" panose="020B0604020202020204" pitchFamily="34" charset="0"/>
              </a:rPr>
              <a:t>Decomposition of joint</a:t>
            </a:r>
            <a:r>
              <a:rPr lang="cs-CZ" altLang="cs-CZ" sz="1800" b="1" dirty="0">
                <a:latin typeface="Arial" panose="020B0604020202020204" pitchFamily="34" charset="0"/>
                <a:cs typeface="Arial" panose="020B0604020202020204" pitchFamily="34" charset="0"/>
              </a:rPr>
              <a:t> </a:t>
            </a:r>
            <a:r>
              <a:rPr lang="cs-CZ" altLang="cs-CZ" sz="1800" dirty="0">
                <a:latin typeface="Arial" panose="020B0604020202020204" pitchFamily="34" charset="0"/>
                <a:cs typeface="Arial" panose="020B0604020202020204" pitchFamily="34" charset="0"/>
              </a:rPr>
              <a:t>to individual components based on assumed distribution of internal forces</a:t>
            </a:r>
            <a:r>
              <a:rPr lang="en-GB" altLang="cs-CZ" sz="1800" dirty="0">
                <a:latin typeface="Arial" panose="020B0604020202020204" pitchFamily="34" charset="0"/>
                <a:cs typeface="Arial" panose="020B0604020202020204" pitchFamily="34" charset="0"/>
              </a:rPr>
              <a:t>.</a:t>
            </a:r>
          </a:p>
          <a:p>
            <a:pPr marL="784225" lvl="1" indent="-342900" eaLnBrk="1" hangingPunct="1">
              <a:buFont typeface="+mj-lt"/>
              <a:buAutoNum type="arabicParenR"/>
              <a:tabLst>
                <a:tab pos="622300" algn="l"/>
              </a:tabLst>
            </a:pPr>
            <a:r>
              <a:rPr lang="en-GB" altLang="cs-CZ" sz="1800" b="1" dirty="0">
                <a:latin typeface="Arial" panose="020B0604020202020204" pitchFamily="34" charset="0"/>
                <a:cs typeface="Arial" panose="020B0604020202020204" pitchFamily="34" charset="0"/>
              </a:rPr>
              <a:t>Component description</a:t>
            </a:r>
            <a:r>
              <a:rPr lang="cs-CZ" altLang="cs-CZ" sz="1800" b="1" dirty="0">
                <a:latin typeface="Arial" panose="020B0604020202020204" pitchFamily="34" charset="0"/>
                <a:cs typeface="Arial" panose="020B0604020202020204" pitchFamily="34" charset="0"/>
              </a:rPr>
              <a:t> </a:t>
            </a:r>
            <a:r>
              <a:rPr lang="cs-CZ" altLang="cs-CZ" sz="1800" dirty="0">
                <a:latin typeface="Arial" panose="020B0604020202020204" pitchFamily="34" charset="0"/>
                <a:cs typeface="Arial" panose="020B0604020202020204" pitchFamily="34" charset="0"/>
              </a:rPr>
              <a:t>in terms of deformational stiffness and resistan</a:t>
            </a:r>
            <a:r>
              <a:rPr lang="en-GB" altLang="cs-CZ" sz="1800" dirty="0">
                <a:latin typeface="Arial" panose="020B0604020202020204" pitchFamily="34" charset="0"/>
                <a:cs typeface="Arial" panose="020B0604020202020204" pitchFamily="34" charset="0"/>
              </a:rPr>
              <a:t>c</a:t>
            </a:r>
            <a:r>
              <a:rPr lang="cs-CZ" altLang="cs-CZ" sz="1800" dirty="0">
                <a:latin typeface="Arial" panose="020B0604020202020204" pitchFamily="34" charset="0"/>
                <a:cs typeface="Arial" panose="020B0604020202020204" pitchFamily="34" charset="0"/>
              </a:rPr>
              <a:t>e</a:t>
            </a:r>
            <a:r>
              <a:rPr lang="en-GB" altLang="cs-CZ" sz="1800" dirty="0">
                <a:latin typeface="Arial" panose="020B0604020202020204" pitchFamily="34" charset="0"/>
                <a:cs typeface="Arial" panose="020B0604020202020204" pitchFamily="34" charset="0"/>
              </a:rPr>
              <a:t>.</a:t>
            </a:r>
          </a:p>
          <a:p>
            <a:pPr marL="784225" lvl="1" indent="-342900" eaLnBrk="1" hangingPunct="1">
              <a:buFont typeface="+mj-lt"/>
              <a:buAutoNum type="arabicParenR"/>
              <a:tabLst>
                <a:tab pos="622300" algn="l"/>
              </a:tabLst>
            </a:pPr>
            <a:r>
              <a:rPr lang="en-GB" altLang="cs-CZ" sz="1800" b="1" dirty="0">
                <a:latin typeface="Arial" panose="020B0604020202020204" pitchFamily="34" charset="0"/>
                <a:cs typeface="Arial" panose="020B0604020202020204" pitchFamily="34" charset="0"/>
              </a:rPr>
              <a:t>Joint </a:t>
            </a:r>
            <a:r>
              <a:rPr lang="cs-CZ" altLang="cs-CZ" sz="1800" b="1" dirty="0" err="1">
                <a:latin typeface="Arial" panose="020B0604020202020204" pitchFamily="34" charset="0"/>
                <a:cs typeface="Arial" panose="020B0604020202020204" pitchFamily="34" charset="0"/>
              </a:rPr>
              <a:t>behaviour</a:t>
            </a:r>
            <a:r>
              <a:rPr lang="cs-CZ" altLang="cs-CZ" sz="1800" b="1" dirty="0">
                <a:latin typeface="Arial" panose="020B0604020202020204" pitchFamily="34" charset="0"/>
                <a:cs typeface="Arial" panose="020B0604020202020204" pitchFamily="34" charset="0"/>
              </a:rPr>
              <a:t> </a:t>
            </a:r>
            <a:r>
              <a:rPr lang="en-GB" altLang="cs-CZ" sz="1800" b="1" dirty="0">
                <a:latin typeface="Arial" panose="020B0604020202020204" pitchFamily="34" charset="0"/>
                <a:cs typeface="Arial" panose="020B0604020202020204" pitchFamily="34" charset="0"/>
              </a:rPr>
              <a:t>assembly</a:t>
            </a:r>
            <a:r>
              <a:rPr lang="cs-CZ" altLang="cs-CZ" sz="1800" b="1" dirty="0">
                <a:latin typeface="Arial" panose="020B0604020202020204" pitchFamily="34" charset="0"/>
                <a:cs typeface="Arial" panose="020B0604020202020204" pitchFamily="34" charset="0"/>
              </a:rPr>
              <a:t> </a:t>
            </a:r>
            <a:r>
              <a:rPr lang="cs-CZ" altLang="cs-CZ" sz="1800" dirty="0">
                <a:latin typeface="Arial" panose="020B0604020202020204" pitchFamily="34" charset="0"/>
                <a:cs typeface="Arial" panose="020B0604020202020204" pitchFamily="34" charset="0"/>
              </a:rPr>
              <a:t>from the behaviour of its components based on</a:t>
            </a:r>
            <a:r>
              <a:rPr lang="en-US" altLang="cs-CZ" sz="1800" dirty="0">
                <a:latin typeface="Arial" panose="020B0604020202020204" pitchFamily="34" charset="0"/>
                <a:cs typeface="Arial" panose="020B0604020202020204" pitchFamily="34" charset="0"/>
              </a:rPr>
              <a:t> </a:t>
            </a:r>
            <a:r>
              <a:rPr lang="cs-CZ" altLang="cs-CZ" sz="1800" dirty="0">
                <a:latin typeface="Arial" panose="020B0604020202020204" pitchFamily="34" charset="0"/>
                <a:cs typeface="Arial" panose="020B0604020202020204" pitchFamily="34" charset="0"/>
              </a:rPr>
              <a:t>assumed distribution of internal forces</a:t>
            </a:r>
            <a:r>
              <a:rPr lang="en-GB" altLang="cs-CZ" sz="1800" dirty="0">
                <a:latin typeface="Arial" panose="020B0604020202020204" pitchFamily="34" charset="0"/>
                <a:cs typeface="Arial" panose="020B0604020202020204" pitchFamily="34" charset="0"/>
              </a:rPr>
              <a:t>.</a:t>
            </a:r>
            <a:r>
              <a:rPr lang="cs-CZ" altLang="cs-CZ" sz="1800" dirty="0">
                <a:latin typeface="Arial" panose="020B0604020202020204" pitchFamily="34" charset="0"/>
                <a:cs typeface="Arial" panose="020B0604020202020204" pitchFamily="34" charset="0"/>
              </a:rPr>
              <a:t> </a:t>
            </a:r>
            <a:endParaRPr lang="en-GB" altLang="cs-CZ" sz="1800" dirty="0">
              <a:latin typeface="Arial" panose="020B0604020202020204" pitchFamily="34" charset="0"/>
              <a:cs typeface="Arial" panose="020B0604020202020204" pitchFamily="34" charset="0"/>
            </a:endParaRPr>
          </a:p>
          <a:p>
            <a:pPr marL="361950" lvl="1" indent="-180975" eaLnBrk="1" hangingPunct="1">
              <a:tabLst>
                <a:tab pos="361950" algn="l"/>
              </a:tabLst>
            </a:pPr>
            <a:endParaRPr lang="en-GB" altLang="cs-CZ" sz="1800" dirty="0">
              <a:latin typeface="Arial" panose="020B0604020202020204" pitchFamily="34" charset="0"/>
              <a:cs typeface="Arial" panose="020B0604020202020204" pitchFamily="34" charset="0"/>
            </a:endParaRPr>
          </a:p>
          <a:p>
            <a:pPr lvl="1"/>
            <a:endParaRPr lang="en-GB" sz="1800" dirty="0">
              <a:latin typeface="Arial" panose="020B0604020202020204" pitchFamily="34" charset="0"/>
              <a:cs typeface="Arial" panose="020B0604020202020204" pitchFamily="34" charset="0"/>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3032678410"/>
              </p:ext>
            </p:extLst>
          </p:nvPr>
        </p:nvGraphicFramePr>
        <p:xfrm>
          <a:off x="4799856" y="4116038"/>
          <a:ext cx="3816424" cy="2510689"/>
        </p:xfrm>
        <a:graphic>
          <a:graphicData uri="http://schemas.openxmlformats.org/presentationml/2006/ole">
            <mc:AlternateContent xmlns:mc="http://schemas.openxmlformats.org/markup-compatibility/2006">
              <mc:Choice xmlns:v="urn:schemas-microsoft-com:vml" Requires="v">
                <p:oleObj name="Microsoft Drawing" r:id="rId2" imgW="4619625" imgH="3267075" progId="MSDraw">
                  <p:embed/>
                </p:oleObj>
              </mc:Choice>
              <mc:Fallback>
                <p:oleObj name="Microsoft Drawing" r:id="rId2" imgW="4619625" imgH="3267075" progId="MSDraw">
                  <p:embed/>
                  <p:pic>
                    <p:nvPicPr>
                      <p:cNvPr id="4"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856" y="4116038"/>
                        <a:ext cx="3816424" cy="2510689"/>
                      </a:xfrm>
                      <a:prstGeom prst="rect">
                        <a:avLst/>
                      </a:prstGeom>
                      <a:solidFill>
                        <a:schemeClr val="bg1"/>
                      </a:solidFill>
                      <a:ln>
                        <a:noFill/>
                      </a:ln>
                    </p:spPr>
                  </p:pic>
                </p:oleObj>
              </mc:Fallback>
            </mc:AlternateContent>
          </a:graphicData>
        </a:graphic>
      </p:graphicFrame>
      <p:grpSp>
        <p:nvGrpSpPr>
          <p:cNvPr id="8" name="Skupina 7"/>
          <p:cNvGrpSpPr/>
          <p:nvPr/>
        </p:nvGrpSpPr>
        <p:grpSpPr>
          <a:xfrm>
            <a:off x="335360" y="3356040"/>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1745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4" y="219429"/>
            <a:ext cx="9935039" cy="922337"/>
          </a:xfrm>
        </p:spPr>
        <p:txBody>
          <a:bodyPr/>
          <a:lstStyle/>
          <a:p>
            <a:r>
              <a:rPr lang="cs-CZ" dirty="0"/>
              <a:t>1) </a:t>
            </a:r>
            <a:r>
              <a:rPr lang="en-GB" dirty="0"/>
              <a:t>Decomposition of joint</a:t>
            </a:r>
          </a:p>
        </p:txBody>
      </p:sp>
      <p:sp>
        <p:nvSpPr>
          <p:cNvPr id="4" name="Zástupný symbol pro obsah 3"/>
          <p:cNvSpPr>
            <a:spLocks noGrp="1"/>
          </p:cNvSpPr>
          <p:nvPr>
            <p:ph idx="1"/>
          </p:nvPr>
        </p:nvSpPr>
        <p:spPr>
          <a:xfrm>
            <a:off x="2343382" y="1568418"/>
            <a:ext cx="9369242" cy="2091166"/>
          </a:xfrm>
        </p:spPr>
        <p:txBody>
          <a:bodyPr/>
          <a:lstStyle/>
          <a:p>
            <a:pPr>
              <a:spcBef>
                <a:spcPts val="600"/>
              </a:spcBef>
            </a:pPr>
            <a:r>
              <a:rPr lang="cs-CZ" sz="2000" dirty="0"/>
              <a:t>In </a:t>
            </a:r>
            <a:r>
              <a:rPr lang="cs-CZ" sz="2000" dirty="0" err="1"/>
              <a:t>simplified</a:t>
            </a:r>
            <a:r>
              <a:rPr lang="cs-CZ" sz="2000" dirty="0"/>
              <a:t> </a:t>
            </a:r>
            <a:r>
              <a:rPr lang="cs-CZ" sz="2000" dirty="0" err="1"/>
              <a:t>procedures</a:t>
            </a:r>
            <a:r>
              <a:rPr lang="cs-CZ" sz="2000" dirty="0"/>
              <a:t> are </a:t>
            </a:r>
            <a:r>
              <a:rPr lang="cs-CZ" sz="2000" dirty="0" err="1"/>
              <a:t>joints</a:t>
            </a:r>
            <a:r>
              <a:rPr lang="cs-CZ" sz="2000" dirty="0"/>
              <a:t> design in </a:t>
            </a:r>
            <a:r>
              <a:rPr lang="cs-CZ" sz="2000" dirty="0" err="1"/>
              <a:t>one</a:t>
            </a:r>
            <a:r>
              <a:rPr lang="cs-CZ" sz="2000" dirty="0"/>
              <a:t> plane</a:t>
            </a:r>
          </a:p>
          <a:p>
            <a:pPr>
              <a:spcBef>
                <a:spcPts val="600"/>
              </a:spcBef>
            </a:pPr>
            <a:r>
              <a:rPr lang="cs-CZ" sz="2000" dirty="0"/>
              <a:t>Joint </a:t>
            </a:r>
            <a:r>
              <a:rPr lang="cs-CZ" sz="2000" dirty="0" err="1"/>
              <a:t>is</a:t>
            </a:r>
            <a:r>
              <a:rPr lang="cs-CZ" sz="2000" dirty="0"/>
              <a:t> </a:t>
            </a:r>
            <a:r>
              <a:rPr lang="cs-CZ" sz="2000" dirty="0" err="1"/>
              <a:t>decomposet</a:t>
            </a:r>
            <a:r>
              <a:rPr lang="cs-CZ" sz="2000" dirty="0"/>
              <a:t> to </a:t>
            </a:r>
            <a:r>
              <a:rPr lang="cs-CZ" sz="2000" dirty="0" err="1"/>
              <a:t>component</a:t>
            </a:r>
            <a:r>
              <a:rPr lang="cs-CZ" sz="2000" dirty="0"/>
              <a:t> </a:t>
            </a:r>
            <a:r>
              <a:rPr lang="cs-CZ" sz="2000" dirty="0" err="1"/>
              <a:t>based</a:t>
            </a:r>
            <a:r>
              <a:rPr lang="cs-CZ" sz="2000" dirty="0"/>
              <a:t> on </a:t>
            </a:r>
            <a:r>
              <a:rPr lang="cs-CZ" sz="2000" dirty="0" err="1"/>
              <a:t>best</a:t>
            </a:r>
            <a:r>
              <a:rPr lang="cs-CZ" sz="2000" dirty="0"/>
              <a:t> </a:t>
            </a:r>
            <a:r>
              <a:rPr lang="cs-CZ" sz="2000" dirty="0" err="1"/>
              <a:t>engineering</a:t>
            </a:r>
            <a:r>
              <a:rPr lang="cs-CZ" sz="2000" dirty="0"/>
              <a:t> </a:t>
            </a:r>
            <a:r>
              <a:rPr lang="cs-CZ" sz="2000" dirty="0" err="1"/>
              <a:t>practice</a:t>
            </a:r>
            <a:endParaRPr lang="cs-CZ" sz="2000" dirty="0"/>
          </a:p>
          <a:p>
            <a:pPr>
              <a:spcBef>
                <a:spcPts val="600"/>
              </a:spcBef>
            </a:pPr>
            <a:r>
              <a:rPr lang="cs-CZ" sz="2000" dirty="0" err="1"/>
              <a:t>Example</a:t>
            </a:r>
            <a:r>
              <a:rPr lang="cs-CZ" sz="2000" dirty="0"/>
              <a:t> </a:t>
            </a:r>
            <a:r>
              <a:rPr lang="cs-CZ" sz="2000" dirty="0" err="1"/>
              <a:t>below</a:t>
            </a:r>
            <a:r>
              <a:rPr lang="cs-CZ" sz="2000" dirty="0"/>
              <a:t> </a:t>
            </a:r>
            <a:r>
              <a:rPr lang="cs-CZ" sz="2000" dirty="0" err="1"/>
              <a:t>is</a:t>
            </a:r>
            <a:r>
              <a:rPr lang="cs-CZ" sz="2000" dirty="0"/>
              <a:t> </a:t>
            </a:r>
            <a:r>
              <a:rPr lang="cs-CZ" sz="2000" dirty="0" err="1"/>
              <a:t>decomposition</a:t>
            </a:r>
            <a:r>
              <a:rPr lang="cs-CZ" sz="2000" dirty="0"/>
              <a:t> of t</a:t>
            </a:r>
            <a:r>
              <a:rPr lang="en-GB" sz="2000" dirty="0"/>
              <a:t>he beam to column joint of open I/H sections with one end plate bolted connection is</a:t>
            </a:r>
          </a:p>
          <a:p>
            <a:pPr marL="539750" lvl="2" indent="-182563">
              <a:spcBef>
                <a:spcPts val="600"/>
              </a:spcBef>
            </a:pPr>
            <a:r>
              <a:rPr lang="cs-CZ" sz="1600" dirty="0"/>
              <a:t>To</a:t>
            </a:r>
            <a:r>
              <a:rPr lang="en-GB" sz="1600" dirty="0"/>
              <a:t> components in column (❶❷❸❹), end plate connection (⑤⑩), and connected beam (⑦)</a:t>
            </a:r>
          </a:p>
          <a:p>
            <a:pPr marL="539750" lvl="2" indent="-182563">
              <a:spcBef>
                <a:spcPts val="600"/>
              </a:spcBef>
            </a:pPr>
            <a:r>
              <a:rPr lang="cs-CZ" sz="1600" dirty="0" err="1"/>
              <a:t>Finally</a:t>
            </a:r>
            <a:r>
              <a:rPr lang="cs-CZ" sz="1600" dirty="0"/>
              <a:t> to </a:t>
            </a:r>
            <a:r>
              <a:rPr lang="en-GB" sz="1600" dirty="0"/>
              <a:t>rigid body</a:t>
            </a:r>
            <a:r>
              <a:rPr lang="cs-CZ" sz="1600" dirty="0"/>
              <a:t>and o</a:t>
            </a:r>
            <a:r>
              <a:rPr lang="en-GB" sz="1600" dirty="0"/>
              <a:t>ne spring  </a:t>
            </a:r>
          </a:p>
          <a:p>
            <a:pPr marL="447675" indent="-265113">
              <a:spcBef>
                <a:spcPts val="600"/>
              </a:spcBef>
            </a:pPr>
            <a:endParaRPr lang="en-GB" sz="2000" dirty="0"/>
          </a:p>
          <a:p>
            <a:pPr>
              <a:spcBef>
                <a:spcPts val="600"/>
              </a:spcBef>
            </a:pPr>
            <a:endParaRPr lang="en-GB" dirty="0"/>
          </a:p>
        </p:txBody>
      </p:sp>
      <p:graphicFrame>
        <p:nvGraphicFramePr>
          <p:cNvPr id="6" name="Object 7"/>
          <p:cNvGraphicFramePr>
            <a:graphicFrameLocks noChangeAspect="1"/>
          </p:cNvGraphicFramePr>
          <p:nvPr>
            <p:extLst>
              <p:ext uri="{D42A27DB-BD31-4B8C-83A1-F6EECF244321}">
                <p14:modId xmlns:p14="http://schemas.microsoft.com/office/powerpoint/2010/main" val="1976414703"/>
              </p:ext>
            </p:extLst>
          </p:nvPr>
        </p:nvGraphicFramePr>
        <p:xfrm>
          <a:off x="3821765" y="3717032"/>
          <a:ext cx="6412476" cy="2771765"/>
        </p:xfrm>
        <a:graphic>
          <a:graphicData uri="http://schemas.openxmlformats.org/presentationml/2006/ole">
            <mc:AlternateContent xmlns:mc="http://schemas.openxmlformats.org/markup-compatibility/2006">
              <mc:Choice xmlns:v="urn:schemas-microsoft-com:vml" Requires="v">
                <p:oleObj name="Microsoft Drawing" r:id="rId2" imgW="6308725" imgH="2693988" progId="MSDraw">
                  <p:embed/>
                </p:oleObj>
              </mc:Choice>
              <mc:Fallback>
                <p:oleObj name="Microsoft Drawing" r:id="rId2" imgW="6308725" imgH="2693988" progId="MSDraw">
                  <p:embed/>
                  <p:pic>
                    <p:nvPicPr>
                      <p:cNvPr id="6"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765" y="3717032"/>
                        <a:ext cx="6412476" cy="2771765"/>
                      </a:xfrm>
                      <a:prstGeom prst="rect">
                        <a:avLst/>
                      </a:prstGeom>
                      <a:noFill/>
                      <a:ln>
                        <a:noFill/>
                      </a:ln>
                    </p:spPr>
                  </p:pic>
                </p:oleObj>
              </mc:Fallback>
            </mc:AlternateContent>
          </a:graphicData>
        </a:graphic>
      </p:graphicFrame>
      <p:grpSp>
        <p:nvGrpSpPr>
          <p:cNvPr id="9" name="Skupina 8"/>
          <p:cNvGrpSpPr/>
          <p:nvPr/>
        </p:nvGrpSpPr>
        <p:grpSpPr>
          <a:xfrm>
            <a:off x="335360" y="3356040"/>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32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341946"/>
            <a:ext cx="7451279" cy="922337"/>
          </a:xfrm>
        </p:spPr>
        <p:txBody>
          <a:bodyPr/>
          <a:lstStyle/>
          <a:p>
            <a:r>
              <a:rPr lang="en-GB" dirty="0">
                <a:solidFill>
                  <a:srgbClr val="0070C0"/>
                </a:solidFill>
              </a:rPr>
              <a:t>List of lectures</a:t>
            </a:r>
          </a:p>
        </p:txBody>
      </p:sp>
      <p:sp>
        <p:nvSpPr>
          <p:cNvPr id="3" name="Zástupný symbol pro obsah 2"/>
          <p:cNvSpPr>
            <a:spLocks noGrp="1"/>
          </p:cNvSpPr>
          <p:nvPr>
            <p:ph idx="1"/>
          </p:nvPr>
        </p:nvSpPr>
        <p:spPr>
          <a:xfrm>
            <a:off x="2423592" y="1556793"/>
            <a:ext cx="9145016" cy="2808312"/>
          </a:xfrm>
        </p:spPr>
        <p:txBody>
          <a:bodyPr/>
          <a:lstStyle/>
          <a:p>
            <a:pPr marL="457200" indent="-457200">
              <a:spcBef>
                <a:spcPts val="600"/>
              </a:spcBef>
              <a:buFont typeface="+mj-lt"/>
              <a:buAutoNum type="arabicParenR"/>
            </a:pPr>
            <a:r>
              <a:rPr lang="en-US" sz="2800" b="1" dirty="0"/>
              <a:t>Beam to column moment connection</a:t>
            </a:r>
          </a:p>
          <a:p>
            <a:pPr marL="457200" indent="-457200">
              <a:spcBef>
                <a:spcPts val="600"/>
              </a:spcBef>
              <a:buFont typeface="+mj-lt"/>
              <a:buAutoNum type="arabicParenR"/>
            </a:pPr>
            <a:r>
              <a:rPr lang="en-US" sz="2800" dirty="0">
                <a:solidFill>
                  <a:schemeClr val="accent3">
                    <a:lumMod val="50000"/>
                  </a:schemeClr>
                </a:solidFill>
              </a:rPr>
              <a:t>Hollow section joints</a:t>
            </a:r>
          </a:p>
          <a:p>
            <a:pPr marL="457200" indent="-457200">
              <a:spcBef>
                <a:spcPts val="600"/>
              </a:spcBef>
              <a:buFont typeface="+mj-lt"/>
              <a:buAutoNum type="arabicParenR"/>
            </a:pPr>
            <a:r>
              <a:rPr lang="en-US" sz="2800" dirty="0">
                <a:solidFill>
                  <a:schemeClr val="accent3">
                    <a:lumMod val="50000"/>
                  </a:schemeClr>
                </a:solidFill>
              </a:rPr>
              <a:t>Joint of hollow to open section </a:t>
            </a:r>
          </a:p>
          <a:p>
            <a:pPr marL="457200" indent="-457200">
              <a:spcBef>
                <a:spcPts val="600"/>
              </a:spcBef>
              <a:buFont typeface="+mj-lt"/>
              <a:buAutoNum type="arabicParenR"/>
            </a:pPr>
            <a:r>
              <a:rPr lang="en-US" sz="2800" dirty="0">
                <a:solidFill>
                  <a:schemeClr val="accent3">
                    <a:lumMod val="50000"/>
                  </a:schemeClr>
                </a:solidFill>
              </a:rPr>
              <a:t>Column base </a:t>
            </a:r>
            <a:r>
              <a:rPr lang="en-US" sz="2800" b="1" dirty="0"/>
              <a:t> </a:t>
            </a:r>
          </a:p>
          <a:p>
            <a:pPr marL="457200" indent="-457200">
              <a:spcBef>
                <a:spcPts val="600"/>
              </a:spcBef>
              <a:buFont typeface="+mj-lt"/>
              <a:buAutoNum type="arabicParenR"/>
            </a:pPr>
            <a:r>
              <a:rPr lang="en-US" sz="2800" dirty="0">
                <a:solidFill>
                  <a:schemeClr val="accent3">
                    <a:lumMod val="50000"/>
                  </a:schemeClr>
                </a:solidFill>
              </a:rPr>
              <a:t>Seismically qualified joints</a:t>
            </a:r>
          </a:p>
          <a:p>
            <a:pPr marL="457200" indent="-457200">
              <a:spcBef>
                <a:spcPts val="600"/>
              </a:spcBef>
              <a:buFont typeface="+mj-lt"/>
              <a:buAutoNum type="arabicParenR"/>
            </a:pPr>
            <a:r>
              <a:rPr lang="en-US" sz="2800" dirty="0">
                <a:solidFill>
                  <a:schemeClr val="accent3">
                    <a:lumMod val="50000"/>
                  </a:schemeClr>
                </a:solidFill>
              </a:rPr>
              <a:t>Joints at elevated temperature</a:t>
            </a:r>
            <a:endParaRPr lang="en-US" sz="2800" dirty="0"/>
          </a:p>
        </p:txBody>
      </p:sp>
      <p:sp>
        <p:nvSpPr>
          <p:cNvPr id="4" name="Obdélník 3"/>
          <p:cNvSpPr/>
          <p:nvPr/>
        </p:nvSpPr>
        <p:spPr bwMode="auto">
          <a:xfrm>
            <a:off x="221602" y="44624"/>
            <a:ext cx="1759972" cy="69127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grpSp>
        <p:nvGrpSpPr>
          <p:cNvPr id="12" name="Skupina 11">
            <a:extLst>
              <a:ext uri="{FF2B5EF4-FFF2-40B4-BE49-F238E27FC236}">
                <a16:creationId xmlns:a16="http://schemas.microsoft.com/office/drawing/2014/main" id="{6654A17A-D021-DCF0-8709-1662F6016729}"/>
              </a:ext>
            </a:extLst>
          </p:cNvPr>
          <p:cNvGrpSpPr/>
          <p:nvPr/>
        </p:nvGrpSpPr>
        <p:grpSpPr>
          <a:xfrm>
            <a:off x="2370360" y="4868863"/>
            <a:ext cx="9438339" cy="1512059"/>
            <a:chOff x="2404915" y="4621841"/>
            <a:chExt cx="9438339" cy="1512059"/>
          </a:xfrm>
        </p:grpSpPr>
        <p:pic>
          <p:nvPicPr>
            <p:cNvPr id="6" name="Obráze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404915" y="4621842"/>
              <a:ext cx="1206106" cy="1447481"/>
            </a:xfrm>
            <a:prstGeom prst="rect">
              <a:avLst/>
            </a:prstGeom>
            <a:ln>
              <a:noFill/>
            </a:ln>
            <a:extLst>
              <a:ext uri="{53640926-AAD7-44D8-BBD7-CCE9431645EC}">
                <a14:shadowObscured xmlns:a14="http://schemas.microsoft.com/office/drawing/2010/main"/>
              </a:ext>
            </a:extLst>
          </p:spPr>
        </p:pic>
        <p:pic>
          <p:nvPicPr>
            <p:cNvPr id="7" name="Obrázek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92106" y="4621841"/>
              <a:ext cx="1033916" cy="1447481"/>
            </a:xfrm>
            <a:prstGeom prst="rect">
              <a:avLst/>
            </a:prstGeom>
          </p:spPr>
        </p:pic>
        <p:pic>
          <p:nvPicPr>
            <p:cNvPr id="9" name="Obráze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5461" y="4686419"/>
              <a:ext cx="1568104" cy="1447481"/>
            </a:xfrm>
            <a:prstGeom prst="rect">
              <a:avLst/>
            </a:prstGeom>
          </p:spPr>
        </p:pic>
        <p:pic>
          <p:nvPicPr>
            <p:cNvPr id="10" name="Obrázek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26986" y="4681114"/>
              <a:ext cx="1353995" cy="1447481"/>
            </a:xfrm>
            <a:prstGeom prst="rect">
              <a:avLst/>
            </a:prstGeom>
          </p:spPr>
        </p:pic>
        <p:pic>
          <p:nvPicPr>
            <p:cNvPr id="5" name="Obrázek 4">
              <a:extLst>
                <a:ext uri="{FF2B5EF4-FFF2-40B4-BE49-F238E27FC236}">
                  <a16:creationId xmlns:a16="http://schemas.microsoft.com/office/drawing/2014/main" id="{FBFAE22B-8A4C-B306-3448-5CA7247887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690" t="11195" r="2750" b="8320"/>
            <a:stretch/>
          </p:blipFill>
          <p:spPr>
            <a:xfrm>
              <a:off x="3846109" y="4811362"/>
              <a:ext cx="1420144" cy="1186986"/>
            </a:xfrm>
            <a:prstGeom prst="rect">
              <a:avLst/>
            </a:prstGeom>
          </p:spPr>
        </p:pic>
        <p:pic>
          <p:nvPicPr>
            <p:cNvPr id="11" name="Obrázek 10">
              <a:extLst>
                <a:ext uri="{FF2B5EF4-FFF2-40B4-BE49-F238E27FC236}">
                  <a16:creationId xmlns:a16="http://schemas.microsoft.com/office/drawing/2014/main" id="{C62B5C48-C194-F047-B5C0-99B46B7E1E79}"/>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10637148" y="4653135"/>
              <a:ext cx="1206106" cy="14474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0929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694" y="268019"/>
            <a:ext cx="9326245" cy="922337"/>
          </a:xfrm>
        </p:spPr>
        <p:txBody>
          <a:bodyPr/>
          <a:lstStyle/>
          <a:p>
            <a:r>
              <a:rPr lang="en-GB" dirty="0"/>
              <a:t>2) Component description</a:t>
            </a:r>
          </a:p>
        </p:txBody>
      </p:sp>
      <p:sp>
        <p:nvSpPr>
          <p:cNvPr id="4" name="Zástupný symbol pro obsah 3"/>
          <p:cNvSpPr>
            <a:spLocks noGrp="1"/>
          </p:cNvSpPr>
          <p:nvPr>
            <p:ph idx="1"/>
          </p:nvPr>
        </p:nvSpPr>
        <p:spPr>
          <a:xfrm>
            <a:off x="2351694" y="1556792"/>
            <a:ext cx="9326245" cy="5112568"/>
          </a:xfrm>
        </p:spPr>
        <p:txBody>
          <a:bodyPr/>
          <a:lstStyle/>
          <a:p>
            <a:pPr eaLnBrk="1" hangingPunct="1"/>
            <a:r>
              <a:rPr lang="en-GB" altLang="cs-CZ" sz="2000" dirty="0"/>
              <a:t>The structural properties of basic joint components are described in Chapter 6 of EN 1993-1-8 for some basic components, </a:t>
            </a:r>
            <a:r>
              <a:rPr lang="en-GB" altLang="cs-CZ" sz="2000" dirty="0" err="1"/>
              <a:t>eg</a:t>
            </a:r>
            <a:r>
              <a:rPr lang="en-GB" altLang="cs-CZ" sz="2000" dirty="0"/>
              <a:t>. for</a:t>
            </a:r>
          </a:p>
          <a:p>
            <a:pPr lvl="1" eaLnBrk="1" hangingPunct="1">
              <a:spcBef>
                <a:spcPts val="2400"/>
              </a:spcBef>
            </a:pPr>
            <a:r>
              <a:rPr lang="en-GB" altLang="cs-CZ" sz="1600" dirty="0"/>
              <a:t>Column web panel in shear </a:t>
            </a:r>
          </a:p>
          <a:p>
            <a:pPr lvl="1" eaLnBrk="1" hangingPunct="1">
              <a:spcBef>
                <a:spcPts val="2400"/>
              </a:spcBef>
            </a:pPr>
            <a:r>
              <a:rPr lang="en-GB" altLang="cs-CZ" sz="1600" dirty="0"/>
              <a:t>Column web in transverse compression </a:t>
            </a:r>
          </a:p>
          <a:p>
            <a:pPr lvl="1" eaLnBrk="1" hangingPunct="1">
              <a:spcBef>
                <a:spcPts val="2400"/>
              </a:spcBef>
            </a:pPr>
            <a:r>
              <a:rPr lang="en-GB" altLang="cs-CZ" sz="1600" dirty="0"/>
              <a:t>Column web in transverse tension</a:t>
            </a:r>
          </a:p>
          <a:p>
            <a:pPr lvl="1" eaLnBrk="1" hangingPunct="1">
              <a:spcBef>
                <a:spcPts val="2400"/>
              </a:spcBef>
            </a:pPr>
            <a:r>
              <a:rPr lang="en-GB" altLang="cs-CZ" sz="1600" dirty="0"/>
              <a:t>Column flange in bending </a:t>
            </a:r>
          </a:p>
          <a:p>
            <a:pPr lvl="1" eaLnBrk="1" hangingPunct="1">
              <a:spcBef>
                <a:spcPts val="2400"/>
              </a:spcBef>
            </a:pPr>
            <a:r>
              <a:rPr lang="en-GB" altLang="cs-CZ" sz="1600" dirty="0"/>
              <a:t>End-plate in bending </a:t>
            </a:r>
          </a:p>
          <a:p>
            <a:pPr lvl="1" eaLnBrk="1" hangingPunct="1">
              <a:spcBef>
                <a:spcPts val="2400"/>
              </a:spcBef>
            </a:pPr>
            <a:r>
              <a:rPr lang="en-GB" altLang="cs-CZ" sz="1600" dirty="0"/>
              <a:t>Flange cleat in bending </a:t>
            </a:r>
          </a:p>
          <a:p>
            <a:r>
              <a:rPr lang="en-GB" sz="2000" dirty="0"/>
              <a:t>For composite joints </a:t>
            </a:r>
            <a:r>
              <a:rPr lang="cs-CZ" sz="2000" dirty="0"/>
              <a:t> are </a:t>
            </a:r>
            <a:r>
              <a:rPr lang="en-GB" sz="2000" dirty="0"/>
              <a:t>in EN1994-1-1:2005</a:t>
            </a:r>
          </a:p>
          <a:p>
            <a:r>
              <a:rPr lang="cs-CZ" sz="2000" dirty="0" err="1"/>
              <a:t>For</a:t>
            </a:r>
            <a:r>
              <a:rPr lang="cs-CZ" sz="2000" dirty="0"/>
              <a:t> </a:t>
            </a:r>
            <a:r>
              <a:rPr lang="cs-CZ" sz="2000" dirty="0" err="1"/>
              <a:t>another</a:t>
            </a:r>
            <a:r>
              <a:rPr lang="cs-CZ" sz="2000" dirty="0"/>
              <a:t> </a:t>
            </a:r>
            <a:r>
              <a:rPr lang="cs-CZ" sz="2000" dirty="0" err="1"/>
              <a:t>joints</a:t>
            </a:r>
            <a:r>
              <a:rPr lang="cs-CZ" sz="2000" dirty="0"/>
              <a:t> </a:t>
            </a:r>
            <a:r>
              <a:rPr lang="en-GB" sz="2000" dirty="0"/>
              <a:t>in literature</a:t>
            </a:r>
          </a:p>
          <a:p>
            <a:endParaRPr lang="en-GB" sz="2000" dirty="0"/>
          </a:p>
        </p:txBody>
      </p:sp>
      <p:graphicFrame>
        <p:nvGraphicFramePr>
          <p:cNvPr id="7" name="Object 5"/>
          <p:cNvGraphicFramePr>
            <a:graphicFrameLocks noChangeAspect="1"/>
          </p:cNvGraphicFramePr>
          <p:nvPr>
            <p:extLst>
              <p:ext uri="{D42A27DB-BD31-4B8C-83A1-F6EECF244321}">
                <p14:modId xmlns:p14="http://schemas.microsoft.com/office/powerpoint/2010/main" val="2856389180"/>
              </p:ext>
            </p:extLst>
          </p:nvPr>
        </p:nvGraphicFramePr>
        <p:xfrm>
          <a:off x="8397085" y="2228855"/>
          <a:ext cx="715962" cy="1027113"/>
        </p:xfrm>
        <a:graphic>
          <a:graphicData uri="http://schemas.openxmlformats.org/presentationml/2006/ole">
            <mc:AlternateContent xmlns:mc="http://schemas.openxmlformats.org/markup-compatibility/2006">
              <mc:Choice xmlns:v="urn:schemas-microsoft-com:vml" Requires="v">
                <p:oleObj name="Picture" r:id="rId2" imgW="715088" imgH="1010252" progId="Word.Picture.8">
                  <p:embed/>
                </p:oleObj>
              </mc:Choice>
              <mc:Fallback>
                <p:oleObj name="Picture" r:id="rId2" imgW="715088" imgH="1010252" progId="Word.Picture.8">
                  <p:embed/>
                  <p:pic>
                    <p:nvPicPr>
                      <p:cNvPr id="7" name="Object 5"/>
                      <p:cNvPicPr>
                        <a:picLocks noChangeAspect="1" noChangeArrowheads="1"/>
                      </p:cNvPicPr>
                      <p:nvPr/>
                    </p:nvPicPr>
                    <p:blipFill>
                      <a:blip r:embed="rId3">
                        <a:extLst>
                          <a:ext uri="{28A0092B-C50C-407E-A947-70E740481C1C}">
                            <a14:useLocalDpi xmlns:a14="http://schemas.microsoft.com/office/drawing/2010/main" val="0"/>
                          </a:ext>
                        </a:extLst>
                      </a:blip>
                      <a:srcRect b="-1474"/>
                      <a:stretch>
                        <a:fillRect/>
                      </a:stretch>
                    </p:blipFill>
                    <p:spPr bwMode="auto">
                      <a:xfrm>
                        <a:off x="8397085" y="2228855"/>
                        <a:ext cx="7159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07949264"/>
              </p:ext>
            </p:extLst>
          </p:nvPr>
        </p:nvGraphicFramePr>
        <p:xfrm>
          <a:off x="9746364" y="2495122"/>
          <a:ext cx="1271587" cy="1020762"/>
        </p:xfrm>
        <a:graphic>
          <a:graphicData uri="http://schemas.openxmlformats.org/presentationml/2006/ole">
            <mc:AlternateContent xmlns:mc="http://schemas.openxmlformats.org/markup-compatibility/2006">
              <mc:Choice xmlns:v="urn:schemas-microsoft-com:vml" Requires="v">
                <p:oleObj name="Obrázek" r:id="rId4" imgW="1273466" imgH="1019381" progId="Word.Picture.8">
                  <p:embed/>
                </p:oleObj>
              </mc:Choice>
              <mc:Fallback>
                <p:oleObj name="Obrázek" r:id="rId4" imgW="1273466" imgH="1019381" progId="Word.Picture.8">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6364" y="2495122"/>
                        <a:ext cx="12715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676043894"/>
              </p:ext>
            </p:extLst>
          </p:nvPr>
        </p:nvGraphicFramePr>
        <p:xfrm>
          <a:off x="9746364" y="3757388"/>
          <a:ext cx="1204912" cy="1050925"/>
        </p:xfrm>
        <a:graphic>
          <a:graphicData uri="http://schemas.openxmlformats.org/presentationml/2006/ole">
            <mc:AlternateContent xmlns:mc="http://schemas.openxmlformats.org/markup-compatibility/2006">
              <mc:Choice xmlns:v="urn:schemas-microsoft-com:vml" Requires="v">
                <p:oleObj name="Obrázek" r:id="rId6" imgW="1206036" imgH="1046548" progId="Word.Picture.8">
                  <p:embed/>
                </p:oleObj>
              </mc:Choice>
              <mc:Fallback>
                <p:oleObj name="Obrázek" r:id="rId6" imgW="1206036" imgH="1046548" progId="Word.Picture.8">
                  <p:embed/>
                  <p:pic>
                    <p:nvPicPr>
                      <p:cNvPr id="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6364" y="3757388"/>
                        <a:ext cx="1204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3137589375"/>
              </p:ext>
            </p:extLst>
          </p:nvPr>
        </p:nvGraphicFramePr>
        <p:xfrm>
          <a:off x="8378314" y="3392129"/>
          <a:ext cx="1279525" cy="1012825"/>
        </p:xfrm>
        <a:graphic>
          <a:graphicData uri="http://schemas.openxmlformats.org/presentationml/2006/ole">
            <mc:AlternateContent xmlns:mc="http://schemas.openxmlformats.org/markup-compatibility/2006">
              <mc:Choice xmlns:v="urn:schemas-microsoft-com:vml" Requires="v">
                <p:oleObj name="Obrázek" r:id="rId8" imgW="1278030" imgH="1014817" progId="Word.Picture.8">
                  <p:embed/>
                </p:oleObj>
              </mc:Choice>
              <mc:Fallback>
                <p:oleObj name="Obrázek" r:id="rId8" imgW="1278030" imgH="1014817" progId="Word.Picture.8">
                  <p:embed/>
                  <p:pic>
                    <p:nvPicPr>
                      <p:cNvPr id="1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8314" y="3392129"/>
                        <a:ext cx="12795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5"/>
          <p:cNvGraphicFramePr>
            <a:graphicFrameLocks noChangeAspect="1"/>
          </p:cNvGraphicFramePr>
          <p:nvPr>
            <p:extLst>
              <p:ext uri="{D42A27DB-BD31-4B8C-83A1-F6EECF244321}">
                <p14:modId xmlns:p14="http://schemas.microsoft.com/office/powerpoint/2010/main" val="3704141441"/>
              </p:ext>
            </p:extLst>
          </p:nvPr>
        </p:nvGraphicFramePr>
        <p:xfrm>
          <a:off x="9642382" y="5174749"/>
          <a:ext cx="1479550" cy="936625"/>
        </p:xfrm>
        <a:graphic>
          <a:graphicData uri="http://schemas.openxmlformats.org/presentationml/2006/ole">
            <mc:AlternateContent xmlns:mc="http://schemas.openxmlformats.org/markup-compatibility/2006">
              <mc:Choice xmlns:v="urn:schemas-microsoft-com:vml" Requires="v">
                <p:oleObj name="Obrázek" r:id="rId10" imgW="1476407" imgH="932627" progId="Word.Picture.8">
                  <p:embed/>
                </p:oleObj>
              </mc:Choice>
              <mc:Fallback>
                <p:oleObj name="Obrázek" r:id="rId10" imgW="1476407" imgH="932627" progId="Word.Picture.8">
                  <p:embed/>
                  <p:pic>
                    <p:nvPicPr>
                      <p:cNvPr id="1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2382" y="5174749"/>
                        <a:ext cx="14795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7"/>
          <p:cNvGraphicFramePr>
            <a:graphicFrameLocks noChangeAspect="1"/>
          </p:cNvGraphicFramePr>
          <p:nvPr>
            <p:extLst>
              <p:ext uri="{D42A27DB-BD31-4B8C-83A1-F6EECF244321}">
                <p14:modId xmlns:p14="http://schemas.microsoft.com/office/powerpoint/2010/main" val="4168021581"/>
              </p:ext>
            </p:extLst>
          </p:nvPr>
        </p:nvGraphicFramePr>
        <p:xfrm>
          <a:off x="8250525" y="4786858"/>
          <a:ext cx="1133475" cy="1028700"/>
        </p:xfrm>
        <a:graphic>
          <a:graphicData uri="http://schemas.openxmlformats.org/presentationml/2006/ole">
            <mc:AlternateContent xmlns:mc="http://schemas.openxmlformats.org/markup-compatibility/2006">
              <mc:Choice xmlns:v="urn:schemas-microsoft-com:vml" Requires="v">
                <p:oleObj name="Obrázek" r:id="rId12" imgW="1135012" imgH="1028510" progId="Word.Picture.8">
                  <p:embed/>
                </p:oleObj>
              </mc:Choice>
              <mc:Fallback>
                <p:oleObj name="Obrázek" r:id="rId12" imgW="1135012" imgH="1028510" progId="Word.Picture.8">
                  <p:embed/>
                  <p:pic>
                    <p:nvPicPr>
                      <p:cNvPr id="12"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50525" y="4786858"/>
                        <a:ext cx="113347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 name="Skupina 12"/>
          <p:cNvGrpSpPr/>
          <p:nvPr/>
        </p:nvGrpSpPr>
        <p:grpSpPr>
          <a:xfrm>
            <a:off x="370045" y="3362858"/>
            <a:ext cx="894876" cy="145920"/>
            <a:chOff x="251317" y="1446897"/>
            <a:chExt cx="893345" cy="145920"/>
          </a:xfrm>
        </p:grpSpPr>
        <p:sp>
          <p:nvSpPr>
            <p:cNvPr id="1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9434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1331" y="260648"/>
            <a:ext cx="9935039" cy="922337"/>
          </a:xfrm>
        </p:spPr>
        <p:txBody>
          <a:bodyPr/>
          <a:lstStyle/>
          <a:p>
            <a:r>
              <a:rPr lang="en-GB" dirty="0"/>
              <a:t>3) Joint assembly</a:t>
            </a:r>
          </a:p>
        </p:txBody>
      </p:sp>
      <p:sp>
        <p:nvSpPr>
          <p:cNvPr id="4" name="Zástupný symbol pro obsah 3"/>
          <p:cNvSpPr>
            <a:spLocks noGrp="1"/>
          </p:cNvSpPr>
          <p:nvPr>
            <p:ph idx="1"/>
          </p:nvPr>
        </p:nvSpPr>
        <p:spPr>
          <a:xfrm>
            <a:off x="2386226" y="1610651"/>
            <a:ext cx="9326398" cy="2382692"/>
          </a:xfrm>
        </p:spPr>
        <p:txBody>
          <a:bodyPr/>
          <a:lstStyle/>
          <a:p>
            <a:pPr>
              <a:spcBef>
                <a:spcPts val="4200"/>
              </a:spcBef>
            </a:pPr>
            <a:r>
              <a:rPr lang="en-GB" sz="2000" dirty="0"/>
              <a:t>Joint are assembled using the assumed lever arms of components </a:t>
            </a:r>
            <a:r>
              <a:rPr lang="en-GB" sz="2000" i="1" dirty="0" err="1"/>
              <a:t>z</a:t>
            </a:r>
            <a:r>
              <a:rPr lang="en-GB" sz="2000" baseline="-25000" dirty="0" err="1"/>
              <a:t>x</a:t>
            </a:r>
            <a:r>
              <a:rPr lang="en-GB" sz="2000" i="1" dirty="0"/>
              <a:t> </a:t>
            </a:r>
            <a:br>
              <a:rPr lang="en-GB" sz="2000" i="1" dirty="0"/>
            </a:br>
            <a:r>
              <a:rPr lang="en-GB" sz="2000" dirty="0"/>
              <a:t>assumed according to best engineering practice</a:t>
            </a:r>
          </a:p>
          <a:p>
            <a:r>
              <a:rPr lang="en-GB" sz="1800" dirty="0"/>
              <a:t>E.g. for bolted connection with one bolt row may be guess simplified assembly</a:t>
            </a:r>
          </a:p>
          <a:p>
            <a:pPr marL="539750" lvl="1" indent="-274638"/>
            <a:r>
              <a:rPr lang="en-GB" sz="1800" i="1" dirty="0" err="1"/>
              <a:t>F</a:t>
            </a:r>
            <a:r>
              <a:rPr lang="en-GB" sz="1800" baseline="-25000" dirty="0" err="1"/>
              <a:t>c,Rd</a:t>
            </a:r>
            <a:r>
              <a:rPr lang="cs-CZ" sz="1800" baseline="-25000" dirty="0"/>
              <a:t> </a:t>
            </a:r>
            <a:r>
              <a:rPr lang="en-GB" sz="1800" dirty="0"/>
              <a:t>is</a:t>
            </a:r>
            <a:r>
              <a:rPr lang="cs-CZ" sz="1800" dirty="0"/>
              <a:t> c</a:t>
            </a:r>
            <a:r>
              <a:rPr lang="en-GB" sz="1800" dirty="0" err="1"/>
              <a:t>ompression</a:t>
            </a:r>
            <a:r>
              <a:rPr lang="en-GB" sz="1800" dirty="0"/>
              <a:t> force recon  in the middle of bottom flange</a:t>
            </a:r>
          </a:p>
          <a:p>
            <a:pPr marL="539750" lvl="1" indent="-274638"/>
            <a:r>
              <a:rPr lang="en-GB" sz="1800" i="1" dirty="0" err="1"/>
              <a:t>F</a:t>
            </a:r>
            <a:r>
              <a:rPr lang="en-GB" sz="1800" baseline="-25000" dirty="0" err="1"/>
              <a:t>t,Rd</a:t>
            </a:r>
            <a:r>
              <a:rPr lang="en-GB" sz="1800" dirty="0"/>
              <a:t> is </a:t>
            </a:r>
            <a:r>
              <a:rPr lang="cs-CZ" sz="1800" dirty="0"/>
              <a:t>t</a:t>
            </a:r>
            <a:r>
              <a:rPr lang="en-GB" sz="1800" dirty="0"/>
              <a:t>ensile force expected in the middle of bolt</a:t>
            </a:r>
          </a:p>
          <a:p>
            <a:pPr marL="539750" lvl="1" indent="-274638"/>
            <a:r>
              <a:rPr lang="en-GB" sz="1800" i="1" dirty="0"/>
              <a:t>z</a:t>
            </a:r>
            <a:r>
              <a:rPr lang="en-GB" sz="1800" dirty="0"/>
              <a:t> is estimated lever arm</a:t>
            </a:r>
            <a:endParaRPr lang="en-GB" dirty="0"/>
          </a:p>
          <a:p>
            <a:pPr lvl="1"/>
            <a:endParaRPr lang="en-GB" dirty="0"/>
          </a:p>
          <a:p>
            <a:endParaRPr lang="en-GB" dirty="0"/>
          </a:p>
        </p:txBody>
      </p:sp>
      <p:pic>
        <p:nvPicPr>
          <p:cNvPr id="7" name="Obráze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1353" y="3776808"/>
            <a:ext cx="4053838" cy="2676528"/>
          </a:xfrm>
          <a:prstGeom prst="rect">
            <a:avLst/>
          </a:prstGeom>
        </p:spPr>
      </p:pic>
      <p:graphicFrame>
        <p:nvGraphicFramePr>
          <p:cNvPr id="5" name="Object 9"/>
          <p:cNvGraphicFramePr>
            <a:graphicFrameLocks noChangeAspect="1"/>
          </p:cNvGraphicFramePr>
          <p:nvPr>
            <p:extLst>
              <p:ext uri="{D42A27DB-BD31-4B8C-83A1-F6EECF244321}">
                <p14:modId xmlns:p14="http://schemas.microsoft.com/office/powerpoint/2010/main" val="3687586988"/>
              </p:ext>
            </p:extLst>
          </p:nvPr>
        </p:nvGraphicFramePr>
        <p:xfrm>
          <a:off x="8256240" y="4725144"/>
          <a:ext cx="2586120" cy="655850"/>
        </p:xfrm>
        <a:graphic>
          <a:graphicData uri="http://schemas.openxmlformats.org/presentationml/2006/ole">
            <mc:AlternateContent xmlns:mc="http://schemas.openxmlformats.org/markup-compatibility/2006">
              <mc:Choice xmlns:v="urn:schemas-microsoft-com:vml" Requires="v">
                <p:oleObj name="Rovnice" r:id="rId3" imgW="1053643" imgH="266584" progId="Equation.3">
                  <p:embed/>
                </p:oleObj>
              </mc:Choice>
              <mc:Fallback>
                <p:oleObj name="Rovnice" r:id="rId3" imgW="1053643" imgH="266584" progId="Equation.3">
                  <p:embed/>
                  <p:pic>
                    <p:nvPicPr>
                      <p:cNvPr id="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240" y="4725144"/>
                        <a:ext cx="2586120" cy="655850"/>
                      </a:xfrm>
                      <a:prstGeom prst="rect">
                        <a:avLst/>
                      </a:prstGeom>
                      <a:noFill/>
                      <a:ln>
                        <a:noFill/>
                      </a:ln>
                    </p:spPr>
                  </p:pic>
                </p:oleObj>
              </mc:Fallback>
            </mc:AlternateContent>
          </a:graphicData>
        </a:graphic>
      </p:graphicFrame>
      <p:grpSp>
        <p:nvGrpSpPr>
          <p:cNvPr id="6" name="Skupina 5"/>
          <p:cNvGrpSpPr/>
          <p:nvPr/>
        </p:nvGrpSpPr>
        <p:grpSpPr>
          <a:xfrm>
            <a:off x="335360" y="3361174"/>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947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2370360" y="306765"/>
            <a:ext cx="9270256" cy="922337"/>
          </a:xfrm>
        </p:spPr>
        <p:txBody>
          <a:bodyPr/>
          <a:lstStyle/>
          <a:p>
            <a:pPr eaLnBrk="1" hangingPunct="1"/>
            <a:r>
              <a:rPr lang="en-GB" altLang="cs-CZ" dirty="0">
                <a:latin typeface="+mn-lt"/>
              </a:rPr>
              <a:t>Interaction </a:t>
            </a:r>
            <a:r>
              <a:rPr lang="en-GB" altLang="cs-CZ" sz="2800" dirty="0">
                <a:latin typeface="+mn-lt"/>
              </a:rPr>
              <a:t>of b</a:t>
            </a:r>
            <a:r>
              <a:rPr lang="en-GB" sz="2800" dirty="0">
                <a:latin typeface="+mn-lt"/>
              </a:rPr>
              <a:t>ending moment and normal force</a:t>
            </a:r>
            <a:endParaRPr lang="en-GB" altLang="cs-CZ" sz="2800" dirty="0">
              <a:latin typeface="+mn-lt"/>
            </a:endParaRPr>
          </a:p>
        </p:txBody>
      </p:sp>
      <p:sp>
        <p:nvSpPr>
          <p:cNvPr id="96260" name="Rectangle 3" descr="Rectangle: Click to edit Master text styles&#10;Second level&#10;Third level&#10;Fourth level&#10;Fifth level"/>
          <p:cNvSpPr>
            <a:spLocks noGrp="1" noChangeArrowheads="1"/>
          </p:cNvSpPr>
          <p:nvPr>
            <p:ph idx="1"/>
          </p:nvPr>
        </p:nvSpPr>
        <p:spPr>
          <a:xfrm>
            <a:off x="2354697" y="1556793"/>
            <a:ext cx="9357927" cy="4994442"/>
          </a:xfrm>
        </p:spPr>
        <p:txBody>
          <a:bodyPr/>
          <a:lstStyle/>
          <a:p>
            <a:pPr eaLnBrk="1" hangingPunct="1"/>
            <a:r>
              <a:rPr lang="en-GB" altLang="cs-CZ" sz="2000" dirty="0"/>
              <a:t>Many joints are exposed to interaction of bending moment and normal forces, </a:t>
            </a:r>
          </a:p>
          <a:p>
            <a:pPr eaLnBrk="1" hangingPunct="1"/>
            <a:r>
              <a:rPr lang="cs-CZ" altLang="cs-CZ" sz="2000" dirty="0" err="1"/>
              <a:t>One</a:t>
            </a:r>
            <a:r>
              <a:rPr lang="cs-CZ" altLang="cs-CZ" sz="2000" dirty="0"/>
              <a:t> e</a:t>
            </a:r>
            <a:r>
              <a:rPr lang="en-GB" altLang="cs-CZ" sz="2000" dirty="0" err="1"/>
              <a:t>xample</a:t>
            </a:r>
            <a:r>
              <a:rPr lang="en-GB" altLang="cs-CZ" sz="2000" dirty="0"/>
              <a:t> is simple portal frame, where the </a:t>
            </a:r>
            <a:r>
              <a:rPr lang="en-GB" sz="2000" dirty="0"/>
              <a:t>bolted eaves moment connection transmits the normal force based on the rafter inclination. </a:t>
            </a:r>
            <a:endParaRPr lang="cs-CZ" sz="2000" dirty="0"/>
          </a:p>
          <a:p>
            <a:pPr lvl="1" eaLnBrk="1" hangingPunct="1"/>
            <a:r>
              <a:rPr lang="en-GB" dirty="0"/>
              <a:t>The Normal force may be neglect</a:t>
            </a:r>
            <a:r>
              <a:rPr lang="cs-CZ" dirty="0"/>
              <a:t>a</a:t>
            </a:r>
            <a:r>
              <a:rPr lang="en-GB" dirty="0"/>
              <a:t>be </a:t>
            </a:r>
            <a:br>
              <a:rPr lang="cs-CZ" dirty="0"/>
            </a:br>
            <a:r>
              <a:rPr lang="en-GB" dirty="0"/>
              <a:t>but for greater inclination </a:t>
            </a:r>
            <a:r>
              <a:rPr lang="cs-CZ" dirty="0" err="1"/>
              <a:t>is</a:t>
            </a:r>
            <a:r>
              <a:rPr lang="cs-CZ" dirty="0"/>
              <a:t> </a:t>
            </a:r>
            <a:r>
              <a:rPr lang="cs-CZ" dirty="0" err="1"/>
              <a:t>for</a:t>
            </a:r>
            <a:r>
              <a:rPr lang="cs-CZ" dirty="0"/>
              <a:t> </a:t>
            </a:r>
            <a:r>
              <a:rPr lang="cs-CZ" dirty="0" err="1"/>
              <a:t>connection</a:t>
            </a:r>
            <a:r>
              <a:rPr lang="cs-CZ" dirty="0"/>
              <a:t> </a:t>
            </a:r>
            <a:r>
              <a:rPr lang="en-GB" dirty="0"/>
              <a:t>significant.</a:t>
            </a:r>
            <a:endParaRPr lang="en-GB" altLang="cs-CZ" dirty="0"/>
          </a:p>
        </p:txBody>
      </p:sp>
      <p:sp>
        <p:nvSpPr>
          <p:cNvPr id="96258" name="Zástupný symbol pro číslo snímku 6"/>
          <p:cNvSpPr>
            <a:spLocks noGrp="1"/>
          </p:cNvSpPr>
          <p:nvPr>
            <p:ph type="sldNum" sz="quarter" idx="10"/>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r>
              <a:rPr lang="cs-CZ" altLang="cs-CZ" sz="1200" dirty="0">
                <a:solidFill>
                  <a:schemeClr val="tx1"/>
                </a:solidFill>
              </a:rPr>
              <a:t> </a:t>
            </a:r>
            <a:endParaRPr lang="en-US" altLang="cs-CZ" sz="1200" dirty="0">
              <a:solidFill>
                <a:schemeClr val="tx1"/>
              </a:solidFill>
            </a:endParaRPr>
          </a:p>
        </p:txBody>
      </p:sp>
      <p:pic>
        <p:nvPicPr>
          <p:cNvPr id="2" name="Obrázek 1">
            <a:extLst>
              <a:ext uri="{FF2B5EF4-FFF2-40B4-BE49-F238E27FC236}">
                <a16:creationId xmlns:a16="http://schemas.microsoft.com/office/drawing/2014/main" id="{C81DB4CA-50FB-4B22-B8E1-6F3BAB68EE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615" y="3617517"/>
            <a:ext cx="4238226" cy="2590617"/>
          </a:xfrm>
          <a:prstGeom prst="rect">
            <a:avLst/>
          </a:prstGeom>
        </p:spPr>
      </p:pic>
      <p:grpSp>
        <p:nvGrpSpPr>
          <p:cNvPr id="4" name="Skupina 3"/>
          <p:cNvGrpSpPr/>
          <p:nvPr/>
        </p:nvGrpSpPr>
        <p:grpSpPr>
          <a:xfrm>
            <a:off x="3211211" y="3464842"/>
            <a:ext cx="2657809" cy="2590618"/>
            <a:chOff x="2555776" y="4437112"/>
            <a:chExt cx="2259320" cy="1962651"/>
          </a:xfrm>
        </p:grpSpPr>
        <p:pic>
          <p:nvPicPr>
            <p:cNvPr id="8" name="Obrázek 7"/>
            <p:cNvPicPr/>
            <p:nvPr/>
          </p:nvPicPr>
          <p:blipFill rotWithShape="1">
            <a:blip r:embed="rId4" cstate="email">
              <a:extLst>
                <a:ext uri="{28A0092B-C50C-407E-A947-70E740481C1C}">
                  <a14:useLocalDpi xmlns:a14="http://schemas.microsoft.com/office/drawing/2010/main"/>
                </a:ext>
              </a:extLst>
            </a:blip>
            <a:srcRect/>
            <a:stretch/>
          </p:blipFill>
          <p:spPr bwMode="auto">
            <a:xfrm>
              <a:off x="2555776" y="4437112"/>
              <a:ext cx="2259320" cy="1962651"/>
            </a:xfrm>
            <a:prstGeom prst="rect">
              <a:avLst/>
            </a:prstGeom>
            <a:ln>
              <a:noFill/>
            </a:ln>
            <a:extLst>
              <a:ext uri="{53640926-AAD7-44D8-BBD7-CCE9431645EC}">
                <a14:shadowObscured xmlns:a14="http://schemas.microsoft.com/office/drawing/2010/main"/>
              </a:ext>
            </a:extLst>
          </p:spPr>
        </p:pic>
        <p:sp>
          <p:nvSpPr>
            <p:cNvPr id="3" name="Šipka dolů 2"/>
            <p:cNvSpPr/>
            <p:nvPr/>
          </p:nvSpPr>
          <p:spPr bwMode="auto">
            <a:xfrm rot="5400000">
              <a:off x="3743908" y="5130405"/>
              <a:ext cx="360040" cy="576064"/>
            </a:xfrm>
            <a:prstGeom prst="downArrow">
              <a:avLst/>
            </a:prstGeom>
            <a:solidFill>
              <a:srgbClr val="FFFF99"/>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grpSp>
        <p:nvGrpSpPr>
          <p:cNvPr id="9" name="Skupina 8"/>
          <p:cNvGrpSpPr/>
          <p:nvPr/>
        </p:nvGrpSpPr>
        <p:grpSpPr>
          <a:xfrm>
            <a:off x="335360" y="3645024"/>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12977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2370360" y="295711"/>
            <a:ext cx="9342264" cy="922337"/>
          </a:xfrm>
        </p:spPr>
        <p:txBody>
          <a:bodyPr/>
          <a:lstStyle/>
          <a:p>
            <a:pPr eaLnBrk="1" hangingPunct="1"/>
            <a:r>
              <a:rPr lang="en-GB" altLang="cs-CZ" dirty="0"/>
              <a:t>Simplified prediction of interaction of b</a:t>
            </a:r>
            <a:r>
              <a:rPr lang="en-GB" dirty="0"/>
              <a:t>ending moment and normal force</a:t>
            </a:r>
            <a:endParaRPr lang="en-GB" altLang="cs-CZ" dirty="0"/>
          </a:p>
        </p:txBody>
      </p:sp>
      <p:sp>
        <p:nvSpPr>
          <p:cNvPr id="96260" name="Rectangle 3" descr="Rectangle: Click to edit Master text styles&#10;Second level&#10;Third level&#10;Fourth level&#10;Fifth level"/>
          <p:cNvSpPr>
            <a:spLocks noGrp="1" noChangeArrowheads="1"/>
          </p:cNvSpPr>
          <p:nvPr>
            <p:ph idx="1"/>
          </p:nvPr>
        </p:nvSpPr>
        <p:spPr/>
        <p:txBody>
          <a:bodyPr/>
          <a:lstStyle/>
          <a:p>
            <a:pPr eaLnBrk="1" hangingPunct="1">
              <a:spcBef>
                <a:spcPts val="1800"/>
              </a:spcBef>
            </a:pPr>
            <a:r>
              <a:rPr lang="en-GB" altLang="cs-CZ" dirty="0"/>
              <a:t>In EN 1993-1-8</a:t>
            </a:r>
            <a:r>
              <a:rPr lang="cs-CZ" altLang="cs-CZ" dirty="0"/>
              <a:t>:2005</a:t>
            </a:r>
            <a:r>
              <a:rPr lang="en-GB" altLang="cs-CZ" dirty="0"/>
              <a:t> is recommended:</a:t>
            </a:r>
          </a:p>
          <a:p>
            <a:pPr lvl="1" eaLnBrk="1" hangingPunct="1">
              <a:spcBef>
                <a:spcPts val="1800"/>
              </a:spcBef>
            </a:pPr>
            <a:r>
              <a:rPr lang="cs-CZ" altLang="cs-CZ" dirty="0"/>
              <a:t>D</a:t>
            </a:r>
            <a:r>
              <a:rPr lang="en-US" altLang="cs-CZ" dirty="0"/>
              <a:t>esign moment resistance of joint </a:t>
            </a:r>
            <a:r>
              <a:rPr lang="en-US" altLang="cs-CZ" i="1" dirty="0"/>
              <a:t>M</a:t>
            </a:r>
            <a:r>
              <a:rPr lang="en-US" altLang="cs-CZ" baseline="-25000" dirty="0"/>
              <a:t>j,Rd </a:t>
            </a:r>
            <a:r>
              <a:rPr lang="en-US" altLang="cs-CZ" dirty="0"/>
              <a:t>do</a:t>
            </a:r>
            <a:r>
              <a:rPr lang="cs-CZ" altLang="cs-CZ" dirty="0"/>
              <a:t>es</a:t>
            </a:r>
            <a:r>
              <a:rPr lang="en-US" altLang="cs-CZ" dirty="0"/>
              <a:t> not take</a:t>
            </a:r>
            <a:r>
              <a:rPr lang="cs-CZ" altLang="cs-CZ" dirty="0"/>
              <a:t> </a:t>
            </a:r>
            <a:r>
              <a:rPr lang="en-US" altLang="cs-CZ" dirty="0"/>
              <a:t>account of any axial force </a:t>
            </a:r>
            <a:r>
              <a:rPr lang="en-US" altLang="cs-CZ" i="1" dirty="0"/>
              <a:t>N</a:t>
            </a:r>
            <a:r>
              <a:rPr lang="en-US" altLang="cs-CZ" baseline="-25000" dirty="0"/>
              <a:t>Ed</a:t>
            </a:r>
            <a:r>
              <a:rPr lang="en-US" altLang="cs-CZ" dirty="0"/>
              <a:t> in the connected member</a:t>
            </a:r>
            <a:r>
              <a:rPr lang="cs-CZ" altLang="cs-CZ" dirty="0"/>
              <a:t>. </a:t>
            </a:r>
            <a:r>
              <a:rPr lang="en-GB" altLang="cs-CZ" dirty="0"/>
              <a:t>Axial force in the connected member </a:t>
            </a:r>
            <a:r>
              <a:rPr lang="cs-CZ" altLang="cs-CZ" i="1" dirty="0"/>
              <a:t>N</a:t>
            </a:r>
            <a:r>
              <a:rPr lang="cs-CZ" altLang="cs-CZ" baseline="-25000" dirty="0"/>
              <a:t>Ed</a:t>
            </a:r>
            <a:r>
              <a:rPr lang="cs-CZ" altLang="cs-CZ" dirty="0"/>
              <a:t> </a:t>
            </a:r>
            <a:r>
              <a:rPr lang="en-GB" altLang="cs-CZ" dirty="0"/>
              <a:t>should not exceed 5% of design plastic resistance of connected element </a:t>
            </a:r>
            <a:r>
              <a:rPr lang="en-GB" altLang="cs-CZ" dirty="0" err="1"/>
              <a:t>N</a:t>
            </a:r>
            <a:r>
              <a:rPr lang="en-GB" altLang="cs-CZ" baseline="-25000" dirty="0" err="1"/>
              <a:t>pl,Rd</a:t>
            </a:r>
            <a:r>
              <a:rPr lang="en-GB" altLang="cs-CZ" dirty="0"/>
              <a:t>.</a:t>
            </a:r>
          </a:p>
          <a:p>
            <a:pPr lvl="1" eaLnBrk="1" hangingPunct="1">
              <a:spcBef>
                <a:spcPts val="1800"/>
              </a:spcBef>
            </a:pPr>
            <a:r>
              <a:rPr lang="en-GB" altLang="cs-CZ" dirty="0"/>
              <a:t>Otherwise</a:t>
            </a:r>
            <a:r>
              <a:rPr lang="cs-CZ" altLang="cs-CZ" dirty="0"/>
              <a:t> </a:t>
            </a:r>
            <a:r>
              <a:rPr lang="en-GB" altLang="cs-CZ" dirty="0"/>
              <a:t>should be considered</a:t>
            </a:r>
            <a:r>
              <a:rPr lang="cs-CZ" altLang="cs-CZ" dirty="0"/>
              <a:t> by</a:t>
            </a:r>
            <a:r>
              <a:rPr lang="en-GB" altLang="cs-CZ" dirty="0"/>
              <a:t>:</a:t>
            </a:r>
          </a:p>
          <a:p>
            <a:pPr lvl="2" eaLnBrk="1" hangingPunct="1">
              <a:spcBef>
                <a:spcPts val="1800"/>
              </a:spcBef>
            </a:pPr>
            <a:r>
              <a:rPr lang="en-GB" altLang="cs-CZ" dirty="0"/>
              <a:t>Linear interaction</a:t>
            </a:r>
          </a:p>
          <a:p>
            <a:pPr lvl="2" eaLnBrk="1" hangingPunct="1">
              <a:spcBef>
                <a:spcPts val="1800"/>
              </a:spcBef>
            </a:pPr>
            <a:r>
              <a:rPr lang="en-GB" altLang="cs-CZ" dirty="0"/>
              <a:t>Component method</a:t>
            </a:r>
            <a:endParaRPr lang="cs-CZ" altLang="cs-CZ" dirty="0"/>
          </a:p>
          <a:p>
            <a:pPr lvl="1" eaLnBrk="1" hangingPunct="1">
              <a:spcBef>
                <a:spcPts val="1800"/>
              </a:spcBef>
            </a:pPr>
            <a:r>
              <a:rPr lang="en-GB" altLang="cs-CZ" dirty="0"/>
              <a:t>Interaction ratio is calculated to the vectors between points of the interaction curve.</a:t>
            </a:r>
            <a:endParaRPr lang="cs-CZ" altLang="cs-CZ" dirty="0"/>
          </a:p>
        </p:txBody>
      </p:sp>
      <p:sp>
        <p:nvSpPr>
          <p:cNvPr id="96258" name="Zástupný symbol pro číslo snímku 6"/>
          <p:cNvSpPr>
            <a:spLocks noGrp="1"/>
          </p:cNvSpPr>
          <p:nvPr>
            <p:ph type="sldNum" sz="quarter" idx="10"/>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r>
              <a:rPr lang="cs-CZ" altLang="cs-CZ" sz="1200" dirty="0">
                <a:solidFill>
                  <a:schemeClr val="tx1"/>
                </a:solidFill>
              </a:rPr>
              <a:t> </a:t>
            </a:r>
            <a:endParaRPr lang="en-US" altLang="cs-CZ" sz="1200" dirty="0">
              <a:solidFill>
                <a:schemeClr val="tx1"/>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038057852"/>
              </p:ext>
            </p:extLst>
          </p:nvPr>
        </p:nvGraphicFramePr>
        <p:xfrm>
          <a:off x="7627086" y="4077071"/>
          <a:ext cx="2215839" cy="890245"/>
        </p:xfrm>
        <a:graphic>
          <a:graphicData uri="http://schemas.openxmlformats.org/presentationml/2006/ole">
            <mc:AlternateContent xmlns:mc="http://schemas.openxmlformats.org/markup-compatibility/2006">
              <mc:Choice xmlns:v="urn:schemas-microsoft-com:vml" Requires="v">
                <p:oleObj name="Rovnice" r:id="rId3" imgW="1104840" imgH="444240" progId="Equation.3">
                  <p:embed/>
                </p:oleObj>
              </mc:Choice>
              <mc:Fallback>
                <p:oleObj name="Rovnice" r:id="rId3" imgW="1104840" imgH="444240" progId="Equation.3">
                  <p:embed/>
                  <p:pic>
                    <p:nvPicPr>
                      <p:cNvPr id="7" name="Object 4"/>
                      <p:cNvPicPr>
                        <a:picLocks noChangeAspect="1" noChangeArrowheads="1"/>
                      </p:cNvPicPr>
                      <p:nvPr/>
                    </p:nvPicPr>
                    <p:blipFill>
                      <a:blip r:embed="rId4"/>
                      <a:srcRect/>
                      <a:stretch>
                        <a:fillRect/>
                      </a:stretch>
                    </p:blipFill>
                    <p:spPr bwMode="auto">
                      <a:xfrm>
                        <a:off x="7627086" y="4077071"/>
                        <a:ext cx="2215839" cy="890245"/>
                      </a:xfrm>
                      <a:prstGeom prst="rect">
                        <a:avLst/>
                      </a:prstGeom>
                      <a:noFill/>
                      <a:ln>
                        <a:noFill/>
                      </a:ln>
                      <a:effectLst/>
                    </p:spPr>
                  </p:pic>
                </p:oleObj>
              </mc:Fallback>
            </mc:AlternateContent>
          </a:graphicData>
        </a:graphic>
      </p:graphicFrame>
      <p:sp>
        <p:nvSpPr>
          <p:cNvPr id="3" name="Šipka doprava 2"/>
          <p:cNvSpPr/>
          <p:nvPr/>
        </p:nvSpPr>
        <p:spPr bwMode="auto">
          <a:xfrm>
            <a:off x="6744072" y="4378178"/>
            <a:ext cx="792088" cy="288032"/>
          </a:xfrm>
          <a:prstGeom prst="rightArrow">
            <a:avLst/>
          </a:prstGeom>
          <a:solidFill>
            <a:srgbClr val="FFFF99"/>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nvGrpSpPr>
          <p:cNvPr id="8" name="Skupina 7"/>
          <p:cNvGrpSpPr/>
          <p:nvPr/>
        </p:nvGrpSpPr>
        <p:grpSpPr>
          <a:xfrm>
            <a:off x="335360" y="3645024"/>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70808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p:cNvSpPr>
            <a:spLocks noGrp="1"/>
          </p:cNvSpPr>
          <p:nvPr>
            <p:ph type="sldNum" sz="quarter" idx="4294967295"/>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r>
              <a:rPr lang="en-US" altLang="cs-CZ" sz="1200" dirty="0">
                <a:solidFill>
                  <a:schemeClr val="bg1"/>
                </a:solidFill>
              </a:rPr>
              <a:t>s</a:t>
            </a:r>
          </a:p>
        </p:txBody>
      </p:sp>
      <p:sp>
        <p:nvSpPr>
          <p:cNvPr id="98307" name="Rectangle 2"/>
          <p:cNvSpPr>
            <a:spLocks noGrp="1" noChangeArrowheads="1"/>
          </p:cNvSpPr>
          <p:nvPr>
            <p:ph type="title"/>
          </p:nvPr>
        </p:nvSpPr>
        <p:spPr>
          <a:xfrm>
            <a:off x="2370360" y="260648"/>
            <a:ext cx="9342261" cy="922337"/>
          </a:xfrm>
        </p:spPr>
        <p:txBody>
          <a:bodyPr/>
          <a:lstStyle/>
          <a:p>
            <a:pPr eaLnBrk="1" hangingPunct="1"/>
            <a:r>
              <a:rPr lang="cs-CZ" dirty="0"/>
              <a:t>I</a:t>
            </a:r>
            <a:r>
              <a:rPr lang="en-GB" dirty="0" err="1"/>
              <a:t>nteraction</a:t>
            </a:r>
            <a:r>
              <a:rPr lang="en-GB" dirty="0"/>
              <a:t> </a:t>
            </a:r>
            <a:br>
              <a:rPr lang="cs-CZ" dirty="0"/>
            </a:br>
            <a:r>
              <a:rPr lang="cs-CZ" sz="2000" dirty="0"/>
              <a:t>of b</a:t>
            </a:r>
            <a:r>
              <a:rPr lang="en-GB" sz="2000" dirty="0"/>
              <a:t>ending moment and normal force </a:t>
            </a:r>
            <a:br>
              <a:rPr lang="cs-CZ" sz="2000" dirty="0"/>
            </a:br>
            <a:r>
              <a:rPr lang="cs-CZ" sz="2000" dirty="0"/>
              <a:t>on</a:t>
            </a:r>
            <a:r>
              <a:rPr lang="en-GB" sz="2000" dirty="0"/>
              <a:t> beam to column joint with end plate</a:t>
            </a:r>
            <a:endParaRPr lang="en-GB" altLang="cs-CZ" sz="2000" dirty="0"/>
          </a:p>
        </p:txBody>
      </p:sp>
      <p:grpSp>
        <p:nvGrpSpPr>
          <p:cNvPr id="8" name="Skupina 7"/>
          <p:cNvGrpSpPr/>
          <p:nvPr/>
        </p:nvGrpSpPr>
        <p:grpSpPr>
          <a:xfrm>
            <a:off x="4799856" y="2223246"/>
            <a:ext cx="6060117" cy="4228181"/>
            <a:chOff x="2562818" y="1157614"/>
            <a:chExt cx="6840537" cy="5188824"/>
          </a:xfrm>
        </p:grpSpPr>
        <p:graphicFrame>
          <p:nvGraphicFramePr>
            <p:cNvPr id="98308" name="Object 5"/>
            <p:cNvGraphicFramePr>
              <a:graphicFrameLocks noChangeAspect="1"/>
            </p:cNvGraphicFramePr>
            <p:nvPr>
              <p:extLst>
                <p:ext uri="{D42A27DB-BD31-4B8C-83A1-F6EECF244321}">
                  <p14:modId xmlns:p14="http://schemas.microsoft.com/office/powerpoint/2010/main" val="3334059532"/>
                </p:ext>
              </p:extLst>
            </p:nvPr>
          </p:nvGraphicFramePr>
          <p:xfrm>
            <a:off x="2562818" y="1157614"/>
            <a:ext cx="6840537" cy="5188824"/>
          </p:xfrm>
          <a:graphic>
            <a:graphicData uri="http://schemas.openxmlformats.org/presentationml/2006/ole">
              <mc:AlternateContent xmlns:mc="http://schemas.openxmlformats.org/markup-compatibility/2006">
                <mc:Choice xmlns:v="urn:schemas-microsoft-com:vml" Requires="v">
                  <p:oleObj name="Microsoft Drawing" r:id="rId3" imgW="4170363" imgH="3690938" progId="MSDraw">
                    <p:embed/>
                  </p:oleObj>
                </mc:Choice>
                <mc:Fallback>
                  <p:oleObj name="Microsoft Drawing" r:id="rId3" imgW="4170363" imgH="3690938" progId="MSDraw">
                    <p:embed/>
                    <p:pic>
                      <p:nvPicPr>
                        <p:cNvPr id="9830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818" y="1157614"/>
                          <a:ext cx="6840537" cy="5188824"/>
                        </a:xfrm>
                        <a:prstGeom prst="rect">
                          <a:avLst/>
                        </a:prstGeom>
                        <a:noFill/>
                        <a:ln>
                          <a:noFill/>
                        </a:ln>
                      </p:spPr>
                    </p:pic>
                  </p:oleObj>
                </mc:Fallback>
              </mc:AlternateContent>
            </a:graphicData>
          </a:graphic>
        </p:graphicFrame>
        <p:cxnSp>
          <p:nvCxnSpPr>
            <p:cNvPr id="4" name="Přímá spojnice 3">
              <a:extLst>
                <a:ext uri="{FF2B5EF4-FFF2-40B4-BE49-F238E27FC236}">
                  <a16:creationId xmlns:a16="http://schemas.microsoft.com/office/drawing/2014/main" id="{795D8C41-C27C-4251-BAA2-BE3EFBA2C562}"/>
                </a:ext>
              </a:extLst>
            </p:cNvPr>
            <p:cNvCxnSpPr>
              <a:cxnSpLocks/>
            </p:cNvCxnSpPr>
            <p:nvPr/>
          </p:nvCxnSpPr>
          <p:spPr bwMode="auto">
            <a:xfrm flipV="1">
              <a:off x="5174371" y="3563651"/>
              <a:ext cx="936104" cy="680628"/>
            </a:xfrm>
            <a:prstGeom prst="line">
              <a:avLst/>
            </a:prstGeom>
            <a:noFill/>
            <a:ln w="57150" cap="flat" cmpd="sng" algn="ctr">
              <a:solidFill>
                <a:srgbClr val="00B050"/>
              </a:solidFill>
              <a:prstDash val="solid"/>
              <a:round/>
              <a:headEnd type="none" w="med" len="med"/>
              <a:tailEnd type="none" w="med" len="med"/>
            </a:ln>
            <a:effectLst/>
          </p:spPr>
        </p:cxnSp>
        <p:cxnSp>
          <p:nvCxnSpPr>
            <p:cNvPr id="9" name="Přímá spojnice 8">
              <a:extLst>
                <a:ext uri="{FF2B5EF4-FFF2-40B4-BE49-F238E27FC236}">
                  <a16:creationId xmlns:a16="http://schemas.microsoft.com/office/drawing/2014/main" id="{94888ADE-00F2-43FD-82E9-AAF50DF0406E}"/>
                </a:ext>
              </a:extLst>
            </p:cNvPr>
            <p:cNvCxnSpPr/>
            <p:nvPr/>
          </p:nvCxnSpPr>
          <p:spPr bwMode="auto">
            <a:xfrm>
              <a:off x="6122806" y="3563650"/>
              <a:ext cx="0" cy="680628"/>
            </a:xfrm>
            <a:prstGeom prst="line">
              <a:avLst/>
            </a:prstGeom>
            <a:noFill/>
            <a:ln w="28575" cap="flat" cmpd="sng" algn="ctr">
              <a:solidFill>
                <a:srgbClr val="00B050"/>
              </a:solidFill>
              <a:prstDash val="dash"/>
              <a:round/>
              <a:headEnd type="none" w="med" len="med"/>
              <a:tailEnd type="none" w="med" len="med"/>
            </a:ln>
            <a:effectLst/>
          </p:spPr>
        </p:cxnSp>
        <p:cxnSp>
          <p:nvCxnSpPr>
            <p:cNvPr id="13" name="Přímá spojnice 12">
              <a:extLst>
                <a:ext uri="{FF2B5EF4-FFF2-40B4-BE49-F238E27FC236}">
                  <a16:creationId xmlns:a16="http://schemas.microsoft.com/office/drawing/2014/main" id="{2CA775EA-F35A-4B74-9A9F-AF786E6A85B2}"/>
                </a:ext>
              </a:extLst>
            </p:cNvPr>
            <p:cNvCxnSpPr>
              <a:cxnSpLocks/>
            </p:cNvCxnSpPr>
            <p:nvPr/>
          </p:nvCxnSpPr>
          <p:spPr bwMode="auto">
            <a:xfrm flipH="1">
              <a:off x="5174474" y="3563651"/>
              <a:ext cx="936000" cy="0"/>
            </a:xfrm>
            <a:prstGeom prst="line">
              <a:avLst/>
            </a:prstGeom>
            <a:noFill/>
            <a:ln w="28575" cap="flat" cmpd="sng" algn="ctr">
              <a:solidFill>
                <a:srgbClr val="00B050"/>
              </a:solidFill>
              <a:prstDash val="dash"/>
              <a:round/>
              <a:headEnd type="none" w="med" len="med"/>
              <a:tailEnd type="none" w="med" len="med"/>
            </a:ln>
            <a:effectLst/>
          </p:spPr>
        </p:cxnSp>
      </p:grpSp>
      <p:sp>
        <p:nvSpPr>
          <p:cNvPr id="11" name="TextovéPole 10"/>
          <p:cNvSpPr txBox="1"/>
          <p:nvPr/>
        </p:nvSpPr>
        <p:spPr>
          <a:xfrm>
            <a:off x="2370360" y="1532139"/>
            <a:ext cx="9342261" cy="1000274"/>
          </a:xfrm>
          <a:prstGeom prst="rect">
            <a:avLst/>
          </a:prstGeom>
          <a:noFill/>
        </p:spPr>
        <p:txBody>
          <a:bodyPr wrap="square" rtlCol="0">
            <a:spAutoFit/>
          </a:bodyPr>
          <a:lstStyle/>
          <a:p>
            <a:pPr marL="285750" indent="-285750">
              <a:spcBef>
                <a:spcPts val="600"/>
              </a:spcBef>
              <a:buFont typeface="Courier New" panose="02070309020205020404" pitchFamily="49" charset="0"/>
              <a:buChar char="o"/>
            </a:pPr>
            <a:r>
              <a:rPr lang="en-GB" sz="1800" dirty="0"/>
              <a:t>The significant points are marked.  </a:t>
            </a:r>
            <a:endParaRPr lang="cs-CZ" sz="1800" dirty="0"/>
          </a:p>
          <a:p>
            <a:pPr marL="285750" indent="-285750">
              <a:spcBef>
                <a:spcPts val="600"/>
              </a:spcBef>
              <a:buFont typeface="Courier New" panose="02070309020205020404" pitchFamily="49" charset="0"/>
              <a:buChar char="o"/>
            </a:pPr>
            <a:r>
              <a:rPr lang="en-GB" sz="1800" dirty="0"/>
              <a:t>The lines represents the limit of safe design by simple linear interaction and by component method.</a:t>
            </a:r>
          </a:p>
        </p:txBody>
      </p:sp>
      <p:grpSp>
        <p:nvGrpSpPr>
          <p:cNvPr id="10" name="Skupina 9"/>
          <p:cNvGrpSpPr/>
          <p:nvPr/>
        </p:nvGrpSpPr>
        <p:grpSpPr>
          <a:xfrm>
            <a:off x="335360" y="3645024"/>
            <a:ext cx="894876" cy="145920"/>
            <a:chOff x="251317" y="1446897"/>
            <a:chExt cx="893345" cy="145920"/>
          </a:xfrm>
        </p:grpSpPr>
        <p:sp>
          <p:nvSpPr>
            <p:cNvPr id="1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91042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3018" y="260648"/>
            <a:ext cx="9935039" cy="922337"/>
          </a:xfrm>
        </p:spPr>
        <p:txBody>
          <a:bodyPr/>
          <a:lstStyle/>
          <a:p>
            <a:r>
              <a:rPr lang="cs-CZ" dirty="0" err="1"/>
              <a:t>Assessment</a:t>
            </a:r>
            <a:r>
              <a:rPr lang="cs-CZ" dirty="0"/>
              <a:t> I </a:t>
            </a:r>
          </a:p>
        </p:txBody>
      </p:sp>
      <p:sp>
        <p:nvSpPr>
          <p:cNvPr id="4" name="Zástupný symbol pro obsah 3"/>
          <p:cNvSpPr>
            <a:spLocks noGrp="1"/>
          </p:cNvSpPr>
          <p:nvPr>
            <p:ph idx="1"/>
          </p:nvPr>
        </p:nvSpPr>
        <p:spPr>
          <a:xfrm>
            <a:off x="2386226" y="1628800"/>
            <a:ext cx="9326398" cy="4815255"/>
          </a:xfrm>
        </p:spPr>
        <p:txBody>
          <a:bodyPr/>
          <a:lstStyle/>
          <a:p>
            <a:r>
              <a:rPr lang="en-US" sz="2000" dirty="0"/>
              <a:t>Describe the influence to quality of design of the three major characteristics of joint</a:t>
            </a:r>
          </a:p>
          <a:p>
            <a:r>
              <a:rPr lang="en-US" sz="2000" dirty="0"/>
              <a:t>Principles of joint classification according to What Ch. 5 in EN1993-1-8:2006</a:t>
            </a:r>
          </a:p>
          <a:p>
            <a:r>
              <a:rPr lang="en-US" sz="2000" dirty="0"/>
              <a:t>What’s influence of joint deformation due to shear force, Normal force and bending moment</a:t>
            </a:r>
          </a:p>
          <a:p>
            <a:r>
              <a:rPr lang="en-US" sz="2000" dirty="0"/>
              <a:t>Draw the four possible representation of joints in global analyses.</a:t>
            </a:r>
          </a:p>
          <a:p>
            <a:r>
              <a:rPr lang="en-US" sz="2000" dirty="0"/>
              <a:t>Describe the three major steps of Component method.</a:t>
            </a:r>
          </a:p>
          <a:p>
            <a:r>
              <a:rPr lang="en-US" sz="2000" dirty="0"/>
              <a:t>How is in Component method predicted the lever arm of internal forces? </a:t>
            </a:r>
          </a:p>
          <a:p>
            <a:r>
              <a:rPr lang="en-US" sz="2000" dirty="0"/>
              <a:t>Describe the three major steps of Component method.</a:t>
            </a:r>
          </a:p>
          <a:p>
            <a:r>
              <a:rPr lang="cs-CZ" sz="2000" dirty="0"/>
              <a:t>H</a:t>
            </a:r>
            <a:r>
              <a:rPr lang="en-US" sz="2000" dirty="0"/>
              <a:t>ow to predict in a simple way interaction of bending moment and normal force?</a:t>
            </a:r>
          </a:p>
          <a:p>
            <a:endParaRPr lang="cs-CZ" sz="2000" dirty="0"/>
          </a:p>
        </p:txBody>
      </p:sp>
      <p:grpSp>
        <p:nvGrpSpPr>
          <p:cNvPr id="8" name="Skupina 7"/>
          <p:cNvGrpSpPr/>
          <p:nvPr/>
        </p:nvGrpSpPr>
        <p:grpSpPr>
          <a:xfrm>
            <a:off x="335360" y="3871894"/>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79687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39416" y="1844825"/>
            <a:ext cx="10657184" cy="936103"/>
          </a:xfrm>
        </p:spPr>
        <p:txBody>
          <a:bodyPr/>
          <a:lstStyle/>
          <a:p>
            <a:r>
              <a:rPr lang="en-GB" dirty="0"/>
              <a:t>Component Based Finite Element Method</a:t>
            </a:r>
            <a:br>
              <a:rPr lang="en-GB" dirty="0"/>
            </a:br>
            <a:endParaRPr lang="en-GB" b="0" dirty="0"/>
          </a:p>
        </p:txBody>
      </p:sp>
      <p:sp>
        <p:nvSpPr>
          <p:cNvPr id="5" name="Podnadpis 2"/>
          <p:cNvSpPr>
            <a:spLocks noGrp="1"/>
          </p:cNvSpPr>
          <p:nvPr>
            <p:ph type="subTitle" idx="1"/>
          </p:nvPr>
        </p:nvSpPr>
        <p:spPr>
          <a:xfrm>
            <a:off x="839416" y="3717032"/>
            <a:ext cx="7736693" cy="1440160"/>
          </a:xfrm>
        </p:spPr>
        <p:txBody>
          <a:bodyPr/>
          <a:lstStyle/>
          <a:p>
            <a:r>
              <a:rPr lang="en-GB" dirty="0"/>
              <a:t>Lecture 1</a:t>
            </a:r>
          </a:p>
          <a:p>
            <a:r>
              <a:rPr lang="en-GB" dirty="0"/>
              <a:t>Beam to column moment connection</a:t>
            </a:r>
          </a:p>
        </p:txBody>
      </p:sp>
    </p:spTree>
    <p:extLst>
      <p:ext uri="{BB962C8B-B14F-4D97-AF65-F5344CB8AC3E}">
        <p14:creationId xmlns:p14="http://schemas.microsoft.com/office/powerpoint/2010/main" val="318055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5B3BC3CB-5EA2-4993-879A-291A7C541376}"/>
              </a:ext>
            </a:extLst>
          </p:cNvPr>
          <p:cNvGrpSpPr/>
          <p:nvPr/>
        </p:nvGrpSpPr>
        <p:grpSpPr>
          <a:xfrm>
            <a:off x="5951985" y="3789040"/>
            <a:ext cx="4824536" cy="2880319"/>
            <a:chOff x="2123728" y="2117086"/>
            <a:chExt cx="5861016" cy="3218656"/>
          </a:xfrm>
        </p:grpSpPr>
        <p:grpSp>
          <p:nvGrpSpPr>
            <p:cNvPr id="5" name="Skupina 4">
              <a:extLst>
                <a:ext uri="{FF2B5EF4-FFF2-40B4-BE49-F238E27FC236}">
                  <a16:creationId xmlns:a16="http://schemas.microsoft.com/office/drawing/2014/main" id="{0C90147E-CC0D-41BE-9BDB-578BACBF0FCC}"/>
                </a:ext>
              </a:extLst>
            </p:cNvPr>
            <p:cNvGrpSpPr/>
            <p:nvPr/>
          </p:nvGrpSpPr>
          <p:grpSpPr>
            <a:xfrm>
              <a:off x="2123728" y="2117086"/>
              <a:ext cx="5861016" cy="3218656"/>
              <a:chOff x="2547505" y="2185570"/>
              <a:chExt cx="5564256" cy="4246062"/>
            </a:xfrm>
          </p:grpSpPr>
          <p:cxnSp>
            <p:nvCxnSpPr>
              <p:cNvPr id="7" name="Pravoúhlá spojnice 7">
                <a:extLst>
                  <a:ext uri="{FF2B5EF4-FFF2-40B4-BE49-F238E27FC236}">
                    <a16:creationId xmlns:a16="http://schemas.microsoft.com/office/drawing/2014/main" id="{24451695-4078-4507-B5AA-BB99CE7CC5B3}"/>
                  </a:ext>
                </a:extLst>
              </p:cNvPr>
              <p:cNvCxnSpPr/>
              <p:nvPr/>
            </p:nvCxnSpPr>
            <p:spPr bwMode="auto">
              <a:xfrm>
                <a:off x="2843808" y="5517232"/>
                <a:ext cx="914400" cy="914400"/>
              </a:xfrm>
              <a:prstGeom prst="bentConnector3">
                <a:avLst/>
              </a:prstGeom>
              <a:noFill/>
              <a:ln w="9525" cap="flat" cmpd="sng" algn="ctr">
                <a:noFill/>
                <a:prstDash val="solid"/>
                <a:round/>
                <a:headEnd type="none" w="med" len="med"/>
                <a:tailEnd type="none" w="med" len="med"/>
              </a:ln>
              <a:effectLst/>
            </p:spPr>
          </p:cxnSp>
          <p:sp>
            <p:nvSpPr>
              <p:cNvPr id="8" name="Volný tvar 10">
                <a:extLst>
                  <a:ext uri="{FF2B5EF4-FFF2-40B4-BE49-F238E27FC236}">
                    <a16:creationId xmlns:a16="http://schemas.microsoft.com/office/drawing/2014/main" id="{B9B795E6-BC55-42CA-B0B8-B7A784AF0372}"/>
                  </a:ext>
                </a:extLst>
              </p:cNvPr>
              <p:cNvSpPr/>
              <p:nvPr/>
            </p:nvSpPr>
            <p:spPr bwMode="auto">
              <a:xfrm>
                <a:off x="2843808" y="3531141"/>
                <a:ext cx="3441552" cy="1888351"/>
              </a:xfrm>
              <a:custGeom>
                <a:avLst/>
                <a:gdLst>
                  <a:gd name="connsiteX0" fmla="*/ 0 w 3441552"/>
                  <a:gd name="connsiteY0" fmla="*/ 1888351 h 1888351"/>
                  <a:gd name="connsiteX1" fmla="*/ 1070517 w 3441552"/>
                  <a:gd name="connsiteY1" fmla="*/ 126458 h 1888351"/>
                  <a:gd name="connsiteX2" fmla="*/ 2620536 w 3441552"/>
                  <a:gd name="connsiteY2" fmla="*/ 137610 h 1888351"/>
                  <a:gd name="connsiteX3" fmla="*/ 2642839 w 3441552"/>
                  <a:gd name="connsiteY3" fmla="*/ 115307 h 1888351"/>
                  <a:gd name="connsiteX4" fmla="*/ 3356517 w 3441552"/>
                  <a:gd name="connsiteY4" fmla="*/ 182215 h 1888351"/>
                  <a:gd name="connsiteX5" fmla="*/ 3401121 w 3441552"/>
                  <a:gd name="connsiteY5" fmla="*/ 171063 h 188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552" h="1888351">
                    <a:moveTo>
                      <a:pt x="0" y="1888351"/>
                    </a:moveTo>
                    <a:cubicBezTo>
                      <a:pt x="316880" y="1153299"/>
                      <a:pt x="633761" y="418248"/>
                      <a:pt x="1070517" y="126458"/>
                    </a:cubicBezTo>
                    <a:cubicBezTo>
                      <a:pt x="1507273" y="-165332"/>
                      <a:pt x="2358482" y="139468"/>
                      <a:pt x="2620536" y="137610"/>
                    </a:cubicBezTo>
                    <a:cubicBezTo>
                      <a:pt x="2882590" y="135752"/>
                      <a:pt x="2520176" y="107873"/>
                      <a:pt x="2642839" y="115307"/>
                    </a:cubicBezTo>
                    <a:cubicBezTo>
                      <a:pt x="2765502" y="122741"/>
                      <a:pt x="3230137" y="172922"/>
                      <a:pt x="3356517" y="182215"/>
                    </a:cubicBezTo>
                    <a:cubicBezTo>
                      <a:pt x="3482897" y="191508"/>
                      <a:pt x="3442009" y="181285"/>
                      <a:pt x="3401121" y="171063"/>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cxnSp>
            <p:nvCxnSpPr>
              <p:cNvPr id="9" name="Pravoúhlá spojnice 15">
                <a:extLst>
                  <a:ext uri="{FF2B5EF4-FFF2-40B4-BE49-F238E27FC236}">
                    <a16:creationId xmlns:a16="http://schemas.microsoft.com/office/drawing/2014/main" id="{B7BB1E1B-1258-4A09-8976-624BA6864D7E}"/>
                  </a:ext>
                </a:extLst>
              </p:cNvPr>
              <p:cNvCxnSpPr/>
              <p:nvPr/>
            </p:nvCxnSpPr>
            <p:spPr bwMode="auto">
              <a:xfrm>
                <a:off x="2843808" y="5419492"/>
                <a:ext cx="914400" cy="914400"/>
              </a:xfrm>
              <a:prstGeom prst="bentConnector3">
                <a:avLst/>
              </a:prstGeom>
              <a:noFill/>
              <a:ln w="9525" cap="flat" cmpd="sng" algn="ctr">
                <a:noFill/>
                <a:prstDash val="solid"/>
                <a:round/>
                <a:headEnd type="none" w="med" len="med"/>
                <a:tailEnd type="none" w="med" len="med"/>
              </a:ln>
              <a:effectLst/>
            </p:spPr>
          </p:cxnSp>
          <p:grpSp>
            <p:nvGrpSpPr>
              <p:cNvPr id="10" name="Skupina 9">
                <a:extLst>
                  <a:ext uri="{FF2B5EF4-FFF2-40B4-BE49-F238E27FC236}">
                    <a16:creationId xmlns:a16="http://schemas.microsoft.com/office/drawing/2014/main" id="{AF37B6E3-02D7-4F1F-B3FB-62C3CEA85AF0}"/>
                  </a:ext>
                </a:extLst>
              </p:cNvPr>
              <p:cNvGrpSpPr/>
              <p:nvPr/>
            </p:nvGrpSpPr>
            <p:grpSpPr>
              <a:xfrm>
                <a:off x="2547505" y="2185570"/>
                <a:ext cx="5400600" cy="3786487"/>
                <a:chOff x="2547505" y="2185570"/>
                <a:chExt cx="5400600" cy="3786487"/>
              </a:xfrm>
            </p:grpSpPr>
            <p:pic>
              <p:nvPicPr>
                <p:cNvPr id="12" name="obrázek 1">
                  <a:extLst>
                    <a:ext uri="{FF2B5EF4-FFF2-40B4-BE49-F238E27FC236}">
                      <a16:creationId xmlns:a16="http://schemas.microsoft.com/office/drawing/2014/main" id="{D5095A0A-6E62-4B5B-B9F0-DB9A9B84BF8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7505" y="2185570"/>
                  <a:ext cx="5400600" cy="3786487"/>
                </a:xfrm>
                <a:prstGeom prst="rect">
                  <a:avLst/>
                </a:prstGeom>
                <a:noFill/>
                <a:ln w="9525">
                  <a:noFill/>
                  <a:miter lim="800000"/>
                  <a:headEnd/>
                  <a:tailEnd/>
                </a:ln>
              </p:spPr>
            </p:pic>
            <p:cxnSp>
              <p:nvCxnSpPr>
                <p:cNvPr id="13" name="Přímá spojnice se šipkou 12">
                  <a:extLst>
                    <a:ext uri="{FF2B5EF4-FFF2-40B4-BE49-F238E27FC236}">
                      <a16:creationId xmlns:a16="http://schemas.microsoft.com/office/drawing/2014/main" id="{140E0EC3-A27C-4487-9126-13841A29B390}"/>
                    </a:ext>
                  </a:extLst>
                </p:cNvPr>
                <p:cNvCxnSpPr/>
                <p:nvPr/>
              </p:nvCxnSpPr>
              <p:spPr bwMode="auto">
                <a:xfrm flipV="1">
                  <a:off x="4211960" y="3645024"/>
                  <a:ext cx="1008112" cy="1774468"/>
                </a:xfrm>
                <a:prstGeom prst="straightConnector1">
                  <a:avLst/>
                </a:prstGeom>
                <a:noFill/>
                <a:ln w="76200" cap="flat" cmpd="sng" algn="ctr">
                  <a:solidFill>
                    <a:srgbClr val="FF0000"/>
                  </a:solidFill>
                  <a:prstDash val="solid"/>
                  <a:round/>
                  <a:headEnd type="none" w="med" len="med"/>
                  <a:tailEnd type="arrow" w="med" len="med"/>
                </a:ln>
                <a:effectLst/>
              </p:spPr>
            </p:cxnSp>
            <p:grpSp>
              <p:nvGrpSpPr>
                <p:cNvPr id="14" name="Skupina 13">
                  <a:extLst>
                    <a:ext uri="{FF2B5EF4-FFF2-40B4-BE49-F238E27FC236}">
                      <a16:creationId xmlns:a16="http://schemas.microsoft.com/office/drawing/2014/main" id="{F546645C-DD22-4883-BB62-F2C8E838BE0E}"/>
                    </a:ext>
                  </a:extLst>
                </p:cNvPr>
                <p:cNvGrpSpPr/>
                <p:nvPr/>
              </p:nvGrpSpPr>
              <p:grpSpPr>
                <a:xfrm>
                  <a:off x="2843808" y="3645024"/>
                  <a:ext cx="2667576" cy="1774468"/>
                  <a:chOff x="2843808" y="3645024"/>
                  <a:chExt cx="2667576" cy="1774468"/>
                </a:xfrm>
              </p:grpSpPr>
              <p:cxnSp>
                <p:nvCxnSpPr>
                  <p:cNvPr id="15" name="Přímá spojnice 14">
                    <a:extLst>
                      <a:ext uri="{FF2B5EF4-FFF2-40B4-BE49-F238E27FC236}">
                        <a16:creationId xmlns:a16="http://schemas.microsoft.com/office/drawing/2014/main" id="{04EFB377-3F5E-41EF-8BCD-A5A2C3D6577D}"/>
                      </a:ext>
                    </a:extLst>
                  </p:cNvPr>
                  <p:cNvCxnSpPr/>
                  <p:nvPr/>
                </p:nvCxnSpPr>
                <p:spPr bwMode="auto">
                  <a:xfrm flipV="1">
                    <a:off x="2843808" y="3645024"/>
                    <a:ext cx="1080120" cy="1774468"/>
                  </a:xfrm>
                  <a:prstGeom prst="line">
                    <a:avLst/>
                  </a:prstGeom>
                  <a:noFill/>
                  <a:ln w="101600" cap="flat" cmpd="sng" algn="ctr">
                    <a:solidFill>
                      <a:srgbClr val="00CC99"/>
                    </a:solidFill>
                    <a:prstDash val="solid"/>
                    <a:round/>
                    <a:headEnd type="none" w="med" len="med"/>
                    <a:tailEnd type="none" w="med" len="med"/>
                  </a:ln>
                  <a:effectLst/>
                </p:spPr>
              </p:cxnSp>
              <p:cxnSp>
                <p:nvCxnSpPr>
                  <p:cNvPr id="16" name="Přímá spojnice 15">
                    <a:extLst>
                      <a:ext uri="{FF2B5EF4-FFF2-40B4-BE49-F238E27FC236}">
                        <a16:creationId xmlns:a16="http://schemas.microsoft.com/office/drawing/2014/main" id="{D41C71F7-06FD-4CBA-995C-845B1CC1B969}"/>
                      </a:ext>
                    </a:extLst>
                  </p:cNvPr>
                  <p:cNvCxnSpPr/>
                  <p:nvPr/>
                </p:nvCxnSpPr>
                <p:spPr bwMode="auto">
                  <a:xfrm>
                    <a:off x="3923928" y="3645024"/>
                    <a:ext cx="1587456" cy="0"/>
                  </a:xfrm>
                  <a:prstGeom prst="line">
                    <a:avLst/>
                  </a:prstGeom>
                  <a:noFill/>
                  <a:ln w="101600" cap="flat" cmpd="sng" algn="ctr">
                    <a:solidFill>
                      <a:srgbClr val="00CC99"/>
                    </a:solidFill>
                    <a:prstDash val="solid"/>
                    <a:round/>
                    <a:headEnd type="none" w="med" len="med"/>
                    <a:tailEnd type="none" w="med" len="med"/>
                  </a:ln>
                  <a:effectLst/>
                </p:spPr>
              </p:cxnSp>
            </p:grpSp>
          </p:grpSp>
          <p:sp>
            <p:nvSpPr>
              <p:cNvPr id="11" name="TextovéPole 10">
                <a:extLst>
                  <a:ext uri="{FF2B5EF4-FFF2-40B4-BE49-F238E27FC236}">
                    <a16:creationId xmlns:a16="http://schemas.microsoft.com/office/drawing/2014/main" id="{9456ED4B-A5AC-4CBF-9C8D-60399DB395ED}"/>
                  </a:ext>
                </a:extLst>
              </p:cNvPr>
              <p:cNvSpPr txBox="1"/>
              <p:nvPr/>
            </p:nvSpPr>
            <p:spPr>
              <a:xfrm>
                <a:off x="6597388" y="2394286"/>
                <a:ext cx="1514373" cy="1136855"/>
              </a:xfrm>
              <a:prstGeom prst="rect">
                <a:avLst/>
              </a:prstGeom>
              <a:solidFill>
                <a:schemeClr val="bg1"/>
              </a:solidFill>
            </p:spPr>
            <p:txBody>
              <a:bodyPr wrap="square" rtlCol="0">
                <a:spAutoFit/>
              </a:bodyPr>
              <a:lstStyle/>
              <a:p>
                <a:pPr>
                  <a:spcBef>
                    <a:spcPts val="600"/>
                  </a:spcBef>
                  <a:spcAft>
                    <a:spcPts val="600"/>
                  </a:spcAft>
                  <a:buNone/>
                </a:pPr>
                <a:r>
                  <a:rPr lang="cs-CZ" sz="1000" b="1" dirty="0" err="1"/>
                  <a:t>True</a:t>
                </a:r>
                <a:r>
                  <a:rPr lang="cs-CZ" sz="1000" b="1" dirty="0"/>
                  <a:t> stress-</a:t>
                </a:r>
                <a:r>
                  <a:rPr lang="cs-CZ" sz="1000" b="1" dirty="0" err="1"/>
                  <a:t>strain</a:t>
                </a:r>
                <a:endParaRPr lang="cs-CZ" sz="1000" b="1" dirty="0"/>
              </a:p>
              <a:p>
                <a:pPr>
                  <a:spcBef>
                    <a:spcPts val="600"/>
                  </a:spcBef>
                  <a:spcAft>
                    <a:spcPts val="600"/>
                  </a:spcAft>
                  <a:buNone/>
                </a:pPr>
                <a:r>
                  <a:rPr lang="cs-CZ" sz="1000" b="1" dirty="0" err="1"/>
                  <a:t>Experimental</a:t>
                </a:r>
                <a:endParaRPr lang="cs-CZ" sz="1000" b="1" dirty="0"/>
              </a:p>
              <a:p>
                <a:pPr>
                  <a:spcBef>
                    <a:spcPts val="600"/>
                  </a:spcBef>
                  <a:spcAft>
                    <a:spcPts val="600"/>
                  </a:spcAft>
                  <a:buNone/>
                </a:pPr>
                <a:r>
                  <a:rPr lang="cs-CZ" sz="1000" b="1" dirty="0"/>
                  <a:t>Design </a:t>
                </a:r>
              </a:p>
            </p:txBody>
          </p:sp>
        </p:grpSp>
        <p:sp>
          <p:nvSpPr>
            <p:cNvPr id="6" name="TextovéPole 5">
              <a:extLst>
                <a:ext uri="{FF2B5EF4-FFF2-40B4-BE49-F238E27FC236}">
                  <a16:creationId xmlns:a16="http://schemas.microsoft.com/office/drawing/2014/main" id="{7DD1A27F-9CC2-49F6-8CF7-968E29E8FDF8}"/>
                </a:ext>
              </a:extLst>
            </p:cNvPr>
            <p:cNvSpPr txBox="1"/>
            <p:nvPr/>
          </p:nvSpPr>
          <p:spPr>
            <a:xfrm>
              <a:off x="3901607" y="4587184"/>
              <a:ext cx="721671" cy="400110"/>
            </a:xfrm>
            <a:prstGeom prst="rect">
              <a:avLst/>
            </a:prstGeom>
            <a:noFill/>
          </p:spPr>
          <p:txBody>
            <a:bodyPr wrap="square" rtlCol="0">
              <a:spAutoFit/>
            </a:bodyPr>
            <a:lstStyle/>
            <a:p>
              <a:pPr>
                <a:buNone/>
              </a:pPr>
              <a:r>
                <a:rPr lang="cs-CZ" b="1" dirty="0">
                  <a:solidFill>
                    <a:srgbClr val="FF0000"/>
                  </a:solidFill>
                </a:rPr>
                <a:t>5%</a:t>
              </a:r>
              <a:endParaRPr lang="en-GB" b="1" dirty="0">
                <a:solidFill>
                  <a:srgbClr val="FF0000"/>
                </a:solidFill>
              </a:endParaRPr>
            </a:p>
          </p:txBody>
        </p:sp>
      </p:grpSp>
      <p:sp>
        <p:nvSpPr>
          <p:cNvPr id="2" name="Nadpis 1"/>
          <p:cNvSpPr>
            <a:spLocks noGrp="1"/>
          </p:cNvSpPr>
          <p:nvPr>
            <p:ph type="title"/>
          </p:nvPr>
        </p:nvSpPr>
        <p:spPr>
          <a:xfrm>
            <a:off x="2370360" y="291705"/>
            <a:ext cx="7451279" cy="922337"/>
          </a:xfrm>
        </p:spPr>
        <p:txBody>
          <a:bodyPr/>
          <a:lstStyle/>
          <a:p>
            <a:r>
              <a:rPr lang="cs-CZ" dirty="0" err="1"/>
              <a:t>Material</a:t>
            </a:r>
            <a:endParaRPr lang="en-GB" dirty="0"/>
          </a:p>
        </p:txBody>
      </p:sp>
      <p:sp>
        <p:nvSpPr>
          <p:cNvPr id="3" name="Zástupný symbol pro obsah 2"/>
          <p:cNvSpPr>
            <a:spLocks noGrp="1"/>
          </p:cNvSpPr>
          <p:nvPr>
            <p:ph idx="1"/>
          </p:nvPr>
        </p:nvSpPr>
        <p:spPr>
          <a:xfrm>
            <a:off x="2370360" y="1578118"/>
            <a:ext cx="9342264" cy="2374182"/>
          </a:xfrm>
        </p:spPr>
        <p:txBody>
          <a:bodyPr/>
          <a:lstStyle/>
          <a:p>
            <a:pPr algn="just">
              <a:spcBef>
                <a:spcPts val="600"/>
              </a:spcBef>
              <a:buSzPct val="120000"/>
            </a:pPr>
            <a:r>
              <a:rPr lang="en-GB" sz="1800" dirty="0"/>
              <a:t>Bilinear ideal elastic plastic diagram is used in design oriented models as CBFEM  according to Ch. 7 in EN 1993-1-5:2006 and the slope of plastic branch is due to numerical stability E/1000.</a:t>
            </a:r>
          </a:p>
          <a:p>
            <a:pPr algn="just">
              <a:spcBef>
                <a:spcPts val="600"/>
              </a:spcBef>
              <a:buSzPct val="120000"/>
            </a:pPr>
            <a:r>
              <a:rPr lang="en-GB" sz="1800" dirty="0"/>
              <a:t>Plastic strain in plates is limited by 5%. </a:t>
            </a:r>
          </a:p>
          <a:p>
            <a:pPr algn="just">
              <a:spcBef>
                <a:spcPts val="600"/>
              </a:spcBef>
              <a:buSzPct val="120000"/>
            </a:pPr>
            <a:r>
              <a:rPr lang="en-GB" sz="1800" dirty="0"/>
              <a:t>In research oriented models is calculated the true stress-strain diagram from the material properties obtained in tensile tests, which is taking into account the necking of the coupon during its yielding before rupture.</a:t>
            </a:r>
          </a:p>
          <a:p>
            <a:pPr>
              <a:spcBef>
                <a:spcPts val="600"/>
              </a:spcBef>
              <a:buSzPct val="120000"/>
            </a:pPr>
            <a:endParaRPr lang="en-GB" sz="1800" dirty="0"/>
          </a:p>
        </p:txBody>
      </p:sp>
      <p:grpSp>
        <p:nvGrpSpPr>
          <p:cNvPr id="17" name="Skupina 16"/>
          <p:cNvGrpSpPr/>
          <p:nvPr/>
        </p:nvGrpSpPr>
        <p:grpSpPr>
          <a:xfrm>
            <a:off x="335360" y="4365104"/>
            <a:ext cx="894876" cy="145920"/>
            <a:chOff x="251317" y="1446897"/>
            <a:chExt cx="893345" cy="145920"/>
          </a:xfrm>
        </p:grpSpPr>
        <p:sp>
          <p:nvSpPr>
            <p:cNvPr id="1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74731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299850" y="4304927"/>
            <a:ext cx="3320004" cy="2357749"/>
          </a:xfrm>
          <a:prstGeom prst="rect">
            <a:avLst/>
          </a:prstGeom>
          <a:ln>
            <a:noFill/>
          </a:ln>
          <a:extLst>
            <a:ext uri="{53640926-AAD7-44D8-BBD7-CCE9431645EC}">
              <a14:shadowObscured xmlns:a14="http://schemas.microsoft.com/office/drawing/2010/main"/>
            </a:ext>
          </a:extLst>
        </p:spPr>
      </p:pic>
      <p:sp>
        <p:nvSpPr>
          <p:cNvPr id="2" name="Nadpis 1"/>
          <p:cNvSpPr>
            <a:spLocks noGrp="1"/>
          </p:cNvSpPr>
          <p:nvPr>
            <p:ph type="title"/>
          </p:nvPr>
        </p:nvSpPr>
        <p:spPr>
          <a:xfrm>
            <a:off x="2386226" y="297148"/>
            <a:ext cx="9935039" cy="922337"/>
          </a:xfrm>
        </p:spPr>
        <p:txBody>
          <a:bodyPr/>
          <a:lstStyle/>
          <a:p>
            <a:r>
              <a:rPr lang="cs-CZ" dirty="0"/>
              <a:t>Plate</a:t>
            </a:r>
          </a:p>
        </p:txBody>
      </p:sp>
      <p:sp>
        <p:nvSpPr>
          <p:cNvPr id="4" name="Zástupný symbol pro obsah 3"/>
          <p:cNvSpPr>
            <a:spLocks noGrp="1"/>
          </p:cNvSpPr>
          <p:nvPr>
            <p:ph idx="1"/>
          </p:nvPr>
        </p:nvSpPr>
        <p:spPr>
          <a:xfrm>
            <a:off x="2386226" y="1594363"/>
            <a:ext cx="9326398" cy="2466761"/>
          </a:xfrm>
        </p:spPr>
        <p:txBody>
          <a:bodyPr/>
          <a:lstStyle/>
          <a:p>
            <a:pPr algn="just"/>
            <a:r>
              <a:rPr lang="en-GB" sz="1800" dirty="0"/>
              <a:t>Four node quadrangle shell elements are applied with six degrees of freedom, i.e. three translations and three rotations, in every node. </a:t>
            </a:r>
          </a:p>
          <a:p>
            <a:pPr algn="just"/>
            <a:r>
              <a:rPr lang="en-GB" sz="1800" dirty="0"/>
              <a:t>End plates, element profiles, slender stiffener, T-stubs are modelled as plates  connected in joint by constrains and the connection check is independent on the element size. </a:t>
            </a:r>
          </a:p>
          <a:p>
            <a:pPr algn="just"/>
            <a:r>
              <a:rPr lang="en-GB" sz="1600" dirty="0"/>
              <a:t>Example of T-stub shows the influence of mesh size on the T-stub resistance. </a:t>
            </a:r>
          </a:p>
          <a:p>
            <a:pPr lvl="1" algn="just"/>
            <a:r>
              <a:rPr lang="en-GB" sz="1600" dirty="0"/>
              <a:t>Dashed lines are representing 5%, 10% and 15% difference.</a:t>
            </a:r>
          </a:p>
          <a:p>
            <a:endParaRPr lang="en-GB" dirty="0"/>
          </a:p>
        </p:txBody>
      </p:sp>
      <p:sp>
        <p:nvSpPr>
          <p:cNvPr id="5" name="Textové pole 21"/>
          <p:cNvSpPr txBox="1"/>
          <p:nvPr/>
        </p:nvSpPr>
        <p:spPr>
          <a:xfrm>
            <a:off x="2855641" y="5963420"/>
            <a:ext cx="3006115" cy="914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buNone/>
            </a:pPr>
            <a:r>
              <a:rPr lang="en-GB" sz="1600" i="1" dirty="0">
                <a:latin typeface="+mj-lt"/>
                <a:ea typeface="Times New Roman" panose="02020603050405020304" pitchFamily="18" charset="0"/>
              </a:rPr>
              <a:t>b</a:t>
            </a:r>
            <a:r>
              <a:rPr lang="en-GB" sz="1600" baseline="-25000" dirty="0">
                <a:latin typeface="+mj-lt"/>
                <a:ea typeface="Times New Roman" panose="02020603050405020304" pitchFamily="18" charset="0"/>
              </a:rPr>
              <a:t>f</a:t>
            </a:r>
            <a:r>
              <a:rPr lang="en-GB" sz="1600" dirty="0">
                <a:latin typeface="+mj-lt"/>
                <a:ea typeface="Times New Roman" panose="02020603050405020304" pitchFamily="18" charset="0"/>
              </a:rPr>
              <a:t> </a:t>
            </a:r>
            <a:br>
              <a:rPr lang="en-GB" sz="1600" dirty="0">
                <a:latin typeface="+mj-lt"/>
                <a:ea typeface="Times New Roman" panose="02020603050405020304" pitchFamily="18" charset="0"/>
              </a:rPr>
            </a:br>
            <a:r>
              <a:rPr lang="en-GB" sz="1600" dirty="0">
                <a:latin typeface="+mj-lt"/>
                <a:ea typeface="Times New Roman" panose="02020603050405020304" pitchFamily="18" charset="0"/>
              </a:rPr>
              <a:t>Half of flange width</a:t>
            </a:r>
            <a:endParaRPr lang="en-GB" dirty="0">
              <a:latin typeface="+mj-lt"/>
              <a:ea typeface="Times New Roman" panose="02020603050405020304" pitchFamily="18" charset="0"/>
            </a:endParaRPr>
          </a:p>
        </p:txBody>
      </p:sp>
      <p:cxnSp>
        <p:nvCxnSpPr>
          <p:cNvPr id="6" name="Přímá spojnice se šipkou 5"/>
          <p:cNvCxnSpPr/>
          <p:nvPr/>
        </p:nvCxnSpPr>
        <p:spPr>
          <a:xfrm>
            <a:off x="4511824" y="5567489"/>
            <a:ext cx="0" cy="900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Graf 7"/>
          <p:cNvGraphicFramePr/>
          <p:nvPr>
            <p:extLst>
              <p:ext uri="{D42A27DB-BD31-4B8C-83A1-F6EECF244321}">
                <p14:modId xmlns:p14="http://schemas.microsoft.com/office/powerpoint/2010/main" val="2999087115"/>
              </p:ext>
            </p:extLst>
          </p:nvPr>
        </p:nvGraphicFramePr>
        <p:xfrm>
          <a:off x="7027826" y="4055928"/>
          <a:ext cx="3600400" cy="25049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ovéPole 5"/>
          <p:cNvSpPr txBox="1"/>
          <p:nvPr/>
        </p:nvSpPr>
        <p:spPr>
          <a:xfrm>
            <a:off x="8983568" y="4820007"/>
            <a:ext cx="602555" cy="3654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buNone/>
            </a:pPr>
            <a:r>
              <a:rPr lang="cs-CZ" sz="1600" dirty="0">
                <a:solidFill>
                  <a:srgbClr val="000000"/>
                </a:solidFill>
                <a:latin typeface="+mj-lt"/>
                <a:ea typeface="Times New Roman" panose="02020603050405020304" pitchFamily="18" charset="0"/>
              </a:rPr>
              <a:t>10%</a:t>
            </a:r>
            <a:endParaRPr lang="cs-CZ" sz="2400" dirty="0">
              <a:latin typeface="+mj-lt"/>
              <a:ea typeface="Times New Roman" panose="02020603050405020304" pitchFamily="18" charset="0"/>
            </a:endParaRPr>
          </a:p>
        </p:txBody>
      </p:sp>
      <p:sp>
        <p:nvSpPr>
          <p:cNvPr id="10" name="TextovéPole 5"/>
          <p:cNvSpPr txBox="1"/>
          <p:nvPr/>
        </p:nvSpPr>
        <p:spPr>
          <a:xfrm>
            <a:off x="8983569" y="4454582"/>
            <a:ext cx="602555" cy="3654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buNone/>
            </a:pPr>
            <a:r>
              <a:rPr lang="cs-CZ" sz="1600" dirty="0">
                <a:solidFill>
                  <a:srgbClr val="000000"/>
                </a:solidFill>
                <a:latin typeface="+mj-lt"/>
                <a:ea typeface="Times New Roman" panose="02020603050405020304" pitchFamily="18" charset="0"/>
              </a:rPr>
              <a:t>15%</a:t>
            </a:r>
            <a:endParaRPr lang="cs-CZ" sz="2400" dirty="0">
              <a:latin typeface="+mj-lt"/>
              <a:ea typeface="Times New Roman" panose="02020603050405020304" pitchFamily="18" charset="0"/>
            </a:endParaRPr>
          </a:p>
        </p:txBody>
      </p:sp>
      <p:sp>
        <p:nvSpPr>
          <p:cNvPr id="11" name="TextovéPole 5"/>
          <p:cNvSpPr txBox="1"/>
          <p:nvPr/>
        </p:nvSpPr>
        <p:spPr>
          <a:xfrm>
            <a:off x="9017486" y="5190862"/>
            <a:ext cx="602555" cy="3654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buNone/>
            </a:pPr>
            <a:r>
              <a:rPr lang="cs-CZ" sz="1600" dirty="0">
                <a:solidFill>
                  <a:srgbClr val="000000"/>
                </a:solidFill>
                <a:latin typeface="+mj-lt"/>
                <a:ea typeface="Times New Roman" panose="02020603050405020304" pitchFamily="18" charset="0"/>
              </a:rPr>
              <a:t>5%</a:t>
            </a:r>
            <a:endParaRPr lang="cs-CZ" sz="2400" dirty="0">
              <a:latin typeface="+mj-lt"/>
              <a:ea typeface="Times New Roman" panose="02020603050405020304" pitchFamily="18" charset="0"/>
            </a:endParaRPr>
          </a:p>
        </p:txBody>
      </p:sp>
      <p:grpSp>
        <p:nvGrpSpPr>
          <p:cNvPr id="15" name="Skupina 14"/>
          <p:cNvGrpSpPr/>
          <p:nvPr/>
        </p:nvGrpSpPr>
        <p:grpSpPr>
          <a:xfrm>
            <a:off x="263352" y="4365104"/>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1171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18224"/>
            <a:ext cx="7451279" cy="922337"/>
          </a:xfrm>
        </p:spPr>
        <p:txBody>
          <a:bodyPr/>
          <a:lstStyle/>
          <a:p>
            <a:r>
              <a:rPr lang="en-GB" dirty="0"/>
              <a:t>Bolt</a:t>
            </a:r>
          </a:p>
        </p:txBody>
      </p:sp>
      <p:sp>
        <p:nvSpPr>
          <p:cNvPr id="3" name="Zástupný symbol pro obsah 2"/>
          <p:cNvSpPr>
            <a:spLocks noGrp="1"/>
          </p:cNvSpPr>
          <p:nvPr>
            <p:ph idx="1"/>
          </p:nvPr>
        </p:nvSpPr>
        <p:spPr>
          <a:xfrm>
            <a:off x="2403454" y="1579635"/>
            <a:ext cx="9309170" cy="3230502"/>
          </a:xfrm>
        </p:spPr>
        <p:txBody>
          <a:bodyPr/>
          <a:lstStyle/>
          <a:p>
            <a:r>
              <a:rPr lang="en-GB" sz="2000" dirty="0"/>
              <a:t>Fan model with interpolation constrains to edges of bolt holes is used in CBFEM, but is used also in research oriented models </a:t>
            </a:r>
            <a:r>
              <a:rPr lang="en-GB" sz="1200" dirty="0"/>
              <a:t>(</a:t>
            </a:r>
            <a:r>
              <a:rPr lang="en-GB" sz="1200" dirty="0" err="1"/>
              <a:t>Bursi</a:t>
            </a:r>
            <a:r>
              <a:rPr lang="en-GB" sz="1200" dirty="0"/>
              <a:t>, Jaspart, 1998).</a:t>
            </a:r>
          </a:p>
          <a:p>
            <a:r>
              <a:rPr lang="en-GB" sz="2000" dirty="0"/>
              <a:t>Nonlinear springs are connected for</a:t>
            </a:r>
          </a:p>
          <a:p>
            <a:pPr lvl="1"/>
            <a:r>
              <a:rPr lang="en-GB" b="1" dirty="0"/>
              <a:t>Tension </a:t>
            </a:r>
            <a:r>
              <a:rPr lang="en-GB" dirty="0"/>
              <a:t>in contact of </a:t>
            </a:r>
          </a:p>
          <a:p>
            <a:pPr lvl="2">
              <a:spcBef>
                <a:spcPts val="600"/>
              </a:spcBef>
            </a:pPr>
            <a:r>
              <a:rPr lang="en-GB" dirty="0">
                <a:solidFill>
                  <a:srgbClr val="FF0000"/>
                </a:solidFill>
              </a:rPr>
              <a:t>bolt shank and bolt head</a:t>
            </a:r>
          </a:p>
          <a:p>
            <a:pPr lvl="1"/>
            <a:r>
              <a:rPr lang="en-GB" b="1" dirty="0"/>
              <a:t>Shear</a:t>
            </a:r>
            <a:r>
              <a:rPr lang="en-GB" dirty="0"/>
              <a:t> in contact between </a:t>
            </a:r>
          </a:p>
          <a:p>
            <a:pPr lvl="2">
              <a:spcBef>
                <a:spcPts val="600"/>
              </a:spcBef>
            </a:pPr>
            <a:r>
              <a:rPr lang="en-GB" dirty="0">
                <a:solidFill>
                  <a:srgbClr val="0070C0"/>
                </a:solidFill>
              </a:rPr>
              <a:t>plate and bolt head</a:t>
            </a:r>
          </a:p>
          <a:p>
            <a:pPr lvl="2">
              <a:spcBef>
                <a:spcPts val="600"/>
              </a:spcBef>
            </a:pPr>
            <a:r>
              <a:rPr lang="en-GB" dirty="0">
                <a:solidFill>
                  <a:srgbClr val="00B050"/>
                </a:solidFill>
              </a:rPr>
              <a:t>bolt shank and plate</a:t>
            </a:r>
          </a:p>
          <a:p>
            <a:endParaRPr lang="en-GB" dirty="0"/>
          </a:p>
        </p:txBody>
      </p:sp>
      <p:sp>
        <p:nvSpPr>
          <p:cNvPr id="8" name="TextovéPole 7">
            <a:extLst>
              <a:ext uri="{FF2B5EF4-FFF2-40B4-BE49-F238E27FC236}">
                <a16:creationId xmlns:a16="http://schemas.microsoft.com/office/drawing/2014/main" id="{EB9D0890-6722-4D50-A5D9-4F1E2AA07E22}"/>
              </a:ext>
            </a:extLst>
          </p:cNvPr>
          <p:cNvSpPr txBox="1"/>
          <p:nvPr/>
        </p:nvSpPr>
        <p:spPr>
          <a:xfrm>
            <a:off x="7058039" y="6111645"/>
            <a:ext cx="3926175" cy="369332"/>
          </a:xfrm>
          <a:prstGeom prst="rect">
            <a:avLst/>
          </a:prstGeom>
          <a:noFill/>
        </p:spPr>
        <p:txBody>
          <a:bodyPr wrap="square" rtlCol="0">
            <a:spAutoFit/>
          </a:bodyPr>
          <a:lstStyle/>
          <a:p>
            <a:pPr>
              <a:lnSpc>
                <a:spcPct val="90000"/>
              </a:lnSpc>
              <a:buNone/>
            </a:pPr>
            <a:r>
              <a:rPr lang="en-GB" dirty="0"/>
              <a:t>Fan model of bolt with </a:t>
            </a:r>
            <a:r>
              <a:rPr lang="en-GB" dirty="0">
                <a:solidFill>
                  <a:srgbClr val="00B050"/>
                </a:solidFill>
              </a:rPr>
              <a:t>constrains</a:t>
            </a:r>
            <a:endParaRPr lang="en-GB" cap="all" dirty="0">
              <a:solidFill>
                <a:srgbClr val="00B050"/>
              </a:solidFill>
            </a:endParaRPr>
          </a:p>
        </p:txBody>
      </p:sp>
      <p:grpSp>
        <p:nvGrpSpPr>
          <p:cNvPr id="15" name="Skupina 14"/>
          <p:cNvGrpSpPr/>
          <p:nvPr/>
        </p:nvGrpSpPr>
        <p:grpSpPr>
          <a:xfrm>
            <a:off x="7248128" y="3284984"/>
            <a:ext cx="3357706" cy="2581137"/>
            <a:chOff x="4084624" y="4458947"/>
            <a:chExt cx="2925658" cy="2160239"/>
          </a:xfrm>
        </p:grpSpPr>
        <p:pic>
          <p:nvPicPr>
            <p:cNvPr id="5" name="obrázek 11" descr="podrobný model_srou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4624" y="4750865"/>
              <a:ext cx="849691" cy="1820767"/>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12" descr="podrobný model_srou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8408" y="5487848"/>
              <a:ext cx="792372" cy="534430"/>
            </a:xfrm>
            <a:prstGeom prst="rect">
              <a:avLst/>
            </a:prstGeom>
            <a:noFill/>
            <a:extLst>
              <a:ext uri="{909E8E84-426E-40DD-AFC4-6F175D3DCCD1}">
                <a14:hiddenFill xmlns:a14="http://schemas.microsoft.com/office/drawing/2010/main">
                  <a:solidFill>
                    <a:srgbClr val="FFFFFF"/>
                  </a:solidFill>
                </a14:hiddenFill>
              </a:ext>
            </a:extLst>
          </p:spPr>
        </p:pic>
        <p:sp>
          <p:nvSpPr>
            <p:cNvPr id="7" name="Šipka doprava 6"/>
            <p:cNvSpPr/>
            <p:nvPr/>
          </p:nvSpPr>
          <p:spPr bwMode="auto">
            <a:xfrm>
              <a:off x="5026638" y="5336616"/>
              <a:ext cx="829431" cy="298126"/>
            </a:xfrm>
            <a:prstGeom prst="rightArrow">
              <a:avLst/>
            </a:prstGeom>
            <a:solidFill>
              <a:srgbClr val="FFFF0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sz="1100"/>
            </a:p>
          </p:txBody>
        </p:sp>
        <p:grpSp>
          <p:nvGrpSpPr>
            <p:cNvPr id="13" name="Skupina 12"/>
            <p:cNvGrpSpPr/>
            <p:nvPr/>
          </p:nvGrpSpPr>
          <p:grpSpPr>
            <a:xfrm>
              <a:off x="5796136" y="4458947"/>
              <a:ext cx="1214146" cy="2160239"/>
              <a:chOff x="5796136" y="4458947"/>
              <a:chExt cx="1214146" cy="2160239"/>
            </a:xfrm>
          </p:grpSpPr>
          <p:pic>
            <p:nvPicPr>
              <p:cNvPr id="4" name="obrázek 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8144" y="4458947"/>
                <a:ext cx="1080120" cy="21602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Přímá spojnice 9"/>
              <p:cNvCxnSpPr/>
              <p:nvPr/>
            </p:nvCxnSpPr>
            <p:spPr bwMode="auto">
              <a:xfrm>
                <a:off x="6516216" y="5405612"/>
                <a:ext cx="0" cy="432000"/>
              </a:xfrm>
              <a:prstGeom prst="line">
                <a:avLst/>
              </a:prstGeom>
              <a:noFill/>
              <a:ln w="38100" cap="flat" cmpd="sng" algn="ctr">
                <a:solidFill>
                  <a:srgbClr val="00B050"/>
                </a:solidFill>
                <a:prstDash val="solid"/>
                <a:round/>
                <a:headEnd type="none" w="med" len="med"/>
                <a:tailEnd type="none" w="med" len="med"/>
              </a:ln>
              <a:effectLst/>
            </p:spPr>
          </p:cxnSp>
          <p:cxnSp>
            <p:nvCxnSpPr>
              <p:cNvPr id="11" name="Přímá spojnice 10"/>
              <p:cNvCxnSpPr/>
              <p:nvPr/>
            </p:nvCxnSpPr>
            <p:spPr bwMode="auto">
              <a:xfrm>
                <a:off x="6228184" y="5405612"/>
                <a:ext cx="0" cy="432000"/>
              </a:xfrm>
              <a:prstGeom prst="line">
                <a:avLst/>
              </a:prstGeom>
              <a:noFill/>
              <a:ln w="38100" cap="flat" cmpd="sng" algn="ctr">
                <a:solidFill>
                  <a:srgbClr val="00B050"/>
                </a:solidFill>
                <a:prstDash val="solid"/>
                <a:round/>
                <a:headEnd type="none" w="med" len="med"/>
                <a:tailEnd type="none" w="med" len="med"/>
              </a:ln>
              <a:effectLst/>
            </p:spPr>
          </p:cxnSp>
          <p:sp>
            <p:nvSpPr>
              <p:cNvPr id="9" name="Oblouk 8"/>
              <p:cNvSpPr/>
              <p:nvPr/>
            </p:nvSpPr>
            <p:spPr bwMode="auto">
              <a:xfrm>
                <a:off x="5796136" y="4476724"/>
                <a:ext cx="1142138" cy="824484"/>
              </a:xfrm>
              <a:prstGeom prst="arc">
                <a:avLst>
                  <a:gd name="adj1" fmla="val 16432942"/>
                  <a:gd name="adj2" fmla="val 1927906"/>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cxnSp>
            <p:nvCxnSpPr>
              <p:cNvPr id="12" name="Přímá spojnice 11"/>
              <p:cNvCxnSpPr/>
              <p:nvPr/>
            </p:nvCxnSpPr>
            <p:spPr bwMode="auto">
              <a:xfrm flipH="1" flipV="1">
                <a:off x="6372200" y="5405102"/>
                <a:ext cx="0" cy="432000"/>
              </a:xfrm>
              <a:prstGeom prst="line">
                <a:avLst/>
              </a:prstGeom>
              <a:noFill/>
              <a:ln w="38100" cap="flat" cmpd="sng" algn="ctr">
                <a:solidFill>
                  <a:srgbClr val="FF0000"/>
                </a:solidFill>
                <a:prstDash val="solid"/>
                <a:round/>
                <a:headEnd type="none" w="med" len="med"/>
                <a:tailEnd type="none" w="med" len="med"/>
              </a:ln>
              <a:effectLst/>
            </p:spPr>
          </p:cxnSp>
          <p:sp>
            <p:nvSpPr>
              <p:cNvPr id="14" name="Oblouk 13"/>
              <p:cNvSpPr/>
              <p:nvPr/>
            </p:nvSpPr>
            <p:spPr bwMode="auto">
              <a:xfrm flipV="1">
                <a:off x="5868144" y="5661248"/>
                <a:ext cx="1142138" cy="824484"/>
              </a:xfrm>
              <a:prstGeom prst="arc">
                <a:avLst>
                  <a:gd name="adj1" fmla="val 16432942"/>
                  <a:gd name="adj2" fmla="val 1927906"/>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grpSp>
      <p:grpSp>
        <p:nvGrpSpPr>
          <p:cNvPr id="16" name="Skupina 15"/>
          <p:cNvGrpSpPr/>
          <p:nvPr/>
        </p:nvGrpSpPr>
        <p:grpSpPr>
          <a:xfrm>
            <a:off x="335360" y="4357840"/>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14328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585" y="303535"/>
            <a:ext cx="9361040" cy="922337"/>
          </a:xfrm>
        </p:spPr>
        <p:txBody>
          <a:bodyPr/>
          <a:lstStyle/>
          <a:p>
            <a:r>
              <a:rPr lang="en-GB" dirty="0"/>
              <a:t>Aims and </a:t>
            </a:r>
            <a:r>
              <a:rPr lang="cs-CZ" dirty="0"/>
              <a:t>o</a:t>
            </a:r>
            <a:r>
              <a:rPr lang="en-GB" dirty="0" err="1"/>
              <a:t>bjectives</a:t>
            </a:r>
            <a:endParaRPr lang="en-GB" dirty="0"/>
          </a:p>
        </p:txBody>
      </p:sp>
      <p:sp>
        <p:nvSpPr>
          <p:cNvPr id="4" name="Zástupný symbol pro obsah 3"/>
          <p:cNvSpPr>
            <a:spLocks noGrp="1"/>
          </p:cNvSpPr>
          <p:nvPr>
            <p:ph idx="1"/>
          </p:nvPr>
        </p:nvSpPr>
        <p:spPr>
          <a:xfrm>
            <a:off x="2351730" y="1628800"/>
            <a:ext cx="9840270" cy="4925665"/>
          </a:xfrm>
        </p:spPr>
        <p:txBody>
          <a:bodyPr/>
          <a:lstStyle/>
          <a:p>
            <a:pPr>
              <a:spcAft>
                <a:spcPts val="1200"/>
              </a:spcAft>
            </a:pPr>
            <a:r>
              <a:rPr lang="en-US" dirty="0"/>
              <a:t>Provide information on joint modelling</a:t>
            </a:r>
            <a:r>
              <a:rPr lang="cs-CZ" dirty="0"/>
              <a:t> of open </a:t>
            </a:r>
            <a:r>
              <a:rPr lang="cs-CZ" dirty="0" err="1"/>
              <a:t>section</a:t>
            </a:r>
            <a:r>
              <a:rPr lang="cs-CZ" dirty="0"/>
              <a:t> </a:t>
            </a:r>
            <a:r>
              <a:rPr lang="cs-CZ" dirty="0" err="1"/>
              <a:t>joints</a:t>
            </a:r>
            <a:endParaRPr lang="en-US" dirty="0"/>
          </a:p>
          <a:p>
            <a:pPr>
              <a:spcAft>
                <a:spcPts val="1200"/>
              </a:spcAft>
            </a:pPr>
            <a:r>
              <a:rPr lang="en-US" dirty="0"/>
              <a:t>Introduce principles of CBFEM</a:t>
            </a:r>
          </a:p>
          <a:p>
            <a:pPr>
              <a:spcAft>
                <a:spcPts val="1200"/>
              </a:spcAft>
            </a:pPr>
            <a:r>
              <a:rPr lang="en-US" dirty="0"/>
              <a:t>Provide an online training to students and engineers</a:t>
            </a:r>
          </a:p>
          <a:p>
            <a:pPr>
              <a:spcAft>
                <a:spcPts val="1200"/>
              </a:spcAft>
            </a:pPr>
            <a:r>
              <a:rPr lang="en-US" sz="2400" dirty="0"/>
              <a:t>Illustrate the differences between numerical simulation and numerical calculation, e.g., between research-oriented FEM </a:t>
            </a:r>
            <a:br>
              <a:rPr lang="cs-CZ" sz="2400"/>
            </a:br>
            <a:r>
              <a:rPr lang="en-US" sz="2400"/>
              <a:t>and </a:t>
            </a:r>
            <a:r>
              <a:rPr lang="en-US" sz="2400" dirty="0"/>
              <a:t>design-oriented FEM</a:t>
            </a:r>
            <a:endParaRPr lang="cs-CZ" sz="2400" dirty="0"/>
          </a:p>
          <a:p>
            <a:pPr>
              <a:spcAft>
                <a:spcPts val="1200"/>
              </a:spcAft>
            </a:pPr>
            <a:r>
              <a:rPr lang="en-US" dirty="0"/>
              <a:t>Show the process of Validation &amp; Verification </a:t>
            </a:r>
          </a:p>
          <a:p>
            <a:pPr>
              <a:spcAft>
                <a:spcPts val="1200"/>
              </a:spcAft>
            </a:pPr>
            <a:r>
              <a:rPr lang="en-US" dirty="0"/>
              <a:t>Offer a list of references relevant to the topic </a:t>
            </a:r>
          </a:p>
          <a:p>
            <a:endParaRPr lang="en-US" dirty="0"/>
          </a:p>
          <a:p>
            <a:endParaRPr lang="en-US" dirty="0"/>
          </a:p>
        </p:txBody>
      </p:sp>
      <p:sp>
        <p:nvSpPr>
          <p:cNvPr id="5" name="Obdélník 4"/>
          <p:cNvSpPr/>
          <p:nvPr/>
        </p:nvSpPr>
        <p:spPr bwMode="auto">
          <a:xfrm>
            <a:off x="335360" y="764704"/>
            <a:ext cx="1584176" cy="60932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390615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43441" y="229168"/>
            <a:ext cx="9348340" cy="922337"/>
          </a:xfrm>
        </p:spPr>
        <p:txBody>
          <a:bodyPr/>
          <a:lstStyle/>
          <a:p>
            <a:r>
              <a:rPr lang="cs-CZ" dirty="0">
                <a:latin typeface="+mn-lt"/>
              </a:rPr>
              <a:t>Working diagram of spring model</a:t>
            </a:r>
            <a:r>
              <a:rPr lang="en-US" dirty="0">
                <a:latin typeface="+mn-lt"/>
              </a:rPr>
              <a:t> </a:t>
            </a:r>
            <a:r>
              <a:rPr lang="cs-CZ" dirty="0">
                <a:latin typeface="+mn-lt"/>
              </a:rPr>
              <a:t>for</a:t>
            </a:r>
            <a:r>
              <a:rPr lang="en-US" dirty="0">
                <a:latin typeface="+mn-lt"/>
              </a:rPr>
              <a:t> </a:t>
            </a:r>
            <a:r>
              <a:rPr lang="en-GB" dirty="0">
                <a:latin typeface="+mn-lt"/>
              </a:rPr>
              <a:t>Component bolt in tension</a:t>
            </a:r>
          </a:p>
        </p:txBody>
      </p:sp>
      <p:sp>
        <p:nvSpPr>
          <p:cNvPr id="3" name="Zástupný symbol pro obsah 2"/>
          <p:cNvSpPr>
            <a:spLocks noGrp="1"/>
          </p:cNvSpPr>
          <p:nvPr>
            <p:ph idx="1"/>
          </p:nvPr>
        </p:nvSpPr>
        <p:spPr>
          <a:xfrm>
            <a:off x="2385388" y="1570122"/>
            <a:ext cx="4313089" cy="3717755"/>
          </a:xfrm>
        </p:spPr>
        <p:txBody>
          <a:bodyPr/>
          <a:lstStyle/>
          <a:p>
            <a:pPr marL="177800" indent="-177800">
              <a:spcBef>
                <a:spcPts val="600"/>
              </a:spcBef>
              <a:buSzPct val="95000"/>
            </a:pPr>
            <a:r>
              <a:rPr lang="en-GB" sz="1800" dirty="0"/>
              <a:t>For bolt´s resistance is expected  maximum allowed plastic strain </a:t>
            </a:r>
            <a:r>
              <a:rPr lang="en-GB" sz="1800" i="1" dirty="0" err="1"/>
              <a:t>ε</a:t>
            </a:r>
            <a:r>
              <a:rPr lang="en-GB" sz="1800" baseline="-25000" dirty="0" err="1"/>
              <a:t>mpb</a:t>
            </a:r>
            <a:r>
              <a:rPr lang="en-GB" sz="1800" dirty="0"/>
              <a:t> as 25 % of elongation to fracture </a:t>
            </a:r>
            <a:br>
              <a:rPr lang="en-GB" sz="1800" dirty="0"/>
            </a:br>
            <a:r>
              <a:rPr lang="en-GB" sz="1800" dirty="0"/>
              <a:t>of bolt according to EN ISO 898-1:2013, the values are summarised  in Table below.</a:t>
            </a:r>
          </a:p>
          <a:p>
            <a:pPr marL="177800" indent="-177800">
              <a:spcBef>
                <a:spcPts val="600"/>
              </a:spcBef>
              <a:buSzPct val="95000"/>
            </a:pPr>
            <a:r>
              <a:rPr lang="en-GB" sz="1800" dirty="0"/>
              <a:t>The stiffness in tension is calculated as </a:t>
            </a:r>
            <a:r>
              <a:rPr lang="en-GB" sz="1800" i="1" dirty="0"/>
              <a:t>k</a:t>
            </a:r>
            <a:r>
              <a:rPr lang="en-GB" sz="1800" dirty="0"/>
              <a:t> = </a:t>
            </a:r>
            <a:r>
              <a:rPr lang="en-GB" sz="1800" i="1" dirty="0"/>
              <a:t>E</a:t>
            </a:r>
            <a:r>
              <a:rPr lang="en-GB" sz="1800" dirty="0"/>
              <a:t> </a:t>
            </a:r>
            <a:r>
              <a:rPr lang="en-GB" sz="1800" i="1" dirty="0"/>
              <a:t>A</a:t>
            </a:r>
            <a:r>
              <a:rPr lang="en-GB" sz="1800" baseline="-25000" dirty="0"/>
              <a:t>s</a:t>
            </a:r>
            <a:r>
              <a:rPr lang="en-GB" sz="1800" dirty="0"/>
              <a:t>/</a:t>
            </a:r>
            <a:r>
              <a:rPr lang="en-GB" sz="1800" i="1" dirty="0"/>
              <a:t>L</a:t>
            </a:r>
            <a:r>
              <a:rPr lang="en-GB" sz="1800" baseline="-25000" dirty="0"/>
              <a:t>b</a:t>
            </a:r>
            <a:r>
              <a:rPr lang="en-GB" sz="1800" dirty="0"/>
              <a:t>, where </a:t>
            </a:r>
            <a:r>
              <a:rPr lang="en-GB" sz="1800" i="1" dirty="0"/>
              <a:t>A</a:t>
            </a:r>
            <a:r>
              <a:rPr lang="en-GB" sz="1800" baseline="-25000" dirty="0"/>
              <a:t>s</a:t>
            </a:r>
            <a:r>
              <a:rPr lang="en-GB" sz="1800" dirty="0"/>
              <a:t> is tensile area of bolt and </a:t>
            </a:r>
            <a:r>
              <a:rPr lang="en-GB" sz="1800" i="1" dirty="0"/>
              <a:t>L</a:t>
            </a:r>
            <a:r>
              <a:rPr lang="en-GB" sz="1800" baseline="-25000" dirty="0"/>
              <a:t>b</a:t>
            </a:r>
            <a:r>
              <a:rPr lang="en-GB" sz="1800" dirty="0"/>
              <a:t> is the distance between the centers of the head and the bolt nut.</a:t>
            </a:r>
          </a:p>
        </p:txBody>
      </p:sp>
      <p:grpSp>
        <p:nvGrpSpPr>
          <p:cNvPr id="12" name="Skupina 11"/>
          <p:cNvGrpSpPr/>
          <p:nvPr/>
        </p:nvGrpSpPr>
        <p:grpSpPr>
          <a:xfrm>
            <a:off x="6888088" y="1804103"/>
            <a:ext cx="4248472" cy="3641121"/>
            <a:chOff x="18153" y="-30298"/>
            <a:chExt cx="4111995" cy="4045061"/>
          </a:xfrm>
        </p:grpSpPr>
        <p:sp>
          <p:nvSpPr>
            <p:cNvPr id="13" name="TextBox 21"/>
            <p:cNvSpPr txBox="1"/>
            <p:nvPr/>
          </p:nvSpPr>
          <p:spPr>
            <a:xfrm>
              <a:off x="680495" y="-30298"/>
              <a:ext cx="3449653" cy="541092"/>
            </a:xfrm>
            <a:prstGeom prst="rect">
              <a:avLst/>
            </a:prstGeom>
            <a:noFill/>
            <a:ln>
              <a:noFill/>
            </a:ln>
          </p:spPr>
          <p:txBody>
            <a:bodyPr wrap="square" rtlCol="0">
              <a:noAutofit/>
            </a:bodyPr>
            <a:lstStyle/>
            <a:p>
              <a:pPr>
                <a:spcAft>
                  <a:spcPts val="0"/>
                </a:spcAft>
                <a:buNone/>
              </a:pPr>
              <a:r>
                <a:rPr lang="cs-CZ" sz="1600" dirty="0" err="1">
                  <a:solidFill>
                    <a:srgbClr val="000000"/>
                  </a:solidFill>
                  <a:latin typeface="Arial" panose="020B0604020202020204" pitchFamily="34" charset="0"/>
                  <a:ea typeface="Times New Roman" panose="02020603050405020304" pitchFamily="18" charset="0"/>
                </a:rPr>
                <a:t>Tensile</a:t>
              </a:r>
              <a:r>
                <a:rPr lang="cs-CZ" sz="1600" dirty="0">
                  <a:solidFill>
                    <a:srgbClr val="000000"/>
                  </a:solidFill>
                  <a:latin typeface="Arial" panose="020B0604020202020204" pitchFamily="34" charset="0"/>
                  <a:ea typeface="Times New Roman" panose="02020603050405020304" pitchFamily="18" charset="0"/>
                </a:rPr>
                <a:t> f</a:t>
              </a:r>
              <a:r>
                <a:rPr lang="en-GB" sz="1600" dirty="0" err="1">
                  <a:solidFill>
                    <a:srgbClr val="000000"/>
                  </a:solidFill>
                  <a:latin typeface="Arial" panose="020B0604020202020204" pitchFamily="34" charset="0"/>
                  <a:ea typeface="Times New Roman" panose="02020603050405020304" pitchFamily="18" charset="0"/>
                </a:rPr>
                <a:t>orce</a:t>
              </a:r>
              <a:r>
                <a:rPr lang="en-GB" sz="1600" dirty="0">
                  <a:solidFill>
                    <a:srgbClr val="000000"/>
                  </a:solidFill>
                  <a:latin typeface="Arial" panose="020B0604020202020204" pitchFamily="34" charset="0"/>
                  <a:ea typeface="Times New Roman" panose="02020603050405020304" pitchFamily="18" charset="0"/>
                </a:rPr>
                <a:t> in bolt, kN</a:t>
              </a:r>
              <a:endParaRPr lang="cs-CZ" sz="2400" dirty="0">
                <a:latin typeface="Times New Roman" panose="02020603050405020304" pitchFamily="18" charset="0"/>
                <a:ea typeface="Times New Roman" panose="02020603050405020304" pitchFamily="18" charset="0"/>
              </a:endParaRPr>
            </a:p>
          </p:txBody>
        </p:sp>
        <p:cxnSp>
          <p:nvCxnSpPr>
            <p:cNvPr id="14"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625032" y="1465262"/>
              <a:ext cx="800100" cy="2082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1404190" y="719240"/>
              <a:ext cx="1646050" cy="745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1"/>
            <p:cNvSpPr txBox="1"/>
            <p:nvPr/>
          </p:nvSpPr>
          <p:spPr>
            <a:xfrm>
              <a:off x="812358" y="3549608"/>
              <a:ext cx="3193572" cy="465155"/>
            </a:xfrm>
            <a:prstGeom prst="rect">
              <a:avLst/>
            </a:prstGeom>
            <a:noFill/>
            <a:ln>
              <a:noFill/>
            </a:ln>
          </p:spPr>
          <p:txBody>
            <a:bodyPr wrap="square" rtlCol="0">
              <a:noAutofit/>
            </a:bodyPr>
            <a:lstStyle/>
            <a:p>
              <a:pPr>
                <a:spcAft>
                  <a:spcPts val="0"/>
                </a:spcAft>
                <a:buNone/>
              </a:pPr>
              <a:r>
                <a:rPr lang="cs-CZ" sz="1600" dirty="0" err="1">
                  <a:solidFill>
                    <a:srgbClr val="000000"/>
                  </a:solidFill>
                  <a:latin typeface="Arial" panose="020B0604020202020204" pitchFamily="34" charset="0"/>
                  <a:ea typeface="Times New Roman" panose="02020603050405020304" pitchFamily="18" charset="0"/>
                </a:rPr>
                <a:t>Bolt</a:t>
              </a:r>
              <a:r>
                <a:rPr lang="cs-CZ" sz="1600" dirty="0">
                  <a:solidFill>
                    <a:srgbClr val="000000"/>
                  </a:solidFill>
                  <a:latin typeface="Arial" panose="020B0604020202020204" pitchFamily="34" charset="0"/>
                  <a:ea typeface="Times New Roman" panose="02020603050405020304" pitchFamily="18" charset="0"/>
                </a:rPr>
                <a:t> tesile d</a:t>
              </a:r>
              <a:r>
                <a:rPr lang="en-GB" sz="1600" dirty="0" err="1">
                  <a:solidFill>
                    <a:srgbClr val="000000"/>
                  </a:solidFill>
                  <a:latin typeface="Arial" panose="020B0604020202020204" pitchFamily="34" charset="0"/>
                  <a:ea typeface="Times New Roman" panose="02020603050405020304" pitchFamily="18" charset="0"/>
                </a:rPr>
                <a:t>eformation</a:t>
              </a:r>
              <a:r>
                <a:rPr lang="en-GB" sz="1600" dirty="0">
                  <a:solidFill>
                    <a:srgbClr val="000000"/>
                  </a:solidFill>
                  <a:latin typeface="Arial" panose="020B0604020202020204" pitchFamily="34" charset="0"/>
                  <a:ea typeface="Times New Roman" panose="02020603050405020304" pitchFamily="18" charset="0"/>
                </a:rPr>
                <a:t>, mm</a:t>
              </a:r>
              <a:endParaRPr lang="cs-CZ" sz="2400" dirty="0">
                <a:latin typeface="Times New Roman" panose="02020603050405020304" pitchFamily="18" charset="0"/>
                <a:ea typeface="Times New Roman" panose="02020603050405020304" pitchFamily="18" charset="0"/>
              </a:endParaRPr>
            </a:p>
          </p:txBody>
        </p:sp>
        <p:sp>
          <p:nvSpPr>
            <p:cNvPr id="25"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u</a:t>
              </a:r>
              <a:r>
                <a:rPr lang="en-GB" sz="1600" baseline="-25000">
                  <a:solidFill>
                    <a:srgbClr val="000000"/>
                  </a:solidFill>
                  <a:latin typeface="Arial" panose="020B0604020202020204" pitchFamily="34" charset="0"/>
                  <a:ea typeface="Times New Roman" panose="02020603050405020304" pitchFamily="18" charset="0"/>
                </a:rPr>
                <a:t>el</a:t>
              </a:r>
              <a:endParaRPr lang="cs-CZ" sz="2400">
                <a:latin typeface="Times New Roman" panose="02020603050405020304" pitchFamily="18" charset="0"/>
                <a:ea typeface="Times New Roman" panose="02020603050405020304" pitchFamily="18" charset="0"/>
              </a:endParaRPr>
            </a:p>
          </p:txBody>
        </p:sp>
        <p:sp>
          <p:nvSpPr>
            <p:cNvPr id="26" name="TextBox 21"/>
            <p:cNvSpPr txBox="1"/>
            <p:nvPr/>
          </p:nvSpPr>
          <p:spPr>
            <a:xfrm>
              <a:off x="3003541" y="3065835"/>
              <a:ext cx="734411" cy="615880"/>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Arial" panose="020B0604020202020204" pitchFamily="34" charset="0"/>
                  <a:ea typeface="Times New Roman" panose="02020603050405020304" pitchFamily="18" charset="0"/>
                </a:rPr>
                <a:t>u</a:t>
              </a:r>
              <a:r>
                <a:rPr lang="en-GB" sz="1600" baseline="-25000" dirty="0" err="1">
                  <a:solidFill>
                    <a:srgbClr val="000000"/>
                  </a:solidFill>
                  <a:latin typeface="Arial" panose="020B0604020202020204" pitchFamily="34" charset="0"/>
                  <a:ea typeface="Times New Roman" panose="02020603050405020304" pitchFamily="18" charset="0"/>
                </a:rPr>
                <a:t>t,Rd</a:t>
              </a:r>
              <a:endParaRPr lang="cs-CZ" sz="2400" dirty="0">
                <a:latin typeface="Times New Roman" panose="02020603050405020304" pitchFamily="18" charset="0"/>
                <a:ea typeface="Times New Roman" panose="02020603050405020304" pitchFamily="18" charset="0"/>
              </a:endParaRPr>
            </a:p>
          </p:txBody>
        </p:sp>
        <p:sp>
          <p:nvSpPr>
            <p:cNvPr id="27"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F</a:t>
              </a:r>
              <a:r>
                <a:rPr lang="en-GB" sz="1600" baseline="-25000">
                  <a:solidFill>
                    <a:srgbClr val="000000"/>
                  </a:solidFill>
                  <a:latin typeface="Arial" panose="020B0604020202020204" pitchFamily="34" charset="0"/>
                  <a:ea typeface="Times New Roman" panose="02020603050405020304" pitchFamily="18" charset="0"/>
                </a:rPr>
                <a:t>t,Rd</a:t>
              </a:r>
              <a:endParaRPr lang="cs-CZ" sz="2400">
                <a:latin typeface="Times New Roman" panose="02020603050405020304" pitchFamily="18" charset="0"/>
                <a:ea typeface="Times New Roman" panose="02020603050405020304" pitchFamily="18" charset="0"/>
              </a:endParaRPr>
            </a:p>
          </p:txBody>
        </p:sp>
        <p:sp>
          <p:nvSpPr>
            <p:cNvPr id="28"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F</a:t>
              </a:r>
              <a:r>
                <a:rPr lang="en-GB" sz="1600" baseline="-25000">
                  <a:solidFill>
                    <a:srgbClr val="000000"/>
                  </a:solidFill>
                  <a:latin typeface="Arial" panose="020B0604020202020204" pitchFamily="34" charset="0"/>
                  <a:ea typeface="Times New Roman" panose="02020603050405020304" pitchFamily="18" charset="0"/>
                </a:rPr>
                <a:t>t,el</a:t>
              </a:r>
              <a:endParaRPr lang="cs-CZ" sz="2400">
                <a:latin typeface="Times New Roman" panose="02020603050405020304" pitchFamily="18" charset="0"/>
                <a:ea typeface="Times New Roman" panose="02020603050405020304" pitchFamily="18" charset="0"/>
              </a:endParaRPr>
            </a:p>
          </p:txBody>
        </p:sp>
        <p:sp>
          <p:nvSpPr>
            <p:cNvPr id="29"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F</a:t>
              </a:r>
              <a:r>
                <a:rPr lang="en-GB" sz="1600" baseline="-25000">
                  <a:solidFill>
                    <a:srgbClr val="000000"/>
                  </a:solidFill>
                  <a:latin typeface="Arial" panose="020B0604020202020204" pitchFamily="34" charset="0"/>
                  <a:ea typeface="Times New Roman" panose="02020603050405020304" pitchFamily="18" charset="0"/>
                </a:rPr>
                <a:t>c,Ed</a:t>
              </a:r>
              <a:endParaRPr lang="cs-CZ" sz="2400">
                <a:latin typeface="Times New Roman" panose="02020603050405020304" pitchFamily="18" charset="0"/>
                <a:ea typeface="Times New Roman" panose="02020603050405020304" pitchFamily="18" charset="0"/>
              </a:endParaRPr>
            </a:p>
          </p:txBody>
        </p:sp>
        <p:cxnSp>
          <p:nvCxnSpPr>
            <p:cNvPr id="30"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600" i="1" dirty="0">
                  <a:solidFill>
                    <a:srgbClr val="000000"/>
                  </a:solidFill>
                  <a:latin typeface="Arial" panose="020B0604020202020204" pitchFamily="34" charset="0"/>
                  <a:ea typeface="Times New Roman" panose="02020603050405020304" pitchFamily="18" charset="0"/>
                </a:rPr>
                <a:t>k</a:t>
              </a:r>
              <a:endParaRPr lang="cs-CZ" sz="2400" dirty="0">
                <a:latin typeface="Times New Roman" panose="02020603050405020304" pitchFamily="18" charset="0"/>
                <a:ea typeface="Times New Roman" panose="02020603050405020304" pitchFamily="18" charset="0"/>
              </a:endParaRPr>
            </a:p>
          </p:txBody>
        </p:sp>
        <p:cxnSp>
          <p:nvCxnSpPr>
            <p:cNvPr id="33"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5"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k</a:t>
              </a:r>
              <a:r>
                <a:rPr lang="en-GB" sz="1600" baseline="-25000">
                  <a:solidFill>
                    <a:srgbClr val="000000"/>
                  </a:solidFill>
                  <a:latin typeface="Arial" panose="020B0604020202020204" pitchFamily="34" charset="0"/>
                  <a:ea typeface="Times New Roman" panose="02020603050405020304" pitchFamily="18" charset="0"/>
                </a:rPr>
                <a:t>t</a:t>
              </a:r>
              <a:endParaRPr lang="cs-CZ" sz="2400">
                <a:latin typeface="Times New Roman" panose="02020603050405020304" pitchFamily="18" charset="0"/>
                <a:ea typeface="Times New Roman" panose="02020603050405020304" pitchFamily="18" charset="0"/>
              </a:endParaRPr>
            </a:p>
          </p:txBody>
        </p:sp>
      </p:grpSp>
      <p:sp>
        <p:nvSpPr>
          <p:cNvPr id="4" name="Obdélník 3"/>
          <p:cNvSpPr/>
          <p:nvPr/>
        </p:nvSpPr>
        <p:spPr>
          <a:xfrm>
            <a:off x="2412083" y="5259420"/>
            <a:ext cx="7498333" cy="1200329"/>
          </a:xfrm>
          <a:prstGeom prst="rect">
            <a:avLst/>
          </a:prstGeom>
        </p:spPr>
        <p:txBody>
          <a:bodyPr wrap="square">
            <a:spAutoFit/>
          </a:bodyPr>
          <a:lstStyle/>
          <a:p>
            <a:pPr>
              <a:buNone/>
            </a:pPr>
            <a:r>
              <a:rPr lang="en-GB" sz="1800" dirty="0">
                <a:latin typeface="+mn-lt"/>
              </a:rPr>
              <a:t>Maximum allowed plastic strains for bolts </a:t>
            </a:r>
            <a:r>
              <a:rPr lang="en-GB" sz="1800" i="1" dirty="0" err="1">
                <a:latin typeface="+mn-lt"/>
              </a:rPr>
              <a:t>ε</a:t>
            </a:r>
            <a:r>
              <a:rPr lang="en-GB" sz="1800" baseline="-25000" dirty="0" err="1">
                <a:latin typeface="+mn-lt"/>
              </a:rPr>
              <a:t>t,Rd</a:t>
            </a:r>
            <a:endParaRPr lang="en-GB" sz="1800" baseline="-25000" dirty="0">
              <a:latin typeface="+mn-lt"/>
            </a:endParaRPr>
          </a:p>
          <a:p>
            <a:pPr defTabSz="627063">
              <a:buNone/>
            </a:pPr>
            <a:r>
              <a:rPr lang="en-GB" sz="1800" dirty="0">
                <a:latin typeface="+mn-lt"/>
              </a:rPr>
              <a:t>Bolt grade	4.8	5.6	5.8	6.8	8.8	10.9</a:t>
            </a:r>
          </a:p>
          <a:p>
            <a:pPr defTabSz="627063">
              <a:buNone/>
            </a:pPr>
            <a:r>
              <a:rPr lang="en-GB" sz="1800" i="1" dirty="0" err="1">
                <a:latin typeface="+mn-lt"/>
              </a:rPr>
              <a:t>ε</a:t>
            </a:r>
            <a:r>
              <a:rPr lang="en-GB" sz="1800" baseline="-25000" dirty="0" err="1">
                <a:latin typeface="+mn-lt"/>
              </a:rPr>
              <a:t>mpb</a:t>
            </a:r>
            <a:r>
              <a:rPr lang="en-GB" sz="1800" dirty="0">
                <a:latin typeface="+mn-lt"/>
              </a:rPr>
              <a:t> %	3,5	5,0	2,5	2,0	3,0	2,3</a:t>
            </a:r>
          </a:p>
        </p:txBody>
      </p:sp>
      <p:grpSp>
        <p:nvGrpSpPr>
          <p:cNvPr id="36" name="Skupina 35"/>
          <p:cNvGrpSpPr/>
          <p:nvPr/>
        </p:nvGrpSpPr>
        <p:grpSpPr>
          <a:xfrm>
            <a:off x="335360" y="4335010"/>
            <a:ext cx="894876" cy="145920"/>
            <a:chOff x="251317" y="1446897"/>
            <a:chExt cx="893345" cy="145920"/>
          </a:xfrm>
        </p:grpSpPr>
        <p:sp>
          <p:nvSpPr>
            <p:cNvPr id="3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83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48353" y="208599"/>
            <a:ext cx="9364271" cy="922337"/>
          </a:xfrm>
        </p:spPr>
        <p:txBody>
          <a:bodyPr/>
          <a:lstStyle/>
          <a:p>
            <a:r>
              <a:rPr lang="cs-CZ" dirty="0"/>
              <a:t>Working diagram of spring model</a:t>
            </a:r>
            <a:r>
              <a:rPr lang="en-US" dirty="0"/>
              <a:t> f</a:t>
            </a:r>
            <a:r>
              <a:rPr lang="cs-CZ" dirty="0"/>
              <a:t>or </a:t>
            </a:r>
            <a:r>
              <a:rPr lang="en-GB" dirty="0"/>
              <a:t>Component bolt in </a:t>
            </a:r>
            <a:r>
              <a:rPr lang="cs-CZ" dirty="0" err="1"/>
              <a:t>shear</a:t>
            </a:r>
            <a:endParaRPr lang="en-GB" dirty="0"/>
          </a:p>
        </p:txBody>
      </p:sp>
      <p:sp>
        <p:nvSpPr>
          <p:cNvPr id="3" name="Zástupný symbol pro obsah 2"/>
          <p:cNvSpPr>
            <a:spLocks noGrp="1"/>
          </p:cNvSpPr>
          <p:nvPr>
            <p:ph idx="1"/>
          </p:nvPr>
        </p:nvSpPr>
        <p:spPr>
          <a:xfrm>
            <a:off x="2387951" y="1532142"/>
            <a:ext cx="9324673" cy="1854801"/>
          </a:xfrm>
        </p:spPr>
        <p:txBody>
          <a:bodyPr/>
          <a:lstStyle/>
          <a:p>
            <a:pPr algn="just">
              <a:buSzPct val="120000"/>
            </a:pPr>
            <a:r>
              <a:rPr lang="en-GB" sz="1800" dirty="0"/>
              <a:t>Bolt in shear is simulated by bilinear diagram with its initial linear part and nonlinear one, which may be simplified as second linear </a:t>
            </a:r>
            <a:r>
              <a:rPr lang="cs-CZ" sz="1800" dirty="0" err="1"/>
              <a:t>one</a:t>
            </a:r>
            <a:r>
              <a:rPr lang="en-GB" sz="1800" dirty="0"/>
              <a:t>. </a:t>
            </a:r>
          </a:p>
          <a:p>
            <a:pPr algn="just">
              <a:buSzPct val="120000"/>
            </a:pPr>
            <a:r>
              <a:rPr lang="en-GB" sz="1800" dirty="0"/>
              <a:t>Values are obtained by experiments and summarised in design standards.</a:t>
            </a:r>
          </a:p>
          <a:p>
            <a:pPr algn="just">
              <a:buSzPct val="120000"/>
            </a:pPr>
            <a:r>
              <a:rPr lang="en-GB" sz="1800" dirty="0"/>
              <a:t>The values in Ch. 6 EN1993-1-8:2006 represents well the bearing of plate and bolt and s</a:t>
            </a:r>
            <a:r>
              <a:rPr lang="cs-CZ" sz="1800" dirty="0"/>
              <a:t>h</a:t>
            </a:r>
            <a:r>
              <a:rPr lang="en-GB" sz="1800" dirty="0"/>
              <a:t>earing of the bolts shaft.</a:t>
            </a:r>
          </a:p>
          <a:p>
            <a:pPr>
              <a:buSzPct val="120000"/>
            </a:pPr>
            <a:endParaRPr lang="en-GB" dirty="0">
              <a:solidFill>
                <a:srgbClr val="FF0000"/>
              </a:solidFill>
            </a:endParaRPr>
          </a:p>
        </p:txBody>
      </p:sp>
      <p:grpSp>
        <p:nvGrpSpPr>
          <p:cNvPr id="6" name="Skupina 5"/>
          <p:cNvGrpSpPr/>
          <p:nvPr/>
        </p:nvGrpSpPr>
        <p:grpSpPr>
          <a:xfrm>
            <a:off x="4511824" y="3324709"/>
            <a:ext cx="5292225" cy="3324687"/>
            <a:chOff x="18153" y="-30298"/>
            <a:chExt cx="4111995" cy="4045061"/>
          </a:xfrm>
        </p:grpSpPr>
        <p:sp>
          <p:nvSpPr>
            <p:cNvPr id="7" name="TextBox 21"/>
            <p:cNvSpPr txBox="1"/>
            <p:nvPr/>
          </p:nvSpPr>
          <p:spPr>
            <a:xfrm>
              <a:off x="680495" y="-30298"/>
              <a:ext cx="3449653" cy="541092"/>
            </a:xfrm>
            <a:prstGeom prst="rect">
              <a:avLst/>
            </a:prstGeom>
            <a:noFill/>
            <a:ln>
              <a:noFill/>
            </a:ln>
          </p:spPr>
          <p:txBody>
            <a:bodyPr wrap="square" rtlCol="0">
              <a:noAutofit/>
            </a:bodyPr>
            <a:lstStyle/>
            <a:p>
              <a:pPr>
                <a:spcAft>
                  <a:spcPts val="0"/>
                </a:spcAft>
                <a:buNone/>
              </a:pPr>
              <a:r>
                <a:rPr lang="cs-CZ" sz="1600" dirty="0" err="1">
                  <a:solidFill>
                    <a:srgbClr val="000000"/>
                  </a:solidFill>
                  <a:latin typeface="Arial" panose="020B0604020202020204" pitchFamily="34" charset="0"/>
                  <a:ea typeface="Times New Roman" panose="02020603050405020304" pitchFamily="18" charset="0"/>
                </a:rPr>
                <a:t>Shear</a:t>
              </a:r>
              <a:r>
                <a:rPr lang="cs-CZ" sz="1600" dirty="0">
                  <a:solidFill>
                    <a:srgbClr val="000000"/>
                  </a:solidFill>
                  <a:latin typeface="Arial" panose="020B0604020202020204" pitchFamily="34" charset="0"/>
                  <a:ea typeface="Times New Roman" panose="02020603050405020304" pitchFamily="18" charset="0"/>
                </a:rPr>
                <a:t> f</a:t>
              </a:r>
              <a:r>
                <a:rPr lang="en-GB" sz="1600" dirty="0" err="1">
                  <a:solidFill>
                    <a:srgbClr val="000000"/>
                  </a:solidFill>
                  <a:latin typeface="Arial" panose="020B0604020202020204" pitchFamily="34" charset="0"/>
                  <a:ea typeface="Times New Roman" panose="02020603050405020304" pitchFamily="18" charset="0"/>
                </a:rPr>
                <a:t>orce</a:t>
              </a:r>
              <a:r>
                <a:rPr lang="en-GB" sz="1600" dirty="0">
                  <a:solidFill>
                    <a:srgbClr val="000000"/>
                  </a:solidFill>
                  <a:latin typeface="Arial" panose="020B0604020202020204" pitchFamily="34" charset="0"/>
                  <a:ea typeface="Times New Roman" panose="02020603050405020304" pitchFamily="18" charset="0"/>
                </a:rPr>
                <a:t> in bolt, kN</a:t>
              </a:r>
              <a:endParaRPr lang="cs-CZ" sz="2400" dirty="0">
                <a:latin typeface="Times New Roman" panose="02020603050405020304" pitchFamily="18" charset="0"/>
                <a:ea typeface="Times New Roman" panose="02020603050405020304" pitchFamily="18" charset="0"/>
              </a:endParaRPr>
            </a:p>
          </p:txBody>
        </p:sp>
        <p:cxnSp>
          <p:nvCxnSpPr>
            <p:cNvPr id="8" name="Straight Connector 2"/>
            <p:cNvCxnSpPr/>
            <p:nvPr/>
          </p:nvCxnSpPr>
          <p:spPr>
            <a:xfrm flipV="1">
              <a:off x="3003541" y="699020"/>
              <a:ext cx="18453" cy="2849042"/>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612332" y="0"/>
              <a:ext cx="28854" cy="3747803"/>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41124" y="3508232"/>
              <a:ext cx="3263900" cy="14430"/>
            </a:xfrm>
            <a:prstGeom prst="straightConnector1">
              <a:avLst/>
            </a:prstGeom>
            <a:ln w="9525" cap="flat">
              <a:solidFill>
                <a:schemeClr val="tx1"/>
              </a:solidFill>
              <a:headEnd type="none" w="lg" len="med"/>
              <a:tailEnd type="arrow" w="lg" len="lg"/>
            </a:ln>
          </p:spPr>
          <p:style>
            <a:lnRef idx="1">
              <a:schemeClr val="accent1"/>
            </a:lnRef>
            <a:fillRef idx="0">
              <a:schemeClr val="accent1"/>
            </a:fillRef>
            <a:effectRef idx="0">
              <a:schemeClr val="accent1"/>
            </a:effectRef>
            <a:fontRef idx="minor">
              <a:schemeClr val="tx1"/>
            </a:fontRef>
          </p:style>
        </p:cxnSp>
        <p:cxnSp>
          <p:nvCxnSpPr>
            <p:cNvPr id="12" name="Pravoúhlá spojnice 11"/>
            <p:cNvCxnSpPr/>
            <p:nvPr/>
          </p:nvCxnSpPr>
          <p:spPr>
            <a:xfrm>
              <a:off x="612332" y="3535362"/>
              <a:ext cx="12700" cy="127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625032" y="1465262"/>
              <a:ext cx="800100" cy="2082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H="1">
              <a:off x="1404190" y="719240"/>
              <a:ext cx="1646050" cy="7457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2"/>
            <p:cNvCxnSpPr/>
            <p:nvPr/>
          </p:nvCxnSpPr>
          <p:spPr>
            <a:xfrm flipH="1">
              <a:off x="680521" y="719384"/>
              <a:ext cx="232302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2"/>
            <p:cNvCxnSpPr/>
            <p:nvPr/>
          </p:nvCxnSpPr>
          <p:spPr>
            <a:xfrm flipV="1">
              <a:off x="1385796" y="1452562"/>
              <a:ext cx="18453" cy="2055670"/>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2"/>
            <p:cNvCxnSpPr/>
            <p:nvPr/>
          </p:nvCxnSpPr>
          <p:spPr>
            <a:xfrm>
              <a:off x="637732" y="1452562"/>
              <a:ext cx="766518"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2"/>
            <p:cNvCxnSpPr/>
            <p:nvPr/>
          </p:nvCxnSpPr>
          <p:spPr>
            <a:xfrm>
              <a:off x="625032" y="2024062"/>
              <a:ext cx="582610" cy="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9" name="TextBox 21"/>
            <p:cNvSpPr txBox="1"/>
            <p:nvPr/>
          </p:nvSpPr>
          <p:spPr>
            <a:xfrm>
              <a:off x="1300913" y="3549608"/>
              <a:ext cx="2705016" cy="465155"/>
            </a:xfrm>
            <a:prstGeom prst="rect">
              <a:avLst/>
            </a:prstGeom>
            <a:noFill/>
            <a:ln>
              <a:noFill/>
            </a:ln>
          </p:spPr>
          <p:txBody>
            <a:bodyPr wrap="square" rtlCol="0">
              <a:noAutofit/>
            </a:bodyPr>
            <a:lstStyle/>
            <a:p>
              <a:pPr>
                <a:spcAft>
                  <a:spcPts val="0"/>
                </a:spcAft>
                <a:buNone/>
              </a:pPr>
              <a:r>
                <a:rPr lang="cs-CZ" sz="1600" dirty="0" err="1">
                  <a:solidFill>
                    <a:srgbClr val="000000"/>
                  </a:solidFill>
                  <a:latin typeface="Arial" panose="020B0604020202020204" pitchFamily="34" charset="0"/>
                  <a:ea typeface="Times New Roman" panose="02020603050405020304" pitchFamily="18" charset="0"/>
                </a:rPr>
                <a:t>Bolt</a:t>
              </a:r>
              <a:r>
                <a:rPr lang="cs-CZ" sz="1600" dirty="0">
                  <a:solidFill>
                    <a:srgbClr val="000000"/>
                  </a:solidFill>
                  <a:latin typeface="Arial" panose="020B0604020202020204" pitchFamily="34" charset="0"/>
                  <a:ea typeface="Times New Roman" panose="02020603050405020304" pitchFamily="18" charset="0"/>
                </a:rPr>
                <a:t> </a:t>
              </a:r>
              <a:r>
                <a:rPr lang="cs-CZ" sz="1600" dirty="0" err="1">
                  <a:solidFill>
                    <a:srgbClr val="000000"/>
                  </a:solidFill>
                  <a:latin typeface="Arial" panose="020B0604020202020204" pitchFamily="34" charset="0"/>
                  <a:ea typeface="Times New Roman" panose="02020603050405020304" pitchFamily="18" charset="0"/>
                </a:rPr>
                <a:t>shear</a:t>
              </a:r>
              <a:r>
                <a:rPr lang="cs-CZ" sz="1600" dirty="0">
                  <a:solidFill>
                    <a:srgbClr val="000000"/>
                  </a:solidFill>
                  <a:latin typeface="Arial" panose="020B0604020202020204" pitchFamily="34" charset="0"/>
                  <a:ea typeface="Times New Roman" panose="02020603050405020304" pitchFamily="18" charset="0"/>
                </a:rPr>
                <a:t> d</a:t>
              </a:r>
              <a:r>
                <a:rPr lang="en-GB" sz="1600" dirty="0" err="1">
                  <a:solidFill>
                    <a:srgbClr val="000000"/>
                  </a:solidFill>
                  <a:latin typeface="Arial" panose="020B0604020202020204" pitchFamily="34" charset="0"/>
                  <a:ea typeface="Times New Roman" panose="02020603050405020304" pitchFamily="18" charset="0"/>
                </a:rPr>
                <a:t>eformation</a:t>
              </a:r>
              <a:r>
                <a:rPr lang="en-GB" sz="1600" dirty="0">
                  <a:solidFill>
                    <a:srgbClr val="000000"/>
                  </a:solidFill>
                  <a:latin typeface="Arial" panose="020B0604020202020204" pitchFamily="34" charset="0"/>
                  <a:ea typeface="Times New Roman" panose="02020603050405020304" pitchFamily="18" charset="0"/>
                </a:rPr>
                <a:t>, mm</a:t>
              </a:r>
              <a:endParaRPr lang="cs-CZ" sz="2400" dirty="0">
                <a:latin typeface="Times New Roman" panose="02020603050405020304" pitchFamily="18" charset="0"/>
                <a:ea typeface="Times New Roman" panose="02020603050405020304" pitchFamily="18" charset="0"/>
              </a:endParaRPr>
            </a:p>
          </p:txBody>
        </p:sp>
        <p:sp>
          <p:nvSpPr>
            <p:cNvPr id="20" name="TextBox 21"/>
            <p:cNvSpPr txBox="1"/>
            <p:nvPr/>
          </p:nvSpPr>
          <p:spPr>
            <a:xfrm>
              <a:off x="1404252" y="3041531"/>
              <a:ext cx="658670" cy="566844"/>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u</a:t>
              </a:r>
              <a:r>
                <a:rPr lang="en-GB" sz="1600" baseline="-25000">
                  <a:solidFill>
                    <a:srgbClr val="000000"/>
                  </a:solidFill>
                  <a:latin typeface="Arial" panose="020B0604020202020204" pitchFamily="34" charset="0"/>
                  <a:ea typeface="Times New Roman" panose="02020603050405020304" pitchFamily="18" charset="0"/>
                </a:rPr>
                <a:t>el</a:t>
              </a:r>
              <a:endParaRPr lang="cs-CZ" sz="2400">
                <a:latin typeface="Times New Roman" panose="02020603050405020304" pitchFamily="18" charset="0"/>
                <a:ea typeface="Times New Roman" panose="02020603050405020304" pitchFamily="18" charset="0"/>
              </a:endParaRPr>
            </a:p>
          </p:txBody>
        </p:sp>
        <p:sp>
          <p:nvSpPr>
            <p:cNvPr id="21" name="TextBox 21"/>
            <p:cNvSpPr txBox="1"/>
            <p:nvPr/>
          </p:nvSpPr>
          <p:spPr>
            <a:xfrm>
              <a:off x="3003541" y="3065835"/>
              <a:ext cx="734411" cy="615880"/>
            </a:xfrm>
            <a:prstGeom prst="rect">
              <a:avLst/>
            </a:prstGeom>
            <a:noFill/>
            <a:ln>
              <a:noFill/>
            </a:ln>
          </p:spPr>
          <p:txBody>
            <a:bodyPr wrap="square" rtlCol="0">
              <a:noAutofit/>
            </a:bodyPr>
            <a:lstStyle/>
            <a:p>
              <a:pPr>
                <a:spcAft>
                  <a:spcPts val="0"/>
                </a:spcAft>
                <a:buNone/>
              </a:pPr>
              <a:r>
                <a:rPr lang="en-GB" sz="1600" i="1" dirty="0" err="1">
                  <a:solidFill>
                    <a:srgbClr val="000000"/>
                  </a:solidFill>
                  <a:latin typeface="Arial" panose="020B0604020202020204" pitchFamily="34" charset="0"/>
                  <a:ea typeface="Times New Roman" panose="02020603050405020304" pitchFamily="18" charset="0"/>
                </a:rPr>
                <a:t>u</a:t>
              </a:r>
              <a:r>
                <a:rPr lang="en-GB" sz="1600" baseline="-25000" dirty="0" err="1">
                  <a:solidFill>
                    <a:srgbClr val="000000"/>
                  </a:solidFill>
                  <a:latin typeface="Arial" panose="020B0604020202020204" pitchFamily="34" charset="0"/>
                  <a:ea typeface="Times New Roman" panose="02020603050405020304" pitchFamily="18" charset="0"/>
                </a:rPr>
                <a:t>t,Rd</a:t>
              </a:r>
              <a:endParaRPr lang="cs-CZ" sz="2400" dirty="0">
                <a:latin typeface="Times New Roman" panose="02020603050405020304" pitchFamily="18" charset="0"/>
                <a:ea typeface="Times New Roman" panose="02020603050405020304" pitchFamily="18" charset="0"/>
              </a:endParaRPr>
            </a:p>
          </p:txBody>
        </p:sp>
        <p:sp>
          <p:nvSpPr>
            <p:cNvPr id="22" name="TextBox 21"/>
            <p:cNvSpPr txBox="1"/>
            <p:nvPr/>
          </p:nvSpPr>
          <p:spPr>
            <a:xfrm>
              <a:off x="18153" y="510904"/>
              <a:ext cx="802860" cy="526894"/>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F</a:t>
              </a:r>
              <a:r>
                <a:rPr lang="en-GB" sz="1600" baseline="-25000">
                  <a:solidFill>
                    <a:srgbClr val="000000"/>
                  </a:solidFill>
                  <a:latin typeface="Arial" panose="020B0604020202020204" pitchFamily="34" charset="0"/>
                  <a:ea typeface="Times New Roman" panose="02020603050405020304" pitchFamily="18" charset="0"/>
                </a:rPr>
                <a:t>t,Rd</a:t>
              </a:r>
              <a:endParaRPr lang="cs-CZ" sz="2400">
                <a:latin typeface="Times New Roman" panose="02020603050405020304" pitchFamily="18" charset="0"/>
                <a:ea typeface="Times New Roman" panose="02020603050405020304" pitchFamily="18" charset="0"/>
              </a:endParaRPr>
            </a:p>
          </p:txBody>
        </p:sp>
        <p:sp>
          <p:nvSpPr>
            <p:cNvPr id="23" name="TextBox 21"/>
            <p:cNvSpPr txBox="1"/>
            <p:nvPr/>
          </p:nvSpPr>
          <p:spPr>
            <a:xfrm>
              <a:off x="59839" y="1107571"/>
              <a:ext cx="794736" cy="542481"/>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F</a:t>
              </a:r>
              <a:r>
                <a:rPr lang="en-GB" sz="1600" baseline="-25000">
                  <a:solidFill>
                    <a:srgbClr val="000000"/>
                  </a:solidFill>
                  <a:latin typeface="Arial" panose="020B0604020202020204" pitchFamily="34" charset="0"/>
                  <a:ea typeface="Times New Roman" panose="02020603050405020304" pitchFamily="18" charset="0"/>
                </a:rPr>
                <a:t>t,el</a:t>
              </a:r>
              <a:endParaRPr lang="cs-CZ" sz="2400">
                <a:latin typeface="Times New Roman" panose="02020603050405020304" pitchFamily="18" charset="0"/>
                <a:ea typeface="Times New Roman" panose="02020603050405020304" pitchFamily="18" charset="0"/>
              </a:endParaRPr>
            </a:p>
          </p:txBody>
        </p:sp>
        <p:sp>
          <p:nvSpPr>
            <p:cNvPr id="24" name="TextBox 21"/>
            <p:cNvSpPr txBox="1"/>
            <p:nvPr/>
          </p:nvSpPr>
          <p:spPr>
            <a:xfrm>
              <a:off x="59882" y="1753808"/>
              <a:ext cx="752476" cy="570370"/>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F</a:t>
              </a:r>
              <a:r>
                <a:rPr lang="en-GB" sz="1600" baseline="-25000">
                  <a:solidFill>
                    <a:srgbClr val="000000"/>
                  </a:solidFill>
                  <a:latin typeface="Arial" panose="020B0604020202020204" pitchFamily="34" charset="0"/>
                  <a:ea typeface="Times New Roman" panose="02020603050405020304" pitchFamily="18" charset="0"/>
                </a:rPr>
                <a:t>c,Ed</a:t>
              </a:r>
              <a:endParaRPr lang="cs-CZ" sz="2400">
                <a:latin typeface="Times New Roman" panose="02020603050405020304" pitchFamily="18" charset="0"/>
                <a:ea typeface="Times New Roman" panose="02020603050405020304" pitchFamily="18" charset="0"/>
              </a:endParaRPr>
            </a:p>
          </p:txBody>
        </p:sp>
        <p:cxnSp>
          <p:nvCxnSpPr>
            <p:cNvPr id="25" name="Straight Connector 2"/>
            <p:cNvCxnSpPr/>
            <p:nvPr/>
          </p:nvCxnSpPr>
          <p:spPr>
            <a:xfrm flipV="1">
              <a:off x="1058156" y="2479587"/>
              <a:ext cx="1734" cy="68153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
            <p:cNvCxnSpPr/>
            <p:nvPr/>
          </p:nvCxnSpPr>
          <p:spPr>
            <a:xfrm flipH="1">
              <a:off x="812395" y="3132118"/>
              <a:ext cx="262828"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1"/>
            <p:cNvSpPr txBox="1"/>
            <p:nvPr/>
          </p:nvSpPr>
          <p:spPr>
            <a:xfrm>
              <a:off x="987282" y="2482254"/>
              <a:ext cx="297815" cy="499310"/>
            </a:xfrm>
            <a:prstGeom prst="rect">
              <a:avLst/>
            </a:prstGeom>
            <a:noFill/>
            <a:ln>
              <a:noFill/>
            </a:ln>
          </p:spPr>
          <p:txBody>
            <a:bodyPr wrap="square" rtlCol="0">
              <a:noAutofit/>
            </a:bodyPr>
            <a:lstStyle/>
            <a:p>
              <a:pPr>
                <a:spcAft>
                  <a:spcPts val="0"/>
                </a:spcAft>
                <a:buNone/>
              </a:pPr>
              <a:r>
                <a:rPr lang="en-GB" sz="1600" i="1" dirty="0">
                  <a:solidFill>
                    <a:srgbClr val="000000"/>
                  </a:solidFill>
                  <a:latin typeface="Arial" panose="020B0604020202020204" pitchFamily="34" charset="0"/>
                  <a:ea typeface="Times New Roman" panose="02020603050405020304" pitchFamily="18" charset="0"/>
                </a:rPr>
                <a:t>k</a:t>
              </a:r>
              <a:endParaRPr lang="cs-CZ" sz="2400" dirty="0">
                <a:latin typeface="Times New Roman" panose="02020603050405020304" pitchFamily="18" charset="0"/>
                <a:ea typeface="Times New Roman" panose="02020603050405020304" pitchFamily="18" charset="0"/>
              </a:endParaRPr>
            </a:p>
          </p:txBody>
        </p:sp>
        <p:cxnSp>
          <p:nvCxnSpPr>
            <p:cNvPr id="28" name="Straight Connector 2"/>
            <p:cNvCxnSpPr/>
            <p:nvPr/>
          </p:nvCxnSpPr>
          <p:spPr>
            <a:xfrm flipH="1">
              <a:off x="1711030" y="1315452"/>
              <a:ext cx="609481" cy="808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
            <p:cNvCxnSpPr/>
            <p:nvPr/>
          </p:nvCxnSpPr>
          <p:spPr>
            <a:xfrm flipV="1">
              <a:off x="2361579" y="1037882"/>
              <a:ext cx="0" cy="285650"/>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1"/>
            <p:cNvSpPr txBox="1"/>
            <p:nvPr/>
          </p:nvSpPr>
          <p:spPr>
            <a:xfrm>
              <a:off x="2357316" y="1005788"/>
              <a:ext cx="586076" cy="643162"/>
            </a:xfrm>
            <a:prstGeom prst="rect">
              <a:avLst/>
            </a:prstGeom>
            <a:noFill/>
            <a:ln>
              <a:noFill/>
            </a:ln>
          </p:spPr>
          <p:txBody>
            <a:bodyPr wrap="square" rtlCol="0">
              <a:noAutofit/>
            </a:bodyPr>
            <a:lstStyle/>
            <a:p>
              <a:pPr>
                <a:spcAft>
                  <a:spcPts val="0"/>
                </a:spcAft>
                <a:buNone/>
              </a:pPr>
              <a:r>
                <a:rPr lang="en-GB" sz="1600" i="1">
                  <a:solidFill>
                    <a:srgbClr val="000000"/>
                  </a:solidFill>
                  <a:latin typeface="Arial" panose="020B0604020202020204" pitchFamily="34" charset="0"/>
                  <a:ea typeface="Times New Roman" panose="02020603050405020304" pitchFamily="18" charset="0"/>
                </a:rPr>
                <a:t>k</a:t>
              </a:r>
              <a:r>
                <a:rPr lang="en-GB" sz="1600" baseline="-25000">
                  <a:solidFill>
                    <a:srgbClr val="000000"/>
                  </a:solidFill>
                  <a:latin typeface="Arial" panose="020B0604020202020204" pitchFamily="34" charset="0"/>
                  <a:ea typeface="Times New Roman" panose="02020603050405020304" pitchFamily="18" charset="0"/>
                </a:rPr>
                <a:t>t</a:t>
              </a:r>
              <a:endParaRPr lang="cs-CZ" sz="2400">
                <a:latin typeface="Times New Roman" panose="02020603050405020304" pitchFamily="18" charset="0"/>
                <a:ea typeface="Times New Roman" panose="02020603050405020304" pitchFamily="18" charset="0"/>
              </a:endParaRPr>
            </a:p>
          </p:txBody>
        </p:sp>
      </p:grpSp>
      <p:grpSp>
        <p:nvGrpSpPr>
          <p:cNvPr id="31" name="Skupina 30"/>
          <p:cNvGrpSpPr/>
          <p:nvPr/>
        </p:nvGrpSpPr>
        <p:grpSpPr>
          <a:xfrm>
            <a:off x="335360" y="4345858"/>
            <a:ext cx="894876" cy="145920"/>
            <a:chOff x="251317" y="1446897"/>
            <a:chExt cx="893345" cy="145920"/>
          </a:xfrm>
        </p:grpSpPr>
        <p:sp>
          <p:nvSpPr>
            <p:cNvPr id="3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65471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14692"/>
            <a:ext cx="7451279" cy="922337"/>
          </a:xfrm>
        </p:spPr>
        <p:txBody>
          <a:bodyPr/>
          <a:lstStyle/>
          <a:p>
            <a:r>
              <a:rPr lang="cs-CZ" dirty="0" err="1"/>
              <a:t>Bolt</a:t>
            </a:r>
            <a:r>
              <a:rPr lang="cs-CZ" dirty="0"/>
              <a:t> </a:t>
            </a:r>
            <a:r>
              <a:rPr lang="cs-CZ" dirty="0" err="1"/>
              <a:t>loaded</a:t>
            </a:r>
            <a:r>
              <a:rPr lang="cs-CZ" dirty="0"/>
              <a:t> in </a:t>
            </a:r>
            <a:r>
              <a:rPr lang="en-GB" dirty="0"/>
              <a:t>tension and shear</a:t>
            </a:r>
          </a:p>
        </p:txBody>
      </p:sp>
      <p:sp>
        <p:nvSpPr>
          <p:cNvPr id="3" name="Zástupný symbol pro obsah 2"/>
          <p:cNvSpPr>
            <a:spLocks noGrp="1"/>
          </p:cNvSpPr>
          <p:nvPr>
            <p:ph idx="1"/>
          </p:nvPr>
        </p:nvSpPr>
        <p:spPr>
          <a:xfrm>
            <a:off x="2412163" y="1583673"/>
            <a:ext cx="9244701" cy="4990357"/>
          </a:xfrm>
        </p:spPr>
        <p:txBody>
          <a:bodyPr/>
          <a:lstStyle/>
          <a:p>
            <a:pPr algn="just"/>
            <a:r>
              <a:rPr lang="en-GB" sz="2000" dirty="0"/>
              <a:t>The bolt loaded to </a:t>
            </a:r>
            <a:r>
              <a:rPr lang="cs-CZ" sz="2000" dirty="0" err="1"/>
              <a:t>tensile</a:t>
            </a:r>
            <a:r>
              <a:rPr lang="cs-CZ" sz="2000" dirty="0"/>
              <a:t> </a:t>
            </a:r>
            <a:r>
              <a:rPr lang="en-GB" sz="2000" dirty="0"/>
              <a:t>resistance </a:t>
            </a:r>
            <a:r>
              <a:rPr lang="cs-CZ" sz="2000" i="1" dirty="0" err="1"/>
              <a:t>F</a:t>
            </a:r>
            <a:r>
              <a:rPr lang="cs-CZ" sz="2000" baseline="-25000" dirty="0" err="1"/>
              <a:t>t,Rd</a:t>
            </a:r>
            <a:r>
              <a:rPr lang="cs-CZ" sz="2000" dirty="0"/>
              <a:t> </a:t>
            </a:r>
            <a:r>
              <a:rPr lang="en-GB" sz="2000" dirty="0"/>
              <a:t>has still significant shear residual</a:t>
            </a:r>
            <a:r>
              <a:rPr lang="cs-CZ" sz="2000" dirty="0"/>
              <a:t> </a:t>
            </a:r>
            <a:r>
              <a:rPr lang="en-GB" sz="2000" dirty="0"/>
              <a:t>resistance</a:t>
            </a:r>
            <a:r>
              <a:rPr lang="cs-CZ" sz="2000" dirty="0"/>
              <a:t> </a:t>
            </a:r>
            <a:r>
              <a:rPr lang="cs-CZ" sz="2000" i="1" dirty="0" err="1"/>
              <a:t>F</a:t>
            </a:r>
            <a:r>
              <a:rPr lang="cs-CZ" sz="2000" baseline="-25000" dirty="0" err="1"/>
              <a:t>s,res,Rd</a:t>
            </a:r>
            <a:r>
              <a:rPr lang="en-GB" sz="2000" dirty="0"/>
              <a:t>. </a:t>
            </a:r>
          </a:p>
          <a:p>
            <a:pPr algn="just"/>
            <a:r>
              <a:rPr lang="cs-CZ" sz="2000" dirty="0"/>
              <a:t>The </a:t>
            </a:r>
            <a:r>
              <a:rPr lang="en-GB" sz="2000" dirty="0"/>
              <a:t>interaction is described by linear/nonlinear relation</a:t>
            </a:r>
            <a:r>
              <a:rPr lang="cs-CZ" sz="2000" dirty="0"/>
              <a:t>, </a:t>
            </a:r>
            <a:r>
              <a:rPr lang="cs-CZ" sz="2000" dirty="0" err="1"/>
              <a:t>which</a:t>
            </a:r>
            <a:r>
              <a:rPr lang="cs-CZ" sz="2000" dirty="0"/>
              <a:t> </a:t>
            </a:r>
            <a:r>
              <a:rPr lang="cs-CZ" sz="2000" dirty="0" err="1"/>
              <a:t>is</a:t>
            </a:r>
            <a:r>
              <a:rPr lang="cs-CZ" sz="2000" dirty="0"/>
              <a:t> in CBFEM </a:t>
            </a:r>
            <a:r>
              <a:rPr lang="cs-CZ" sz="2000" dirty="0" err="1"/>
              <a:t>simplified</a:t>
            </a:r>
            <a:r>
              <a:rPr lang="cs-CZ" sz="2000" dirty="0"/>
              <a:t> </a:t>
            </a:r>
            <a:r>
              <a:rPr lang="cs-CZ" sz="2000" dirty="0" err="1"/>
              <a:t>for</a:t>
            </a:r>
            <a:r>
              <a:rPr lang="cs-CZ" sz="2000" dirty="0"/>
              <a:t> </a:t>
            </a:r>
            <a:r>
              <a:rPr lang="cs-CZ" sz="2000" dirty="0" err="1"/>
              <a:t>initial</a:t>
            </a:r>
            <a:r>
              <a:rPr lang="cs-CZ" sz="2000" dirty="0"/>
              <a:t> and second part of </a:t>
            </a:r>
            <a:r>
              <a:rPr lang="cs-CZ" sz="2000" dirty="0" err="1"/>
              <a:t>the</a:t>
            </a:r>
            <a:r>
              <a:rPr lang="cs-CZ" sz="2000" dirty="0"/>
              <a:t> </a:t>
            </a:r>
            <a:r>
              <a:rPr lang="cs-CZ" sz="2000" dirty="0" err="1"/>
              <a:t>curve</a:t>
            </a:r>
            <a:r>
              <a:rPr lang="cs-CZ" sz="2000" dirty="0"/>
              <a:t>, </a:t>
            </a:r>
            <a:r>
              <a:rPr lang="cs-CZ" sz="2000" dirty="0" err="1"/>
              <a:t>see</a:t>
            </a:r>
            <a:r>
              <a:rPr lang="cs-CZ" sz="2000" dirty="0"/>
              <a:t> </a:t>
            </a:r>
            <a:r>
              <a:rPr lang="cs-CZ" sz="2000" dirty="0" err="1"/>
              <a:t>Figs</a:t>
            </a:r>
            <a:r>
              <a:rPr lang="cs-CZ" sz="2000" dirty="0"/>
              <a:t> </a:t>
            </a:r>
            <a:r>
              <a:rPr lang="cs-CZ" sz="2000" dirty="0" err="1"/>
              <a:t>below</a:t>
            </a:r>
            <a:endParaRPr lang="en-GB" sz="2000" dirty="0"/>
          </a:p>
          <a:p>
            <a:endParaRPr lang="en-GB" sz="2000" dirty="0"/>
          </a:p>
        </p:txBody>
      </p:sp>
      <mc:AlternateContent xmlns:mc="http://schemas.openxmlformats.org/markup-compatibility/2006" xmlns:a14="http://schemas.microsoft.com/office/drawing/2010/main">
        <mc:Choice Requires="a14">
          <p:graphicFrame>
            <p:nvGraphicFramePr>
              <p:cNvPr id="18" name="Tabulka 17"/>
              <p:cNvGraphicFramePr>
                <a:graphicFrameLocks noGrp="1"/>
              </p:cNvGraphicFramePr>
              <p:nvPr>
                <p:extLst>
                  <p:ext uri="{D42A27DB-BD31-4B8C-83A1-F6EECF244321}">
                    <p14:modId xmlns:p14="http://schemas.microsoft.com/office/powerpoint/2010/main" val="2631699103"/>
                  </p:ext>
                </p:extLst>
              </p:nvPr>
            </p:nvGraphicFramePr>
            <p:xfrm>
              <a:off x="6324803" y="3111802"/>
              <a:ext cx="2547364" cy="879926"/>
            </p:xfrm>
            <a:graphic>
              <a:graphicData uri="http://schemas.openxmlformats.org/drawingml/2006/table">
                <a:tbl>
                  <a:tblPr firstRow="1" firstCol="1" bandRow="1"/>
                  <a:tblGrid>
                    <a:gridCol w="2547364">
                      <a:extLst>
                        <a:ext uri="{9D8B030D-6E8A-4147-A177-3AD203B41FA5}">
                          <a16:colId xmlns:a16="http://schemas.microsoft.com/office/drawing/2014/main" val="3473552770"/>
                        </a:ext>
                      </a:extLst>
                    </a:gridCol>
                  </a:tblGrid>
                  <a:tr h="879926">
                    <a:tc>
                      <a:txBody>
                        <a:bodyPr/>
                        <a:lstStyle/>
                        <a:p>
                          <a:pPr algn="just">
                            <a:lnSpc>
                              <a:spcPct val="115000"/>
                            </a:lnSpc>
                            <a:spcAft>
                              <a:spcPts val="1200"/>
                            </a:spcAft>
                          </a:pPr>
                          <a14:m>
                            <m:oMathPara xmlns:m="http://schemas.openxmlformats.org/officeDocument/2006/math">
                              <m:oMathParaPr>
                                <m:jc m:val="centerGroup"/>
                              </m:oMathParaPr>
                              <m:oMath xmlns:m="http://schemas.openxmlformats.org/officeDocument/2006/math">
                                <m:f>
                                  <m:fPr>
                                    <m:ctrlPr>
                                      <a:rPr lang="cs-CZ" sz="18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𝐸𝑑</m:t>
                                        </m:r>
                                      </m:sub>
                                    </m:sSub>
                                  </m:num>
                                  <m:den>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𝑅𝑑</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𝐸𝑑</m:t>
                                        </m:r>
                                      </m:sub>
                                    </m:sSub>
                                  </m:num>
                                  <m:den>
                                    <m:r>
                                      <a:rPr lang="en-US" sz="1800">
                                        <a:effectLst/>
                                        <a:latin typeface="Cambria Math" panose="02040503050406030204" pitchFamily="18" charset="0"/>
                                        <a:ea typeface="Calibri" panose="020F0502020204030204" pitchFamily="34" charset="0"/>
                                        <a:cs typeface="Times New Roman" panose="02020603050405020304" pitchFamily="18" charset="0"/>
                                      </a:rPr>
                                      <m:t>1</m:t>
                                    </m:r>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4 </m:t>
                                    </m:r>
                                    <m:sSub>
                                      <m:sSubPr>
                                        <m:ctrlPr>
                                          <a:rPr lang="cs-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𝑅𝑑</m:t>
                                        </m:r>
                                      </m:sub>
                                    </m:sSub>
                                  </m:den>
                                </m:f>
                                <m:r>
                                  <a:rPr lang="en-US" sz="1800">
                                    <a:effectLst/>
                                    <a:latin typeface="Cambria Math" panose="02040503050406030204" pitchFamily="18" charset="0"/>
                                    <a:ea typeface="Calibri" panose="020F0502020204030204" pitchFamily="34" charset="0"/>
                                    <a:cs typeface="Times New Roman" panose="02020603050405020304" pitchFamily="18" charset="0"/>
                                  </a:rPr>
                                  <m:t> ≤1</m:t>
                                </m:r>
                                <m:r>
                                  <a:rPr lang="en-GB" sz="1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cs-CZ"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14699458"/>
                      </a:ext>
                    </a:extLst>
                  </a:tr>
                </a:tbl>
              </a:graphicData>
            </a:graphic>
          </p:graphicFrame>
        </mc:Choice>
        <mc:Fallback xmlns="">
          <p:graphicFrame>
            <p:nvGraphicFramePr>
              <p:cNvPr id="18" name="Tabulka 17"/>
              <p:cNvGraphicFramePr>
                <a:graphicFrameLocks noGrp="1"/>
              </p:cNvGraphicFramePr>
              <p:nvPr>
                <p:extLst>
                  <p:ext uri="{D42A27DB-BD31-4B8C-83A1-F6EECF244321}">
                    <p14:modId xmlns:p14="http://schemas.microsoft.com/office/powerpoint/2010/main" val="2631699103"/>
                  </p:ext>
                </p:extLst>
              </p:nvPr>
            </p:nvGraphicFramePr>
            <p:xfrm>
              <a:off x="6324803" y="3111802"/>
              <a:ext cx="2547364" cy="879926"/>
            </p:xfrm>
            <a:graphic>
              <a:graphicData uri="http://schemas.openxmlformats.org/drawingml/2006/table">
                <a:tbl>
                  <a:tblPr firstRow="1" firstCol="1" bandRow="1"/>
                  <a:tblGrid>
                    <a:gridCol w="2547364">
                      <a:extLst>
                        <a:ext uri="{9D8B030D-6E8A-4147-A177-3AD203B41FA5}">
                          <a16:colId xmlns:a16="http://schemas.microsoft.com/office/drawing/2014/main" val="3473552770"/>
                        </a:ext>
                      </a:extLst>
                    </a:gridCol>
                  </a:tblGrid>
                  <a:tr h="879926">
                    <a:tc>
                      <a:txBody>
                        <a:bodyPr/>
                        <a:lstStyle/>
                        <a:p>
                          <a:endParaRPr lang="en-US"/>
                        </a:p>
                      </a:txBody>
                      <a:tcPr marL="68580" marR="68580" marT="0" marB="0">
                        <a:lnL>
                          <a:noFill/>
                        </a:lnL>
                        <a:lnR>
                          <a:noFill/>
                        </a:lnR>
                        <a:lnT>
                          <a:noFill/>
                        </a:lnT>
                        <a:lnB>
                          <a:noFill/>
                        </a:lnB>
                        <a:blipFill>
                          <a:blip r:embed="rId2"/>
                          <a:stretch>
                            <a:fillRect/>
                          </a:stretch>
                        </a:blipFill>
                      </a:tcPr>
                    </a:tc>
                    <a:extLst>
                      <a:ext uri="{0D108BD9-81ED-4DB2-BD59-A6C34878D82A}">
                        <a16:rowId xmlns:a16="http://schemas.microsoft.com/office/drawing/2014/main" val="2614699458"/>
                      </a:ext>
                    </a:extLst>
                  </a:tr>
                </a:tbl>
              </a:graphicData>
            </a:graphic>
          </p:graphicFrame>
        </mc:Fallback>
      </mc:AlternateContent>
      <p:grpSp>
        <p:nvGrpSpPr>
          <p:cNvPr id="19" name="Skupina 18"/>
          <p:cNvGrpSpPr/>
          <p:nvPr/>
        </p:nvGrpSpPr>
        <p:grpSpPr>
          <a:xfrm>
            <a:off x="2857982" y="3703529"/>
            <a:ext cx="4401976" cy="2785989"/>
            <a:chOff x="132080" y="-265862"/>
            <a:chExt cx="7832100" cy="5223941"/>
          </a:xfrm>
        </p:grpSpPr>
        <p:grpSp>
          <p:nvGrpSpPr>
            <p:cNvPr id="20" name="Plátno 119"/>
            <p:cNvGrpSpPr/>
            <p:nvPr/>
          </p:nvGrpSpPr>
          <p:grpSpPr>
            <a:xfrm>
              <a:off x="132080" y="-265862"/>
              <a:ext cx="7832100" cy="5223941"/>
              <a:chOff x="3777290" y="565131"/>
              <a:chExt cx="7517129" cy="3682638"/>
            </a:xfrm>
          </p:grpSpPr>
          <p:sp>
            <p:nvSpPr>
              <p:cNvPr id="25" name="Obdélník 24"/>
              <p:cNvSpPr/>
              <p:nvPr/>
            </p:nvSpPr>
            <p:spPr>
              <a:xfrm>
                <a:off x="3777290" y="1447514"/>
                <a:ext cx="5486400" cy="2800255"/>
              </a:xfrm>
              <a:prstGeom prst="rect">
                <a:avLst/>
              </a:prstGeom>
            </p:spPr>
            <p:txBody>
              <a:bodyPr/>
              <a:lstStyle/>
              <a:p>
                <a:pPr>
                  <a:buNone/>
                </a:pPr>
                <a:endParaRPr lang="cs-CZ" sz="1400">
                  <a:latin typeface="+mn-lt"/>
                </a:endParaRPr>
              </a:p>
            </p:txBody>
          </p:sp>
          <p:pic>
            <p:nvPicPr>
              <p:cNvPr id="26" name="Obrázek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113397" y="1325383"/>
                <a:ext cx="2562948" cy="1758340"/>
              </a:xfrm>
              <a:prstGeom prst="rect">
                <a:avLst/>
              </a:prstGeom>
            </p:spPr>
          </p:pic>
          <p:sp>
            <p:nvSpPr>
              <p:cNvPr id="27" name="Volný tvar 26"/>
              <p:cNvSpPr/>
              <p:nvPr/>
            </p:nvSpPr>
            <p:spPr>
              <a:xfrm>
                <a:off x="5244289" y="1556862"/>
                <a:ext cx="234569" cy="799463"/>
              </a:xfrm>
              <a:custGeom>
                <a:avLst/>
                <a:gdLst>
                  <a:gd name="connsiteX0" fmla="*/ 107343 w 222637"/>
                  <a:gd name="connsiteY0" fmla="*/ 0 h 683812"/>
                  <a:gd name="connsiteX1" fmla="*/ 107343 w 222637"/>
                  <a:gd name="connsiteY1" fmla="*/ 147099 h 683812"/>
                  <a:gd name="connsiteX2" fmla="*/ 0 w 222637"/>
                  <a:gd name="connsiteY2" fmla="*/ 194807 h 683812"/>
                  <a:gd name="connsiteX3" fmla="*/ 222637 w 222637"/>
                  <a:gd name="connsiteY3" fmla="*/ 262393 h 683812"/>
                  <a:gd name="connsiteX4" fmla="*/ 15903 w 222637"/>
                  <a:gd name="connsiteY4" fmla="*/ 349858 h 683812"/>
                  <a:gd name="connsiteX5" fmla="*/ 202758 w 222637"/>
                  <a:gd name="connsiteY5" fmla="*/ 433346 h 683812"/>
                  <a:gd name="connsiteX6" fmla="*/ 107343 w 222637"/>
                  <a:gd name="connsiteY6" fmla="*/ 492981 h 683812"/>
                  <a:gd name="connsiteX7" fmla="*/ 107343 w 222637"/>
                  <a:gd name="connsiteY7" fmla="*/ 683812 h 68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637" h="683812">
                    <a:moveTo>
                      <a:pt x="107343" y="0"/>
                    </a:moveTo>
                    <a:lnTo>
                      <a:pt x="107343" y="147099"/>
                    </a:lnTo>
                    <a:lnTo>
                      <a:pt x="0" y="194807"/>
                    </a:lnTo>
                    <a:lnTo>
                      <a:pt x="222637" y="262393"/>
                    </a:lnTo>
                    <a:lnTo>
                      <a:pt x="15903" y="349858"/>
                    </a:lnTo>
                    <a:lnTo>
                      <a:pt x="202758" y="433346"/>
                    </a:lnTo>
                    <a:lnTo>
                      <a:pt x="107343" y="492981"/>
                    </a:lnTo>
                    <a:lnTo>
                      <a:pt x="107343" y="683812"/>
                    </a:lnTo>
                  </a:path>
                </a:pathLst>
              </a:custGeom>
              <a:noFill/>
              <a:ln w="28575"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latin typeface="+mn-lt"/>
                </a:endParaRPr>
              </a:p>
            </p:txBody>
          </p:sp>
          <p:cxnSp>
            <p:nvCxnSpPr>
              <p:cNvPr id="28" name="Přímá spojnice se šipkou 27"/>
              <p:cNvCxnSpPr/>
              <p:nvPr/>
            </p:nvCxnSpPr>
            <p:spPr>
              <a:xfrm>
                <a:off x="5360721" y="1576741"/>
                <a:ext cx="553598" cy="5833"/>
              </a:xfrm>
              <a:prstGeom prst="straightConnector1">
                <a:avLst/>
              </a:prstGeom>
              <a:noFill/>
              <a:ln w="38100" cap="flat" cmpd="sng" algn="ctr">
                <a:solidFill>
                  <a:srgbClr val="5B9BD5"/>
                </a:solidFill>
                <a:prstDash val="solid"/>
                <a:miter lim="800000"/>
                <a:tailEnd type="triangle"/>
              </a:ln>
              <a:effectLst/>
            </p:spPr>
          </p:cxnSp>
          <p:cxnSp>
            <p:nvCxnSpPr>
              <p:cNvPr id="29" name="Přímá spojnice se šipkou 28"/>
              <p:cNvCxnSpPr/>
              <p:nvPr/>
            </p:nvCxnSpPr>
            <p:spPr>
              <a:xfrm flipH="1">
                <a:off x="4840524" y="2258530"/>
                <a:ext cx="541870" cy="0"/>
              </a:xfrm>
              <a:prstGeom prst="straightConnector1">
                <a:avLst/>
              </a:prstGeom>
              <a:noFill/>
              <a:ln w="38100" cap="flat" cmpd="sng" algn="ctr">
                <a:solidFill>
                  <a:srgbClr val="5B9BD5"/>
                </a:solidFill>
                <a:prstDash val="solid"/>
                <a:miter lim="800000"/>
                <a:tailEnd type="triangle"/>
              </a:ln>
              <a:effectLst/>
            </p:spPr>
          </p:cxnSp>
          <p:cxnSp>
            <p:nvCxnSpPr>
              <p:cNvPr id="30" name="Přímá spojnice se šipkou 29"/>
              <p:cNvCxnSpPr/>
              <p:nvPr/>
            </p:nvCxnSpPr>
            <p:spPr>
              <a:xfrm flipV="1">
                <a:off x="5343664" y="1031932"/>
                <a:ext cx="1337" cy="496532"/>
              </a:xfrm>
              <a:prstGeom prst="straightConnector1">
                <a:avLst/>
              </a:prstGeom>
              <a:noFill/>
              <a:ln w="38100" cap="flat" cmpd="sng" algn="ctr">
                <a:solidFill>
                  <a:srgbClr val="ED7D31">
                    <a:lumMod val="75000"/>
                  </a:srgbClr>
                </a:solidFill>
                <a:prstDash val="solid"/>
                <a:miter lim="800000"/>
                <a:tailEnd type="triangle"/>
              </a:ln>
              <a:effectLst/>
            </p:spPr>
          </p:cxnSp>
          <p:cxnSp>
            <p:nvCxnSpPr>
              <p:cNvPr id="31" name="Přímá spojnice se šipkou 30"/>
              <p:cNvCxnSpPr/>
              <p:nvPr/>
            </p:nvCxnSpPr>
            <p:spPr>
              <a:xfrm>
                <a:off x="5353894" y="2317352"/>
                <a:ext cx="5865" cy="495181"/>
              </a:xfrm>
              <a:prstGeom prst="straightConnector1">
                <a:avLst/>
              </a:prstGeom>
              <a:noFill/>
              <a:ln w="38100" cap="flat" cmpd="sng" algn="ctr">
                <a:solidFill>
                  <a:srgbClr val="ED7D31">
                    <a:lumMod val="75000"/>
                  </a:srgbClr>
                </a:solidFill>
                <a:prstDash val="solid"/>
                <a:miter lim="800000"/>
                <a:tailEnd type="triangle"/>
              </a:ln>
              <a:effectLst/>
            </p:spPr>
          </p:cxnSp>
          <p:sp>
            <p:nvSpPr>
              <p:cNvPr id="32" name="Textové pole 100"/>
              <p:cNvSpPr txBox="1"/>
              <p:nvPr/>
            </p:nvSpPr>
            <p:spPr>
              <a:xfrm>
                <a:off x="4555160" y="2176330"/>
                <a:ext cx="379638" cy="35759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dirty="0">
                    <a:solidFill>
                      <a:srgbClr val="000000"/>
                    </a:solidFill>
                    <a:latin typeface="+mn-lt"/>
                    <a:ea typeface="Calibri" panose="020F0502020204030204" pitchFamily="34" charset="0"/>
                  </a:rPr>
                  <a:t>V</a:t>
                </a:r>
                <a:endParaRPr lang="cs-CZ" sz="1000" dirty="0">
                  <a:latin typeface="+mn-lt"/>
                  <a:ea typeface="Times New Roman" panose="02020603050405020304" pitchFamily="18" charset="0"/>
                </a:endParaRPr>
              </a:p>
            </p:txBody>
          </p:sp>
          <p:sp>
            <p:nvSpPr>
              <p:cNvPr id="33" name="Textové pole 101"/>
              <p:cNvSpPr txBox="1"/>
              <p:nvPr/>
            </p:nvSpPr>
            <p:spPr>
              <a:xfrm>
                <a:off x="5685326" y="1118570"/>
                <a:ext cx="403934" cy="28188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dirty="0">
                    <a:solidFill>
                      <a:srgbClr val="000000"/>
                    </a:solidFill>
                    <a:latin typeface="+mn-lt"/>
                    <a:ea typeface="Calibri" panose="020F0502020204030204" pitchFamily="34" charset="0"/>
                  </a:rPr>
                  <a:t>V</a:t>
                </a:r>
                <a:endParaRPr lang="cs-CZ" sz="1000" dirty="0">
                  <a:latin typeface="+mn-lt"/>
                  <a:ea typeface="Times New Roman" panose="02020603050405020304" pitchFamily="18" charset="0"/>
                </a:endParaRPr>
              </a:p>
            </p:txBody>
          </p:sp>
          <p:sp>
            <p:nvSpPr>
              <p:cNvPr id="34" name="Textové pole 102"/>
              <p:cNvSpPr txBox="1"/>
              <p:nvPr/>
            </p:nvSpPr>
            <p:spPr>
              <a:xfrm>
                <a:off x="5365622" y="731345"/>
                <a:ext cx="900632" cy="3275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dirty="0" err="1">
                    <a:solidFill>
                      <a:srgbClr val="000000"/>
                    </a:solidFill>
                    <a:latin typeface="+mn-lt"/>
                    <a:ea typeface="Calibri" panose="020F0502020204030204" pitchFamily="34" charset="0"/>
                  </a:rPr>
                  <a:t>F</a:t>
                </a:r>
                <a:r>
                  <a:rPr lang="cs-CZ" sz="1200" baseline="-25000" dirty="0" err="1">
                    <a:solidFill>
                      <a:srgbClr val="000000"/>
                    </a:solidFill>
                    <a:latin typeface="+mn-lt"/>
                    <a:ea typeface="Calibri" panose="020F0502020204030204" pitchFamily="34" charset="0"/>
                  </a:rPr>
                  <a:t>t,Ed</a:t>
                </a:r>
                <a:endParaRPr lang="cs-CZ" sz="1000" dirty="0">
                  <a:latin typeface="+mn-lt"/>
                  <a:ea typeface="Times New Roman" panose="02020603050405020304" pitchFamily="18" charset="0"/>
                </a:endParaRPr>
              </a:p>
            </p:txBody>
          </p:sp>
          <p:sp>
            <p:nvSpPr>
              <p:cNvPr id="35" name="Textové pole 103"/>
              <p:cNvSpPr txBox="1"/>
              <p:nvPr/>
            </p:nvSpPr>
            <p:spPr>
              <a:xfrm>
                <a:off x="5728976" y="2623197"/>
                <a:ext cx="865740" cy="397726"/>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dirty="0" err="1">
                    <a:solidFill>
                      <a:srgbClr val="000000"/>
                    </a:solidFill>
                    <a:latin typeface="+mn-lt"/>
                    <a:ea typeface="Calibri" panose="020F0502020204030204" pitchFamily="34" charset="0"/>
                  </a:rPr>
                  <a:t>F</a:t>
                </a:r>
                <a:r>
                  <a:rPr lang="cs-CZ" sz="1200" baseline="-25000" dirty="0" err="1">
                    <a:solidFill>
                      <a:srgbClr val="000000"/>
                    </a:solidFill>
                    <a:latin typeface="+mn-lt"/>
                    <a:ea typeface="Calibri" panose="020F0502020204030204" pitchFamily="34" charset="0"/>
                  </a:rPr>
                  <a:t>t,Ed</a:t>
                </a:r>
                <a:endParaRPr lang="cs-CZ" sz="1000" dirty="0">
                  <a:latin typeface="+mn-lt"/>
                  <a:ea typeface="Times New Roman" panose="02020603050405020304" pitchFamily="18" charset="0"/>
                </a:endParaRPr>
              </a:p>
              <a:p>
                <a:pPr algn="just">
                  <a:lnSpc>
                    <a:spcPct val="115000"/>
                  </a:lnSpc>
                  <a:spcBef>
                    <a:spcPts val="600"/>
                  </a:spcBef>
                  <a:spcAft>
                    <a:spcPts val="1000"/>
                  </a:spcAft>
                  <a:buNone/>
                </a:pPr>
                <a:r>
                  <a:rPr lang="cs-CZ" sz="1200" dirty="0">
                    <a:solidFill>
                      <a:srgbClr val="000000"/>
                    </a:solidFill>
                    <a:latin typeface="+mn-lt"/>
                    <a:ea typeface="Calibri" panose="020F0502020204030204" pitchFamily="34" charset="0"/>
                  </a:rPr>
                  <a:t> </a:t>
                </a:r>
                <a:endParaRPr lang="cs-CZ" sz="1000" dirty="0">
                  <a:latin typeface="+mn-lt"/>
                  <a:ea typeface="Times New Roman" panose="02020603050405020304" pitchFamily="18" charset="0"/>
                </a:endParaRPr>
              </a:p>
            </p:txBody>
          </p:sp>
          <p:cxnSp>
            <p:nvCxnSpPr>
              <p:cNvPr id="36" name="Přímá spojnice se šipkou 35"/>
              <p:cNvCxnSpPr/>
              <p:nvPr/>
            </p:nvCxnSpPr>
            <p:spPr>
              <a:xfrm flipV="1">
                <a:off x="7004674" y="3358942"/>
                <a:ext cx="4129448" cy="2488"/>
              </a:xfrm>
              <a:prstGeom prst="straightConnector1">
                <a:avLst/>
              </a:prstGeom>
              <a:noFill/>
              <a:ln w="19050" cap="flat" cmpd="sng" algn="ctr">
                <a:solidFill>
                  <a:srgbClr val="5B9BD5"/>
                </a:solidFill>
                <a:prstDash val="solid"/>
                <a:miter lim="800000"/>
                <a:headEnd type="none" w="med" len="med"/>
                <a:tailEnd type="arrow" w="med" len="med"/>
              </a:ln>
              <a:effectLst/>
            </p:spPr>
          </p:cxnSp>
          <p:cxnSp>
            <p:nvCxnSpPr>
              <p:cNvPr id="37" name="Přímá spojnice se šipkou 36"/>
              <p:cNvCxnSpPr/>
              <p:nvPr/>
            </p:nvCxnSpPr>
            <p:spPr>
              <a:xfrm flipV="1">
                <a:off x="7068205" y="752551"/>
                <a:ext cx="0" cy="2660176"/>
              </a:xfrm>
              <a:prstGeom prst="straightConnector1">
                <a:avLst/>
              </a:prstGeom>
              <a:noFill/>
              <a:ln w="28575" cap="flat" cmpd="sng" algn="ctr">
                <a:solidFill>
                  <a:srgbClr val="5B9BD5"/>
                </a:solidFill>
                <a:prstDash val="solid"/>
                <a:miter lim="800000"/>
                <a:headEnd type="none" w="med" len="med"/>
                <a:tailEnd type="arrow" w="med" len="med"/>
              </a:ln>
              <a:effectLst/>
            </p:spPr>
          </p:cxnSp>
          <p:sp>
            <p:nvSpPr>
              <p:cNvPr id="38" name="Textové pole 109"/>
              <p:cNvSpPr txBox="1"/>
              <p:nvPr/>
            </p:nvSpPr>
            <p:spPr>
              <a:xfrm>
                <a:off x="8367658" y="3023011"/>
                <a:ext cx="2683510" cy="26988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000"/>
                  </a:spcAft>
                  <a:buNone/>
                </a:pPr>
                <a:r>
                  <a:rPr lang="cs-CZ" sz="1200">
                    <a:solidFill>
                      <a:srgbClr val="000000"/>
                    </a:solidFill>
                    <a:latin typeface="+mn-lt"/>
                    <a:ea typeface="Calibri" panose="020F0502020204030204" pitchFamily="34" charset="0"/>
                  </a:rPr>
                  <a:t>Shear deformation</a:t>
                </a:r>
                <a:endParaRPr lang="cs-CZ" sz="1000">
                  <a:latin typeface="+mn-lt"/>
                  <a:ea typeface="Times New Roman" panose="02020603050405020304" pitchFamily="18" charset="0"/>
                </a:endParaRPr>
              </a:p>
            </p:txBody>
          </p:sp>
          <p:sp>
            <p:nvSpPr>
              <p:cNvPr id="39" name="Textové pole 113"/>
              <p:cNvSpPr txBox="1"/>
              <p:nvPr/>
            </p:nvSpPr>
            <p:spPr>
              <a:xfrm>
                <a:off x="6329509" y="1351810"/>
                <a:ext cx="1090948" cy="34075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i="1" dirty="0" err="1">
                    <a:solidFill>
                      <a:srgbClr val="000000"/>
                    </a:solidFill>
                    <a:latin typeface="+mn-lt"/>
                    <a:ea typeface="Calibri" panose="020F0502020204030204" pitchFamily="34" charset="0"/>
                  </a:rPr>
                  <a:t>F</a:t>
                </a:r>
                <a:r>
                  <a:rPr lang="cs-CZ" sz="1200" baseline="-25000" dirty="0" err="1">
                    <a:solidFill>
                      <a:srgbClr val="000000"/>
                    </a:solidFill>
                    <a:latin typeface="+mn-lt"/>
                    <a:ea typeface="Calibri" panose="020F0502020204030204" pitchFamily="34" charset="0"/>
                  </a:rPr>
                  <a:t>t,Rd</a:t>
                </a:r>
                <a:endParaRPr lang="cs-CZ" sz="1000" dirty="0">
                  <a:latin typeface="+mn-lt"/>
                  <a:ea typeface="Times New Roman" panose="02020603050405020304" pitchFamily="18" charset="0"/>
                </a:endParaRPr>
              </a:p>
            </p:txBody>
          </p:sp>
          <p:sp>
            <p:nvSpPr>
              <p:cNvPr id="45" name="Textové pole 113"/>
              <p:cNvSpPr txBox="1"/>
              <p:nvPr/>
            </p:nvSpPr>
            <p:spPr>
              <a:xfrm>
                <a:off x="6379653" y="1837404"/>
                <a:ext cx="1090948" cy="34075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i="1" dirty="0" err="1">
                    <a:solidFill>
                      <a:srgbClr val="000000"/>
                    </a:solidFill>
                    <a:latin typeface="+mn-lt"/>
                    <a:ea typeface="Calibri" panose="020F0502020204030204" pitchFamily="34" charset="0"/>
                  </a:rPr>
                  <a:t>F</a:t>
                </a:r>
                <a:r>
                  <a:rPr lang="cs-CZ" sz="1200" baseline="-25000" dirty="0" err="1">
                    <a:solidFill>
                      <a:srgbClr val="000000"/>
                    </a:solidFill>
                    <a:latin typeface="+mn-lt"/>
                    <a:ea typeface="Calibri" panose="020F0502020204030204" pitchFamily="34" charset="0"/>
                  </a:rPr>
                  <a:t>t,el</a:t>
                </a:r>
                <a:endParaRPr lang="cs-CZ" sz="1000" dirty="0">
                  <a:latin typeface="+mn-lt"/>
                  <a:ea typeface="Times New Roman" panose="02020603050405020304" pitchFamily="18" charset="0"/>
                </a:endParaRPr>
              </a:p>
            </p:txBody>
          </p:sp>
          <p:sp>
            <p:nvSpPr>
              <p:cNvPr id="46" name="Textové pole 113"/>
              <p:cNvSpPr txBox="1"/>
              <p:nvPr/>
            </p:nvSpPr>
            <p:spPr>
              <a:xfrm>
                <a:off x="7364446" y="3370227"/>
                <a:ext cx="1090947" cy="3407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i="1">
                    <a:solidFill>
                      <a:srgbClr val="000000"/>
                    </a:solidFill>
                    <a:latin typeface="+mn-lt"/>
                    <a:ea typeface="Calibri" panose="020F0502020204030204" pitchFamily="34" charset="0"/>
                  </a:rPr>
                  <a:t>u</a:t>
                </a:r>
                <a:r>
                  <a:rPr lang="cs-CZ" sz="1200" baseline="-25000">
                    <a:solidFill>
                      <a:srgbClr val="000000"/>
                    </a:solidFill>
                    <a:latin typeface="+mn-lt"/>
                    <a:ea typeface="Calibri" panose="020F0502020204030204" pitchFamily="34" charset="0"/>
                  </a:rPr>
                  <a:t>t,el</a:t>
                </a:r>
                <a:endParaRPr lang="cs-CZ" sz="1000">
                  <a:latin typeface="+mn-lt"/>
                  <a:ea typeface="Times New Roman" panose="02020603050405020304" pitchFamily="18" charset="0"/>
                </a:endParaRPr>
              </a:p>
            </p:txBody>
          </p:sp>
          <p:sp>
            <p:nvSpPr>
              <p:cNvPr id="47" name="Textové pole 113"/>
              <p:cNvSpPr txBox="1"/>
              <p:nvPr/>
            </p:nvSpPr>
            <p:spPr>
              <a:xfrm>
                <a:off x="8104480" y="3358942"/>
                <a:ext cx="1090947" cy="3407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i="1" dirty="0" err="1">
                    <a:solidFill>
                      <a:srgbClr val="000000"/>
                    </a:solidFill>
                    <a:latin typeface="+mn-lt"/>
                    <a:ea typeface="Calibri" panose="020F0502020204030204" pitchFamily="34" charset="0"/>
                  </a:rPr>
                  <a:t>u</a:t>
                </a:r>
                <a:r>
                  <a:rPr lang="cs-CZ" sz="1200" baseline="-25000" dirty="0" err="1">
                    <a:solidFill>
                      <a:srgbClr val="000000"/>
                    </a:solidFill>
                    <a:latin typeface="+mn-lt"/>
                    <a:ea typeface="Calibri" panose="020F0502020204030204" pitchFamily="34" charset="0"/>
                  </a:rPr>
                  <a:t>t,p</a:t>
                </a:r>
                <a:endParaRPr lang="cs-CZ" sz="1000" dirty="0">
                  <a:latin typeface="+mn-lt"/>
                  <a:ea typeface="Times New Roman" panose="02020603050405020304" pitchFamily="18" charset="0"/>
                </a:endParaRPr>
              </a:p>
            </p:txBody>
          </p:sp>
          <p:sp>
            <p:nvSpPr>
              <p:cNvPr id="48" name="Textové pole 113"/>
              <p:cNvSpPr txBox="1"/>
              <p:nvPr/>
            </p:nvSpPr>
            <p:spPr>
              <a:xfrm>
                <a:off x="10203472" y="3352165"/>
                <a:ext cx="1090947" cy="3407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i="1">
                    <a:solidFill>
                      <a:srgbClr val="000000"/>
                    </a:solidFill>
                    <a:latin typeface="+mn-lt"/>
                    <a:ea typeface="Calibri" panose="020F0502020204030204" pitchFamily="34" charset="0"/>
                  </a:rPr>
                  <a:t>u</a:t>
                </a:r>
                <a:r>
                  <a:rPr lang="cs-CZ" sz="1200" baseline="-25000">
                    <a:solidFill>
                      <a:srgbClr val="000000"/>
                    </a:solidFill>
                    <a:latin typeface="+mn-lt"/>
                    <a:ea typeface="Calibri" panose="020F0502020204030204" pitchFamily="34" charset="0"/>
                  </a:rPr>
                  <a:t>t,lim</a:t>
                </a:r>
                <a:endParaRPr lang="cs-CZ" sz="1000">
                  <a:latin typeface="+mn-lt"/>
                  <a:ea typeface="Times New Roman" panose="02020603050405020304" pitchFamily="18" charset="0"/>
                </a:endParaRPr>
              </a:p>
            </p:txBody>
          </p:sp>
          <p:sp>
            <p:nvSpPr>
              <p:cNvPr id="50" name="Ovál 49"/>
              <p:cNvSpPr/>
              <p:nvPr/>
            </p:nvSpPr>
            <p:spPr>
              <a:xfrm>
                <a:off x="5287216" y="1529032"/>
                <a:ext cx="114729" cy="9542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latin typeface="+mn-lt"/>
                </a:endParaRPr>
              </a:p>
            </p:txBody>
          </p:sp>
          <p:sp>
            <p:nvSpPr>
              <p:cNvPr id="51" name="Ovál 50"/>
              <p:cNvSpPr/>
              <p:nvPr/>
            </p:nvSpPr>
            <p:spPr>
              <a:xfrm>
                <a:off x="5287216" y="2220797"/>
                <a:ext cx="114729" cy="95420"/>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latin typeface="+mn-lt"/>
                </a:endParaRPr>
              </a:p>
            </p:txBody>
          </p:sp>
          <p:sp>
            <p:nvSpPr>
              <p:cNvPr id="53" name="Textové pole 110"/>
              <p:cNvSpPr txBox="1"/>
              <p:nvPr/>
            </p:nvSpPr>
            <p:spPr>
              <a:xfrm>
                <a:off x="7002631" y="565131"/>
                <a:ext cx="774701" cy="1512478"/>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000"/>
                  </a:spcAft>
                  <a:buNone/>
                </a:pPr>
                <a:r>
                  <a:rPr lang="cs-CZ" sz="1200" dirty="0" err="1">
                    <a:solidFill>
                      <a:srgbClr val="000000"/>
                    </a:solidFill>
                    <a:latin typeface="+mn-lt"/>
                    <a:ea typeface="Calibri" panose="020F0502020204030204" pitchFamily="34" charset="0"/>
                  </a:rPr>
                  <a:t>Shear</a:t>
                </a:r>
                <a:r>
                  <a:rPr lang="cs-CZ" sz="1200" dirty="0">
                    <a:solidFill>
                      <a:srgbClr val="000000"/>
                    </a:solidFill>
                    <a:latin typeface="+mn-lt"/>
                    <a:ea typeface="Calibri" panose="020F0502020204030204" pitchFamily="34" charset="0"/>
                  </a:rPr>
                  <a:t> </a:t>
                </a:r>
                <a:r>
                  <a:rPr lang="cs-CZ" sz="1200" dirty="0" err="1">
                    <a:solidFill>
                      <a:srgbClr val="000000"/>
                    </a:solidFill>
                    <a:latin typeface="+mn-lt"/>
                    <a:ea typeface="Calibri" panose="020F0502020204030204" pitchFamily="34" charset="0"/>
                  </a:rPr>
                  <a:t>force</a:t>
                </a:r>
                <a:endParaRPr lang="cs-CZ" sz="1000" dirty="0">
                  <a:latin typeface="+mn-lt"/>
                  <a:ea typeface="Times New Roman" panose="02020603050405020304" pitchFamily="18" charset="0"/>
                </a:endParaRPr>
              </a:p>
            </p:txBody>
          </p:sp>
        </p:grpSp>
        <p:grpSp>
          <p:nvGrpSpPr>
            <p:cNvPr id="21" name="Skupina 20"/>
            <p:cNvGrpSpPr/>
            <p:nvPr/>
          </p:nvGrpSpPr>
          <p:grpSpPr>
            <a:xfrm>
              <a:off x="3576320" y="1178560"/>
              <a:ext cx="3558540" cy="2565400"/>
              <a:chOff x="0" y="-99060"/>
              <a:chExt cx="3558540" cy="2565400"/>
            </a:xfrm>
          </p:grpSpPr>
          <p:cxnSp>
            <p:nvCxnSpPr>
              <p:cNvPr id="22" name="Přímá spojnice 21"/>
              <p:cNvCxnSpPr/>
              <p:nvPr/>
            </p:nvCxnSpPr>
            <p:spPr>
              <a:xfrm flipV="1">
                <a:off x="0" y="571500"/>
                <a:ext cx="221388" cy="1894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flipV="1">
                <a:off x="221388" y="-99060"/>
                <a:ext cx="837792" cy="6705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1059180" y="-99060"/>
                <a:ext cx="24993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Skupina 53"/>
          <p:cNvGrpSpPr/>
          <p:nvPr/>
        </p:nvGrpSpPr>
        <p:grpSpPr>
          <a:xfrm>
            <a:off x="6397301" y="3952327"/>
            <a:ext cx="5225804" cy="2459445"/>
            <a:chOff x="944880" y="1019085"/>
            <a:chExt cx="5225804" cy="2459445"/>
          </a:xfrm>
        </p:grpSpPr>
        <p:grpSp>
          <p:nvGrpSpPr>
            <p:cNvPr id="55" name="Plátno 119"/>
            <p:cNvGrpSpPr/>
            <p:nvPr/>
          </p:nvGrpSpPr>
          <p:grpSpPr>
            <a:xfrm>
              <a:off x="944880" y="1019085"/>
              <a:ext cx="5225804" cy="2459445"/>
              <a:chOff x="87332" y="173702"/>
              <a:chExt cx="9403110" cy="3508936"/>
            </a:xfrm>
          </p:grpSpPr>
          <p:sp>
            <p:nvSpPr>
              <p:cNvPr id="62" name="Obdélník 61"/>
              <p:cNvSpPr/>
              <p:nvPr/>
            </p:nvSpPr>
            <p:spPr>
              <a:xfrm>
                <a:off x="87332" y="882383"/>
                <a:ext cx="5486400" cy="2800255"/>
              </a:xfrm>
              <a:prstGeom prst="rect">
                <a:avLst/>
              </a:prstGeom>
            </p:spPr>
            <p:txBody>
              <a:bodyPr/>
              <a:lstStyle/>
              <a:p>
                <a:pPr>
                  <a:buNone/>
                </a:pPr>
                <a:endParaRPr lang="cs-CZ"/>
              </a:p>
            </p:txBody>
          </p:sp>
          <p:sp>
            <p:nvSpPr>
              <p:cNvPr id="63" name="Textové pole 103"/>
              <p:cNvSpPr txBox="1"/>
              <p:nvPr/>
            </p:nvSpPr>
            <p:spPr>
              <a:xfrm>
                <a:off x="3314715" y="882394"/>
                <a:ext cx="1147030" cy="6696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100" i="1" dirty="0" err="1">
                    <a:solidFill>
                      <a:srgbClr val="000000"/>
                    </a:solidFill>
                    <a:latin typeface="Arial" panose="020B0604020202020204" pitchFamily="34" charset="0"/>
                    <a:ea typeface="Calibri" panose="020F0502020204030204" pitchFamily="34" charset="0"/>
                  </a:rPr>
                  <a:t>F</a:t>
                </a:r>
                <a:r>
                  <a:rPr lang="cs-CZ" sz="1100" baseline="-25000" dirty="0" err="1">
                    <a:solidFill>
                      <a:srgbClr val="000000"/>
                    </a:solidFill>
                    <a:latin typeface="Arial" panose="020B0604020202020204" pitchFamily="34" charset="0"/>
                    <a:ea typeface="Calibri" panose="020F0502020204030204" pitchFamily="34" charset="0"/>
                  </a:rPr>
                  <a:t>t,el</a:t>
                </a:r>
                <a:endParaRPr lang="cs-CZ" sz="1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1000"/>
                  </a:spcAft>
                  <a:buNone/>
                </a:pPr>
                <a:r>
                  <a:rPr lang="cs-CZ" sz="1100" dirty="0">
                    <a:solidFill>
                      <a:srgbClr val="000000"/>
                    </a:solidFill>
                    <a:latin typeface="Arial" panose="020B0604020202020204" pitchFamily="34" charset="0"/>
                    <a:ea typeface="Calibri" panose="020F0502020204030204" pitchFamily="34" charset="0"/>
                  </a:rPr>
                  <a:t> </a:t>
                </a:r>
                <a:endParaRPr lang="cs-CZ" sz="1200" dirty="0">
                  <a:latin typeface="Times New Roman" panose="02020603050405020304" pitchFamily="18" charset="0"/>
                  <a:ea typeface="Times New Roman" panose="02020603050405020304" pitchFamily="18" charset="0"/>
                </a:endParaRPr>
              </a:p>
            </p:txBody>
          </p:sp>
          <p:cxnSp>
            <p:nvCxnSpPr>
              <p:cNvPr id="64" name="Přímá spojnice se šipkou 63"/>
              <p:cNvCxnSpPr/>
              <p:nvPr/>
            </p:nvCxnSpPr>
            <p:spPr>
              <a:xfrm flipV="1">
                <a:off x="3314716" y="2793811"/>
                <a:ext cx="4129448" cy="2488"/>
              </a:xfrm>
              <a:prstGeom prst="straightConnector1">
                <a:avLst/>
              </a:prstGeom>
              <a:noFill/>
              <a:ln w="19050" cap="flat" cmpd="sng" algn="ctr">
                <a:solidFill>
                  <a:srgbClr val="5B9BD5"/>
                </a:solidFill>
                <a:prstDash val="solid"/>
                <a:miter lim="800000"/>
                <a:headEnd type="none" w="med" len="med"/>
                <a:tailEnd type="arrow" w="med" len="med"/>
              </a:ln>
              <a:effectLst/>
            </p:spPr>
          </p:cxnSp>
          <p:cxnSp>
            <p:nvCxnSpPr>
              <p:cNvPr id="65" name="Přímá spojnice se šipkou 64"/>
              <p:cNvCxnSpPr/>
              <p:nvPr/>
            </p:nvCxnSpPr>
            <p:spPr>
              <a:xfrm flipV="1">
                <a:off x="3378247" y="187420"/>
                <a:ext cx="0" cy="2660176"/>
              </a:xfrm>
              <a:prstGeom prst="straightConnector1">
                <a:avLst/>
              </a:prstGeom>
              <a:noFill/>
              <a:ln w="28575" cap="flat" cmpd="sng" algn="ctr">
                <a:solidFill>
                  <a:srgbClr val="5B9BD5"/>
                </a:solidFill>
                <a:prstDash val="solid"/>
                <a:miter lim="800000"/>
                <a:headEnd type="none" w="med" len="med"/>
                <a:tailEnd type="arrow" w="med" len="med"/>
              </a:ln>
              <a:effectLst/>
            </p:spPr>
          </p:cxnSp>
          <p:sp>
            <p:nvSpPr>
              <p:cNvPr id="66" name="Textové pole 109"/>
              <p:cNvSpPr txBox="1"/>
              <p:nvPr/>
            </p:nvSpPr>
            <p:spPr>
              <a:xfrm>
                <a:off x="4677700" y="2457880"/>
                <a:ext cx="2683510" cy="26988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000"/>
                  </a:spcAft>
                  <a:buNone/>
                </a:pPr>
                <a:endParaRPr lang="cs-CZ" sz="1200" dirty="0">
                  <a:latin typeface="Times New Roman" panose="02020603050405020304" pitchFamily="18" charset="0"/>
                  <a:ea typeface="Times New Roman" panose="02020603050405020304" pitchFamily="18" charset="0"/>
                </a:endParaRPr>
              </a:p>
            </p:txBody>
          </p:sp>
          <p:sp>
            <p:nvSpPr>
              <p:cNvPr id="67" name="Textové pole 110"/>
              <p:cNvSpPr txBox="1"/>
              <p:nvPr/>
            </p:nvSpPr>
            <p:spPr>
              <a:xfrm>
                <a:off x="2689867" y="173702"/>
                <a:ext cx="774701" cy="1052547"/>
              </a:xfrm>
              <a:prstGeom prst="rect">
                <a:avLst/>
              </a:prstGeom>
              <a:noFill/>
              <a:ln w="6350">
                <a:noFill/>
              </a:ln>
              <a:effectLst/>
            </p:spPr>
            <p:txBody>
              <a:bodyPr rot="0" spcFirstLastPara="0" vert="vert270" wrap="square" lIns="91440" tIns="45720" rIns="91440" bIns="45720" numCol="1" spcCol="0" rtlCol="0" fromWordArt="0" anchor="t" anchorCtr="0" forceAA="0" compatLnSpc="1">
                <a:prstTxWarp prst="textNoShape">
                  <a:avLst/>
                </a:prstTxWarp>
                <a:noAutofit/>
              </a:bodyPr>
              <a:lstStyle/>
              <a:p>
                <a:pPr algn="r">
                  <a:lnSpc>
                    <a:spcPct val="115000"/>
                  </a:lnSpc>
                  <a:spcBef>
                    <a:spcPts val="600"/>
                  </a:spcBef>
                  <a:spcAft>
                    <a:spcPts val="1000"/>
                  </a:spcAft>
                  <a:buNone/>
                </a:pPr>
                <a:r>
                  <a:rPr lang="cs-CZ" sz="1200" dirty="0" err="1">
                    <a:solidFill>
                      <a:srgbClr val="000000"/>
                    </a:solidFill>
                    <a:latin typeface="Arial" panose="020B0604020202020204" pitchFamily="34" charset="0"/>
                    <a:ea typeface="Calibri" panose="020F0502020204030204" pitchFamily="34" charset="0"/>
                  </a:rPr>
                  <a:t>Tension</a:t>
                </a:r>
                <a:endParaRPr lang="cs-CZ" sz="1200" dirty="0">
                  <a:latin typeface="Times New Roman" panose="02020603050405020304" pitchFamily="18" charset="0"/>
                  <a:ea typeface="Times New Roman" panose="02020603050405020304" pitchFamily="18" charset="0"/>
                </a:endParaRPr>
              </a:p>
            </p:txBody>
          </p:sp>
          <p:sp>
            <p:nvSpPr>
              <p:cNvPr id="68" name="Textové pole 113"/>
              <p:cNvSpPr txBox="1"/>
              <p:nvPr/>
            </p:nvSpPr>
            <p:spPr>
              <a:xfrm>
                <a:off x="3314715" y="291083"/>
                <a:ext cx="1376128" cy="5323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100" i="1">
                    <a:solidFill>
                      <a:srgbClr val="000000"/>
                    </a:solidFill>
                    <a:latin typeface="Arial" panose="020B0604020202020204" pitchFamily="34" charset="0"/>
                    <a:ea typeface="Calibri" panose="020F0502020204030204" pitchFamily="34" charset="0"/>
                  </a:rPr>
                  <a:t>F</a:t>
                </a:r>
                <a:r>
                  <a:rPr lang="cs-CZ" sz="1100" baseline="-25000">
                    <a:solidFill>
                      <a:srgbClr val="000000"/>
                    </a:solidFill>
                    <a:latin typeface="Arial" panose="020B0604020202020204" pitchFamily="34" charset="0"/>
                    <a:ea typeface="Calibri" panose="020F0502020204030204" pitchFamily="34" charset="0"/>
                  </a:rPr>
                  <a:t>t,Rd</a:t>
                </a:r>
                <a:endParaRPr lang="cs-CZ" sz="1200">
                  <a:latin typeface="Times New Roman" panose="02020603050405020304" pitchFamily="18" charset="0"/>
                  <a:ea typeface="Times New Roman" panose="02020603050405020304" pitchFamily="18" charset="0"/>
                </a:endParaRPr>
              </a:p>
            </p:txBody>
          </p:sp>
          <p:sp>
            <p:nvSpPr>
              <p:cNvPr id="69" name="Textové pole 113"/>
              <p:cNvSpPr txBox="1"/>
              <p:nvPr/>
            </p:nvSpPr>
            <p:spPr>
              <a:xfrm>
                <a:off x="5203280" y="2730501"/>
                <a:ext cx="3570055" cy="56846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100" i="1">
                    <a:solidFill>
                      <a:srgbClr val="000000"/>
                    </a:solidFill>
                    <a:latin typeface="Arial" panose="020B0604020202020204" pitchFamily="34" charset="0"/>
                    <a:ea typeface="Calibri" panose="020F0502020204030204" pitchFamily="34" charset="0"/>
                  </a:rPr>
                  <a:t>F</a:t>
                </a:r>
                <a:r>
                  <a:rPr lang="cs-CZ" sz="1100" baseline="-25000">
                    <a:solidFill>
                      <a:srgbClr val="000000"/>
                    </a:solidFill>
                    <a:latin typeface="Arial" panose="020B0604020202020204" pitchFamily="34" charset="0"/>
                    <a:ea typeface="Calibri" panose="020F0502020204030204" pitchFamily="34" charset="0"/>
                  </a:rPr>
                  <a:t>s,el</a:t>
                </a:r>
                <a:endParaRPr lang="cs-CZ" sz="1200">
                  <a:latin typeface="Times New Roman" panose="02020603050405020304" pitchFamily="18" charset="0"/>
                  <a:ea typeface="Times New Roman" panose="02020603050405020304" pitchFamily="18" charset="0"/>
                </a:endParaRPr>
              </a:p>
            </p:txBody>
          </p:sp>
          <p:sp>
            <p:nvSpPr>
              <p:cNvPr id="70" name="Textové pole 113"/>
              <p:cNvSpPr txBox="1"/>
              <p:nvPr/>
            </p:nvSpPr>
            <p:spPr>
              <a:xfrm>
                <a:off x="6169548" y="2730495"/>
                <a:ext cx="1945653" cy="54169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100" i="1">
                    <a:solidFill>
                      <a:srgbClr val="000000"/>
                    </a:solidFill>
                    <a:latin typeface="Arial" panose="020B0604020202020204" pitchFamily="34" charset="0"/>
                    <a:ea typeface="Calibri" panose="020F0502020204030204" pitchFamily="34" charset="0"/>
                  </a:rPr>
                  <a:t>F</a:t>
                </a:r>
                <a:r>
                  <a:rPr lang="cs-CZ" sz="1100" baseline="-25000">
                    <a:solidFill>
                      <a:srgbClr val="000000"/>
                    </a:solidFill>
                    <a:latin typeface="Arial" panose="020B0604020202020204" pitchFamily="34" charset="0"/>
                    <a:ea typeface="Calibri" panose="020F0502020204030204" pitchFamily="34" charset="0"/>
                  </a:rPr>
                  <a:t>s,Rd</a:t>
                </a:r>
                <a:endParaRPr lang="cs-CZ" sz="1200">
                  <a:latin typeface="Times New Roman" panose="02020603050405020304" pitchFamily="18" charset="0"/>
                  <a:ea typeface="Times New Roman" panose="02020603050405020304" pitchFamily="18" charset="0"/>
                </a:endParaRPr>
              </a:p>
            </p:txBody>
          </p:sp>
          <p:sp>
            <p:nvSpPr>
              <p:cNvPr id="71" name="Textové pole 113"/>
              <p:cNvSpPr txBox="1"/>
              <p:nvPr/>
            </p:nvSpPr>
            <p:spPr>
              <a:xfrm>
                <a:off x="6476508" y="2361421"/>
                <a:ext cx="3013934" cy="54783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1000"/>
                  </a:spcAft>
                  <a:buNone/>
                </a:pPr>
                <a:r>
                  <a:rPr lang="cs-CZ" sz="1200">
                    <a:solidFill>
                      <a:srgbClr val="000000"/>
                    </a:solidFill>
                    <a:latin typeface="Arial" panose="020B0604020202020204" pitchFamily="34" charset="0"/>
                    <a:ea typeface="Calibri" panose="020F0502020204030204" pitchFamily="34" charset="0"/>
                  </a:rPr>
                  <a:t>Shear</a:t>
                </a:r>
                <a:endParaRPr lang="cs-CZ" sz="1200">
                  <a:latin typeface="Times New Roman" panose="02020603050405020304" pitchFamily="18" charset="0"/>
                  <a:ea typeface="Times New Roman" panose="02020603050405020304" pitchFamily="18" charset="0"/>
                </a:endParaRPr>
              </a:p>
            </p:txBody>
          </p:sp>
        </p:grpSp>
        <p:grpSp>
          <p:nvGrpSpPr>
            <p:cNvPr id="56" name="Skupina 55"/>
            <p:cNvGrpSpPr/>
            <p:nvPr/>
          </p:nvGrpSpPr>
          <p:grpSpPr>
            <a:xfrm>
              <a:off x="2773680" y="1474470"/>
              <a:ext cx="1656715" cy="1380490"/>
              <a:chOff x="3516139" y="1172062"/>
              <a:chExt cx="3105938" cy="2794229"/>
            </a:xfrm>
          </p:grpSpPr>
          <p:cxnSp>
            <p:nvCxnSpPr>
              <p:cNvPr id="57" name="Přímá spojnice 56"/>
              <p:cNvCxnSpPr/>
              <p:nvPr/>
            </p:nvCxnSpPr>
            <p:spPr>
              <a:xfrm flipH="1" flipV="1">
                <a:off x="4787312" y="1993008"/>
                <a:ext cx="822112" cy="19732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flipV="1">
                <a:off x="3516139" y="1988753"/>
                <a:ext cx="1271171" cy="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3516139" y="1172384"/>
                <a:ext cx="2218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flipV="1">
                <a:off x="4787310" y="1172062"/>
                <a:ext cx="947597" cy="8166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flipH="1" flipV="1">
                <a:off x="5731823" y="1172062"/>
                <a:ext cx="890254" cy="2788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Skupina 51"/>
          <p:cNvGrpSpPr/>
          <p:nvPr/>
        </p:nvGrpSpPr>
        <p:grpSpPr>
          <a:xfrm>
            <a:off x="320892" y="4333582"/>
            <a:ext cx="894876" cy="145920"/>
            <a:chOff x="251317" y="1446897"/>
            <a:chExt cx="893345" cy="145920"/>
          </a:xfrm>
        </p:grpSpPr>
        <p:sp>
          <p:nvSpPr>
            <p:cNvPr id="7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7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9614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49912"/>
            <a:ext cx="7451279" cy="922337"/>
          </a:xfrm>
        </p:spPr>
        <p:txBody>
          <a:bodyPr/>
          <a:lstStyle/>
          <a:p>
            <a:r>
              <a:rPr lang="en-GB" dirty="0"/>
              <a:t>Bolts</a:t>
            </a:r>
          </a:p>
        </p:txBody>
      </p:sp>
      <p:sp>
        <p:nvSpPr>
          <p:cNvPr id="3" name="Zástupný symbol pro obsah 2"/>
          <p:cNvSpPr>
            <a:spLocks noGrp="1"/>
          </p:cNvSpPr>
          <p:nvPr>
            <p:ph idx="1"/>
          </p:nvPr>
        </p:nvSpPr>
        <p:spPr>
          <a:xfrm>
            <a:off x="2398378" y="1591687"/>
            <a:ext cx="9312424" cy="4841142"/>
          </a:xfrm>
        </p:spPr>
        <p:txBody>
          <a:bodyPr/>
          <a:lstStyle/>
          <a:p>
            <a:r>
              <a:rPr lang="en-GB" sz="2000" dirty="0"/>
              <a:t>Interaction diagram</a:t>
            </a:r>
            <a:r>
              <a:rPr lang="cs-CZ" sz="2000" dirty="0"/>
              <a:t> for deformation of the bolt loaded in shear and tension</a:t>
            </a:r>
            <a:r>
              <a:rPr lang="en-GB" sz="2000" dirty="0"/>
              <a:t>, </a:t>
            </a:r>
            <a:r>
              <a:rPr lang="en-GB" sz="1200" dirty="0"/>
              <a:t>(Wald et al. 2016)</a:t>
            </a:r>
            <a:endParaRPr lang="cs-CZ" sz="1200" dirty="0"/>
          </a:p>
          <a:p>
            <a:endParaRPr lang="cs-CZ" sz="2000" dirty="0"/>
          </a:p>
        </p:txBody>
      </p:sp>
      <p:grpSp>
        <p:nvGrpSpPr>
          <p:cNvPr id="43" name="Plátno 92">
            <a:extLst>
              <a:ext uri="{FF2B5EF4-FFF2-40B4-BE49-F238E27FC236}">
                <a16:creationId xmlns:a16="http://schemas.microsoft.com/office/drawing/2014/main" id="{60942512-CE60-4A02-A040-95506A2F903E}"/>
              </a:ext>
            </a:extLst>
          </p:cNvPr>
          <p:cNvGrpSpPr/>
          <p:nvPr/>
        </p:nvGrpSpPr>
        <p:grpSpPr>
          <a:xfrm>
            <a:off x="3719736" y="2168249"/>
            <a:ext cx="6408711" cy="4573119"/>
            <a:chOff x="0" y="0"/>
            <a:chExt cx="5286375" cy="4022725"/>
          </a:xfrm>
        </p:grpSpPr>
        <p:sp>
          <p:nvSpPr>
            <p:cNvPr id="44" name="Obdélník 43">
              <a:extLst>
                <a:ext uri="{FF2B5EF4-FFF2-40B4-BE49-F238E27FC236}">
                  <a16:creationId xmlns:a16="http://schemas.microsoft.com/office/drawing/2014/main" id="{E914CAF1-30A4-4977-81FC-A4E51CAFC80C}"/>
                </a:ext>
              </a:extLst>
            </p:cNvPr>
            <p:cNvSpPr/>
            <p:nvPr/>
          </p:nvSpPr>
          <p:spPr>
            <a:xfrm>
              <a:off x="0" y="0"/>
              <a:ext cx="5286375" cy="4022725"/>
            </a:xfrm>
            <a:prstGeom prst="rect">
              <a:avLst/>
            </a:prstGeom>
          </p:spPr>
          <p:txBody>
            <a:bodyPr/>
            <a:lstStyle/>
            <a:p>
              <a:endParaRPr lang="en-GB"/>
            </a:p>
          </p:txBody>
        </p:sp>
        <p:cxnSp>
          <p:nvCxnSpPr>
            <p:cNvPr id="45" name="Přímá spojnice se šipkou 44">
              <a:extLst>
                <a:ext uri="{FF2B5EF4-FFF2-40B4-BE49-F238E27FC236}">
                  <a16:creationId xmlns:a16="http://schemas.microsoft.com/office/drawing/2014/main" id="{5225A11C-F936-443E-AD81-7D094C9A5CF7}"/>
                </a:ext>
              </a:extLst>
            </p:cNvPr>
            <p:cNvCxnSpPr/>
            <p:nvPr/>
          </p:nvCxnSpPr>
          <p:spPr>
            <a:xfrm>
              <a:off x="298986" y="3412084"/>
              <a:ext cx="4885684" cy="307"/>
            </a:xfrm>
            <a:prstGeom prst="straightConnector1">
              <a:avLst/>
            </a:prstGeom>
            <a:noFill/>
            <a:ln w="6350" cap="flat" cmpd="sng" algn="ctr">
              <a:solidFill>
                <a:schemeClr val="accent4"/>
              </a:solidFill>
              <a:prstDash val="solid"/>
              <a:miter lim="800000"/>
              <a:tailEnd type="triangle"/>
            </a:ln>
            <a:effectLst/>
          </p:spPr>
        </p:cxnSp>
        <p:cxnSp>
          <p:nvCxnSpPr>
            <p:cNvPr id="46" name="Přímá spojnice se šipkou 45">
              <a:extLst>
                <a:ext uri="{FF2B5EF4-FFF2-40B4-BE49-F238E27FC236}">
                  <a16:creationId xmlns:a16="http://schemas.microsoft.com/office/drawing/2014/main" id="{D66124CA-A47F-4E7D-8764-E25996AFEBB0}"/>
                </a:ext>
              </a:extLst>
            </p:cNvPr>
            <p:cNvCxnSpPr/>
            <p:nvPr/>
          </p:nvCxnSpPr>
          <p:spPr>
            <a:xfrm flipV="1">
              <a:off x="298986" y="413159"/>
              <a:ext cx="3061731" cy="2998926"/>
            </a:xfrm>
            <a:prstGeom prst="straightConnector1">
              <a:avLst/>
            </a:prstGeom>
            <a:noFill/>
            <a:ln w="6350" cap="flat" cmpd="sng" algn="ctr">
              <a:solidFill>
                <a:srgbClr val="008080"/>
              </a:solidFill>
              <a:prstDash val="solid"/>
              <a:miter lim="800000"/>
              <a:tailEnd type="triangle"/>
            </a:ln>
            <a:effectLst/>
          </p:spPr>
        </p:cxnSp>
        <p:cxnSp>
          <p:nvCxnSpPr>
            <p:cNvPr id="47" name="Přímá spojnice se šipkou 46">
              <a:extLst>
                <a:ext uri="{FF2B5EF4-FFF2-40B4-BE49-F238E27FC236}">
                  <a16:creationId xmlns:a16="http://schemas.microsoft.com/office/drawing/2014/main" id="{C102B9CE-32BC-41F7-8B68-006332FDF880}"/>
                </a:ext>
              </a:extLst>
            </p:cNvPr>
            <p:cNvCxnSpPr/>
            <p:nvPr/>
          </p:nvCxnSpPr>
          <p:spPr>
            <a:xfrm flipH="1" flipV="1">
              <a:off x="287667" y="249421"/>
              <a:ext cx="5237" cy="3162663"/>
            </a:xfrm>
            <a:prstGeom prst="straightConnector1">
              <a:avLst/>
            </a:prstGeom>
            <a:noFill/>
            <a:ln w="6350" cap="flat" cmpd="sng" algn="ctr">
              <a:solidFill>
                <a:srgbClr val="008080"/>
              </a:solidFill>
              <a:prstDash val="solid"/>
              <a:miter lim="800000"/>
              <a:tailEnd type="triangle"/>
            </a:ln>
            <a:effectLst/>
          </p:spPr>
        </p:cxnSp>
        <p:cxnSp>
          <p:nvCxnSpPr>
            <p:cNvPr id="48" name="Přímá spojnice 47">
              <a:extLst>
                <a:ext uri="{FF2B5EF4-FFF2-40B4-BE49-F238E27FC236}">
                  <a16:creationId xmlns:a16="http://schemas.microsoft.com/office/drawing/2014/main" id="{4734E55B-6308-45EF-AA46-465B4DA26A80}"/>
                </a:ext>
              </a:extLst>
            </p:cNvPr>
            <p:cNvCxnSpPr/>
            <p:nvPr/>
          </p:nvCxnSpPr>
          <p:spPr>
            <a:xfrm>
              <a:off x="883334" y="2834489"/>
              <a:ext cx="1645920" cy="0"/>
            </a:xfrm>
            <a:prstGeom prst="line">
              <a:avLst/>
            </a:prstGeom>
            <a:noFill/>
            <a:ln w="6350" cap="flat" cmpd="sng" algn="ctr">
              <a:solidFill>
                <a:sysClr val="windowText" lastClr="000000"/>
              </a:solidFill>
              <a:prstDash val="dash"/>
              <a:miter lim="800000"/>
            </a:ln>
            <a:effectLst/>
          </p:spPr>
        </p:cxnSp>
        <p:cxnSp>
          <p:nvCxnSpPr>
            <p:cNvPr id="49" name="Přímá spojnice 48">
              <a:extLst>
                <a:ext uri="{FF2B5EF4-FFF2-40B4-BE49-F238E27FC236}">
                  <a16:creationId xmlns:a16="http://schemas.microsoft.com/office/drawing/2014/main" id="{FEACFA8A-9C33-4560-830A-A663F8E35CCF}"/>
                </a:ext>
              </a:extLst>
            </p:cNvPr>
            <p:cNvCxnSpPr/>
            <p:nvPr/>
          </p:nvCxnSpPr>
          <p:spPr>
            <a:xfrm>
              <a:off x="2521819" y="2827175"/>
              <a:ext cx="591417" cy="584603"/>
            </a:xfrm>
            <a:prstGeom prst="line">
              <a:avLst/>
            </a:prstGeom>
            <a:noFill/>
            <a:ln w="6350" cap="flat" cmpd="sng" algn="ctr">
              <a:solidFill>
                <a:sysClr val="windowText" lastClr="000000"/>
              </a:solidFill>
              <a:prstDash val="dash"/>
              <a:miter lim="800000"/>
            </a:ln>
            <a:effectLst/>
          </p:spPr>
        </p:cxnSp>
        <p:cxnSp>
          <p:nvCxnSpPr>
            <p:cNvPr id="50" name="Přímá spojnice 49">
              <a:extLst>
                <a:ext uri="{FF2B5EF4-FFF2-40B4-BE49-F238E27FC236}">
                  <a16:creationId xmlns:a16="http://schemas.microsoft.com/office/drawing/2014/main" id="{5F1241BF-C00D-45FE-8C12-8178528DB076}"/>
                </a:ext>
              </a:extLst>
            </p:cNvPr>
            <p:cNvCxnSpPr/>
            <p:nvPr/>
          </p:nvCxnSpPr>
          <p:spPr>
            <a:xfrm>
              <a:off x="1643958" y="2066394"/>
              <a:ext cx="1777750" cy="0"/>
            </a:xfrm>
            <a:prstGeom prst="line">
              <a:avLst/>
            </a:prstGeom>
            <a:noFill/>
            <a:ln w="6350" cap="flat" cmpd="sng" algn="ctr">
              <a:solidFill>
                <a:sysClr val="windowText" lastClr="000000"/>
              </a:solidFill>
              <a:prstDash val="dash"/>
              <a:miter lim="800000"/>
            </a:ln>
            <a:effectLst/>
          </p:spPr>
        </p:cxnSp>
        <p:cxnSp>
          <p:nvCxnSpPr>
            <p:cNvPr id="51" name="Přímá spojnice 50">
              <a:extLst>
                <a:ext uri="{FF2B5EF4-FFF2-40B4-BE49-F238E27FC236}">
                  <a16:creationId xmlns:a16="http://schemas.microsoft.com/office/drawing/2014/main" id="{514CE1FE-2AA0-4F2A-98ED-4F6EBF9A1B83}"/>
                </a:ext>
              </a:extLst>
            </p:cNvPr>
            <p:cNvCxnSpPr/>
            <p:nvPr/>
          </p:nvCxnSpPr>
          <p:spPr>
            <a:xfrm>
              <a:off x="3407078" y="2073709"/>
              <a:ext cx="1338682" cy="1338682"/>
            </a:xfrm>
            <a:prstGeom prst="line">
              <a:avLst/>
            </a:prstGeom>
            <a:noFill/>
            <a:ln w="6350" cap="flat" cmpd="sng" algn="ctr">
              <a:solidFill>
                <a:sysClr val="windowText" lastClr="000000"/>
              </a:solidFill>
              <a:prstDash val="dash"/>
              <a:miter lim="800000"/>
            </a:ln>
            <a:effectLst/>
          </p:spPr>
        </p:cxnSp>
        <p:cxnSp>
          <p:nvCxnSpPr>
            <p:cNvPr id="52" name="Přímá spojnice 51">
              <a:extLst>
                <a:ext uri="{FF2B5EF4-FFF2-40B4-BE49-F238E27FC236}">
                  <a16:creationId xmlns:a16="http://schemas.microsoft.com/office/drawing/2014/main" id="{E7070E2A-2EA7-4342-820F-55F107962DC2}"/>
                </a:ext>
              </a:extLst>
            </p:cNvPr>
            <p:cNvCxnSpPr/>
            <p:nvPr/>
          </p:nvCxnSpPr>
          <p:spPr>
            <a:xfrm flipV="1">
              <a:off x="890648" y="1555667"/>
              <a:ext cx="0" cy="1278568"/>
            </a:xfrm>
            <a:prstGeom prst="line">
              <a:avLst/>
            </a:prstGeom>
            <a:noFill/>
            <a:ln w="6350" cap="flat" cmpd="sng" algn="ctr">
              <a:solidFill>
                <a:sysClr val="windowText" lastClr="000000"/>
              </a:solidFill>
              <a:prstDash val="dash"/>
              <a:miter lim="800000"/>
            </a:ln>
            <a:effectLst/>
          </p:spPr>
        </p:cxnSp>
        <p:cxnSp>
          <p:nvCxnSpPr>
            <p:cNvPr id="53" name="Přímá spojnice 52">
              <a:extLst>
                <a:ext uri="{FF2B5EF4-FFF2-40B4-BE49-F238E27FC236}">
                  <a16:creationId xmlns:a16="http://schemas.microsoft.com/office/drawing/2014/main" id="{C1D8F7CD-8C47-4A84-AA55-BE6D2F7B8164}"/>
                </a:ext>
              </a:extLst>
            </p:cNvPr>
            <p:cNvCxnSpPr/>
            <p:nvPr/>
          </p:nvCxnSpPr>
          <p:spPr>
            <a:xfrm flipV="1">
              <a:off x="1651351" y="705767"/>
              <a:ext cx="0" cy="1360627"/>
            </a:xfrm>
            <a:prstGeom prst="line">
              <a:avLst/>
            </a:prstGeom>
            <a:noFill/>
            <a:ln w="6350" cap="flat" cmpd="sng" algn="ctr">
              <a:solidFill>
                <a:sysClr val="windowText" lastClr="000000"/>
              </a:solidFill>
              <a:prstDash val="dash"/>
              <a:miter lim="800000"/>
            </a:ln>
            <a:effectLst/>
          </p:spPr>
        </p:cxnSp>
        <p:cxnSp>
          <p:nvCxnSpPr>
            <p:cNvPr id="54" name="Přímá spojnice 53">
              <a:extLst>
                <a:ext uri="{FF2B5EF4-FFF2-40B4-BE49-F238E27FC236}">
                  <a16:creationId xmlns:a16="http://schemas.microsoft.com/office/drawing/2014/main" id="{C621C404-9CC6-4526-93CD-FFE8E7CC814C}"/>
                </a:ext>
              </a:extLst>
            </p:cNvPr>
            <p:cNvCxnSpPr/>
            <p:nvPr/>
          </p:nvCxnSpPr>
          <p:spPr>
            <a:xfrm flipV="1">
              <a:off x="3377626" y="713082"/>
              <a:ext cx="0" cy="1360627"/>
            </a:xfrm>
            <a:prstGeom prst="line">
              <a:avLst/>
            </a:prstGeom>
            <a:noFill/>
            <a:ln w="6350" cap="flat" cmpd="sng" algn="ctr">
              <a:solidFill>
                <a:sysClr val="windowText" lastClr="000000"/>
              </a:solidFill>
              <a:prstDash val="dash"/>
              <a:miter lim="800000"/>
            </a:ln>
            <a:effectLst/>
          </p:spPr>
        </p:cxnSp>
        <p:cxnSp>
          <p:nvCxnSpPr>
            <p:cNvPr id="55" name="Přímá spojnice 54">
              <a:extLst>
                <a:ext uri="{FF2B5EF4-FFF2-40B4-BE49-F238E27FC236}">
                  <a16:creationId xmlns:a16="http://schemas.microsoft.com/office/drawing/2014/main" id="{5DEA4520-224C-40C5-AF91-7CCB084370B2}"/>
                </a:ext>
              </a:extLst>
            </p:cNvPr>
            <p:cNvCxnSpPr/>
            <p:nvPr/>
          </p:nvCxnSpPr>
          <p:spPr>
            <a:xfrm flipV="1">
              <a:off x="299351" y="1546721"/>
              <a:ext cx="588379" cy="1865364"/>
            </a:xfrm>
            <a:prstGeom prst="line">
              <a:avLst/>
            </a:prstGeom>
            <a:noFill/>
            <a:ln w="19050" cap="flat" cmpd="sng" algn="ctr">
              <a:solidFill>
                <a:srgbClr val="0070C0"/>
              </a:solidFill>
              <a:prstDash val="solid"/>
              <a:miter lim="800000"/>
            </a:ln>
            <a:effectLst/>
          </p:spPr>
        </p:cxnSp>
        <p:cxnSp>
          <p:nvCxnSpPr>
            <p:cNvPr id="56" name="Přímá spojnice 55">
              <a:extLst>
                <a:ext uri="{FF2B5EF4-FFF2-40B4-BE49-F238E27FC236}">
                  <a16:creationId xmlns:a16="http://schemas.microsoft.com/office/drawing/2014/main" id="{99BD52C0-96DC-45EC-8E8C-08903CBA9CDC}"/>
                </a:ext>
              </a:extLst>
            </p:cNvPr>
            <p:cNvCxnSpPr/>
            <p:nvPr/>
          </p:nvCxnSpPr>
          <p:spPr>
            <a:xfrm flipV="1">
              <a:off x="887730" y="719413"/>
              <a:ext cx="763751" cy="823637"/>
            </a:xfrm>
            <a:prstGeom prst="line">
              <a:avLst/>
            </a:prstGeom>
            <a:noFill/>
            <a:ln w="19050" cap="flat" cmpd="sng" algn="ctr">
              <a:solidFill>
                <a:srgbClr val="002060"/>
              </a:solidFill>
              <a:prstDash val="solid"/>
              <a:miter lim="800000"/>
            </a:ln>
            <a:effectLst/>
          </p:spPr>
        </p:cxnSp>
        <p:cxnSp>
          <p:nvCxnSpPr>
            <p:cNvPr id="57" name="Přímá spojnice 56">
              <a:extLst>
                <a:ext uri="{FF2B5EF4-FFF2-40B4-BE49-F238E27FC236}">
                  <a16:creationId xmlns:a16="http://schemas.microsoft.com/office/drawing/2014/main" id="{C925AF9B-11DD-45F4-884C-984217A4D242}"/>
                </a:ext>
              </a:extLst>
            </p:cNvPr>
            <p:cNvCxnSpPr/>
            <p:nvPr/>
          </p:nvCxnSpPr>
          <p:spPr>
            <a:xfrm>
              <a:off x="875976" y="1547205"/>
              <a:ext cx="1645962" cy="0"/>
            </a:xfrm>
            <a:prstGeom prst="line">
              <a:avLst/>
            </a:prstGeom>
            <a:noFill/>
            <a:ln w="19050" cap="flat" cmpd="sng" algn="ctr">
              <a:solidFill>
                <a:srgbClr val="002060"/>
              </a:solidFill>
              <a:prstDash val="solid"/>
              <a:miter lim="800000"/>
            </a:ln>
            <a:effectLst/>
          </p:spPr>
        </p:cxnSp>
        <p:cxnSp>
          <p:nvCxnSpPr>
            <p:cNvPr id="58" name="Přímá spojnice 57">
              <a:extLst>
                <a:ext uri="{FF2B5EF4-FFF2-40B4-BE49-F238E27FC236}">
                  <a16:creationId xmlns:a16="http://schemas.microsoft.com/office/drawing/2014/main" id="{51B667B2-3B02-4A9D-96C1-17D8E1B08D6B}"/>
                </a:ext>
              </a:extLst>
            </p:cNvPr>
            <p:cNvCxnSpPr/>
            <p:nvPr/>
          </p:nvCxnSpPr>
          <p:spPr>
            <a:xfrm>
              <a:off x="1651351" y="719413"/>
              <a:ext cx="1719151" cy="985"/>
            </a:xfrm>
            <a:prstGeom prst="line">
              <a:avLst/>
            </a:prstGeom>
            <a:noFill/>
            <a:ln w="19050" cap="flat" cmpd="sng" algn="ctr">
              <a:solidFill>
                <a:srgbClr val="002060"/>
              </a:solidFill>
              <a:prstDash val="solid"/>
              <a:miter lim="800000"/>
            </a:ln>
            <a:effectLst/>
          </p:spPr>
        </p:cxnSp>
        <p:cxnSp>
          <p:nvCxnSpPr>
            <p:cNvPr id="59" name="Přímá spojnice 58">
              <a:extLst>
                <a:ext uri="{FF2B5EF4-FFF2-40B4-BE49-F238E27FC236}">
                  <a16:creationId xmlns:a16="http://schemas.microsoft.com/office/drawing/2014/main" id="{DC1CB03A-C9FC-468B-BDAF-E87324B3B48B}"/>
                </a:ext>
              </a:extLst>
            </p:cNvPr>
            <p:cNvCxnSpPr/>
            <p:nvPr/>
          </p:nvCxnSpPr>
          <p:spPr>
            <a:xfrm flipV="1">
              <a:off x="2524857" y="721700"/>
              <a:ext cx="847614" cy="821491"/>
            </a:xfrm>
            <a:prstGeom prst="line">
              <a:avLst/>
            </a:prstGeom>
            <a:noFill/>
            <a:ln w="19050" cap="flat" cmpd="sng" algn="ctr">
              <a:solidFill>
                <a:srgbClr val="002060"/>
              </a:solidFill>
              <a:prstDash val="solid"/>
              <a:miter lim="800000"/>
            </a:ln>
            <a:effectLst/>
          </p:spPr>
        </p:cxnSp>
        <p:cxnSp>
          <p:nvCxnSpPr>
            <p:cNvPr id="60" name="Přímá spojnice 59">
              <a:extLst>
                <a:ext uri="{FF2B5EF4-FFF2-40B4-BE49-F238E27FC236}">
                  <a16:creationId xmlns:a16="http://schemas.microsoft.com/office/drawing/2014/main" id="{8C99877F-A78F-4455-B02E-61292039A206}"/>
                </a:ext>
              </a:extLst>
            </p:cNvPr>
            <p:cNvCxnSpPr/>
            <p:nvPr/>
          </p:nvCxnSpPr>
          <p:spPr>
            <a:xfrm>
              <a:off x="2518410" y="1546860"/>
              <a:ext cx="588744" cy="1865224"/>
            </a:xfrm>
            <a:prstGeom prst="line">
              <a:avLst/>
            </a:prstGeom>
            <a:noFill/>
            <a:ln w="19050" cap="flat" cmpd="sng" algn="ctr">
              <a:solidFill>
                <a:srgbClr val="0070C0"/>
              </a:solidFill>
              <a:prstDash val="solid"/>
              <a:miter lim="800000"/>
            </a:ln>
            <a:effectLst/>
          </p:spPr>
        </p:cxnSp>
        <p:cxnSp>
          <p:nvCxnSpPr>
            <p:cNvPr id="61" name="Přímá spojnice 60">
              <a:extLst>
                <a:ext uri="{FF2B5EF4-FFF2-40B4-BE49-F238E27FC236}">
                  <a16:creationId xmlns:a16="http://schemas.microsoft.com/office/drawing/2014/main" id="{C5A88778-D7BC-4973-A33F-1A3B1B6D0815}"/>
                </a:ext>
              </a:extLst>
            </p:cNvPr>
            <p:cNvCxnSpPr/>
            <p:nvPr/>
          </p:nvCxnSpPr>
          <p:spPr>
            <a:xfrm>
              <a:off x="3377626" y="720333"/>
              <a:ext cx="1368132" cy="2692058"/>
            </a:xfrm>
            <a:prstGeom prst="line">
              <a:avLst/>
            </a:prstGeom>
            <a:noFill/>
            <a:ln w="19050" cap="flat" cmpd="sng" algn="ctr">
              <a:solidFill>
                <a:srgbClr val="0070C0"/>
              </a:solidFill>
              <a:prstDash val="solid"/>
              <a:miter lim="800000"/>
            </a:ln>
            <a:effectLst/>
          </p:spPr>
        </p:cxnSp>
        <p:cxnSp>
          <p:nvCxnSpPr>
            <p:cNvPr id="62" name="Přímá spojnice 61">
              <a:extLst>
                <a:ext uri="{FF2B5EF4-FFF2-40B4-BE49-F238E27FC236}">
                  <a16:creationId xmlns:a16="http://schemas.microsoft.com/office/drawing/2014/main" id="{D3EC4BB6-05AD-472D-8CE1-EB493724B7A2}"/>
                </a:ext>
              </a:extLst>
            </p:cNvPr>
            <p:cNvCxnSpPr/>
            <p:nvPr/>
          </p:nvCxnSpPr>
          <p:spPr>
            <a:xfrm flipV="1">
              <a:off x="2518152" y="2073709"/>
              <a:ext cx="866980" cy="760526"/>
            </a:xfrm>
            <a:prstGeom prst="line">
              <a:avLst/>
            </a:prstGeom>
            <a:noFill/>
            <a:ln w="6350" cap="flat" cmpd="sng" algn="ctr">
              <a:solidFill>
                <a:sysClr val="windowText" lastClr="000000"/>
              </a:solidFill>
              <a:prstDash val="dash"/>
              <a:miter lim="800000"/>
            </a:ln>
            <a:effectLst/>
          </p:spPr>
        </p:cxnSp>
        <p:sp>
          <p:nvSpPr>
            <p:cNvPr id="63" name="TextBox 21">
              <a:extLst>
                <a:ext uri="{FF2B5EF4-FFF2-40B4-BE49-F238E27FC236}">
                  <a16:creationId xmlns:a16="http://schemas.microsoft.com/office/drawing/2014/main" id="{18D81117-4C02-4726-959F-F67770BC99EA}"/>
                </a:ext>
              </a:extLst>
            </p:cNvPr>
            <p:cNvSpPr txBox="1"/>
            <p:nvPr/>
          </p:nvSpPr>
          <p:spPr>
            <a:xfrm>
              <a:off x="365431" y="3391574"/>
              <a:ext cx="2256771" cy="342620"/>
            </a:xfrm>
            <a:prstGeom prst="rect">
              <a:avLst/>
            </a:prstGeom>
            <a:noFill/>
            <a:ln>
              <a:noFill/>
            </a:ln>
          </p:spPr>
          <p:txBody>
            <a:bodyPr wrap="square" rtlCol="0">
              <a:noAutofit/>
            </a:bodyPr>
            <a:lstStyle/>
            <a:p>
              <a:pPr fontAlgn="auto">
                <a:spcBef>
                  <a:spcPts val="0"/>
                </a:spcBef>
                <a:spcAft>
                  <a:spcPts val="0"/>
                </a:spcAft>
                <a:buNone/>
                <a:defRPr/>
              </a:pPr>
              <a:r>
                <a:rPr lang="en-GB" sz="1600" dirty="0">
                  <a:solidFill>
                    <a:srgbClr val="000000"/>
                  </a:solidFill>
                  <a:latin typeface="+mj-lt"/>
                  <a:ea typeface="Times New Roman" panose="02020603050405020304" pitchFamily="18" charset="0"/>
                </a:rPr>
                <a:t>Bolts shear deformation, </a:t>
              </a:r>
              <a:r>
                <a:rPr lang="en-GB" sz="1600" i="1" dirty="0" err="1">
                  <a:solidFill>
                    <a:srgbClr val="000000"/>
                  </a:solidFill>
                  <a:latin typeface="+mj-lt"/>
                  <a:ea typeface="Times New Roman" panose="02020603050405020304" pitchFamily="18" charset="0"/>
                </a:rPr>
                <a:t>δ</a:t>
              </a:r>
              <a:r>
                <a:rPr lang="en-GB" sz="1600" baseline="-25000" dirty="0" err="1">
                  <a:solidFill>
                    <a:srgbClr val="000000"/>
                  </a:solidFill>
                  <a:latin typeface="+mj-lt"/>
                  <a:ea typeface="Times New Roman" panose="02020603050405020304" pitchFamily="18" charset="0"/>
                </a:rPr>
                <a:t>v</a:t>
              </a:r>
              <a:endParaRPr lang="cs-CZ" sz="1600" kern="0" dirty="0">
                <a:solidFill>
                  <a:sysClr val="windowText" lastClr="000000"/>
                </a:solidFill>
                <a:latin typeface="+mj-lt"/>
                <a:ea typeface="Times New Roman" panose="02020603050405020304" pitchFamily="18" charset="0"/>
              </a:endParaRPr>
            </a:p>
          </p:txBody>
        </p:sp>
        <p:sp>
          <p:nvSpPr>
            <p:cNvPr id="64" name="TextBox 21">
              <a:extLst>
                <a:ext uri="{FF2B5EF4-FFF2-40B4-BE49-F238E27FC236}">
                  <a16:creationId xmlns:a16="http://schemas.microsoft.com/office/drawing/2014/main" id="{0F15247F-4D69-4397-A84A-0C8B218A9413}"/>
                </a:ext>
              </a:extLst>
            </p:cNvPr>
            <p:cNvSpPr txBox="1"/>
            <p:nvPr/>
          </p:nvSpPr>
          <p:spPr>
            <a:xfrm>
              <a:off x="2011784" y="17351"/>
              <a:ext cx="1690370" cy="342620"/>
            </a:xfrm>
            <a:prstGeom prst="rect">
              <a:avLst/>
            </a:prstGeom>
            <a:noFill/>
            <a:ln>
              <a:noFill/>
            </a:ln>
          </p:spPr>
          <p:txBody>
            <a:bodyPr wrap="square" rtlCol="0">
              <a:noAutofit/>
            </a:bodyPr>
            <a:lstStyle/>
            <a:p>
              <a:pPr fontAlgn="auto">
                <a:spcBef>
                  <a:spcPts val="0"/>
                </a:spcBef>
                <a:spcAft>
                  <a:spcPts val="0"/>
                </a:spcAft>
                <a:buNone/>
                <a:defRPr/>
              </a:pPr>
              <a:r>
                <a:rPr lang="en-GB" sz="1600" dirty="0">
                  <a:solidFill>
                    <a:srgbClr val="008080"/>
                  </a:solidFill>
                  <a:latin typeface="+mj-lt"/>
                  <a:ea typeface="Times New Roman" panose="02020603050405020304" pitchFamily="18" charset="0"/>
                </a:rPr>
                <a:t>Bolts tension deformation, </a:t>
              </a:r>
              <a:r>
                <a:rPr lang="en-GB" sz="1600" i="1" dirty="0" err="1">
                  <a:solidFill>
                    <a:srgbClr val="008080"/>
                  </a:solidFill>
                  <a:latin typeface="+mj-lt"/>
                  <a:ea typeface="Times New Roman" panose="02020603050405020304" pitchFamily="18" charset="0"/>
                </a:rPr>
                <a:t>δ</a:t>
              </a:r>
              <a:r>
                <a:rPr lang="en-GB" sz="1600" baseline="-25000" dirty="0" err="1">
                  <a:solidFill>
                    <a:srgbClr val="008080"/>
                  </a:solidFill>
                  <a:latin typeface="+mj-lt"/>
                  <a:ea typeface="Times New Roman" panose="02020603050405020304" pitchFamily="18" charset="0"/>
                </a:rPr>
                <a:t>t</a:t>
              </a:r>
              <a:endParaRPr lang="cs-CZ" sz="1600" kern="0" dirty="0">
                <a:solidFill>
                  <a:srgbClr val="008080"/>
                </a:solidFill>
                <a:latin typeface="+mj-lt"/>
                <a:ea typeface="Times New Roman" panose="02020603050405020304" pitchFamily="18" charset="0"/>
              </a:endParaRPr>
            </a:p>
          </p:txBody>
        </p:sp>
        <p:sp>
          <p:nvSpPr>
            <p:cNvPr id="65" name="TextBox 21">
              <a:extLst>
                <a:ext uri="{FF2B5EF4-FFF2-40B4-BE49-F238E27FC236}">
                  <a16:creationId xmlns:a16="http://schemas.microsoft.com/office/drawing/2014/main" id="{0A8BD8EE-0C22-42A1-84D4-145EC72E30C1}"/>
                </a:ext>
              </a:extLst>
            </p:cNvPr>
            <p:cNvSpPr txBox="1"/>
            <p:nvPr/>
          </p:nvSpPr>
          <p:spPr>
            <a:xfrm rot="16200000">
              <a:off x="-835928" y="2286447"/>
              <a:ext cx="2076916" cy="342620"/>
            </a:xfrm>
            <a:prstGeom prst="rect">
              <a:avLst/>
            </a:prstGeom>
            <a:noFill/>
            <a:ln>
              <a:noFill/>
            </a:ln>
          </p:spPr>
          <p:txBody>
            <a:bodyPr wrap="square" rtlCol="0">
              <a:noAutofit/>
            </a:bodyPr>
            <a:lstStyle/>
            <a:p>
              <a:pPr fontAlgn="auto">
                <a:spcBef>
                  <a:spcPts val="0"/>
                </a:spcBef>
                <a:spcAft>
                  <a:spcPts val="0"/>
                </a:spcAft>
                <a:buNone/>
                <a:defRPr/>
              </a:pPr>
              <a:r>
                <a:rPr lang="en-GB" sz="1600" dirty="0">
                  <a:solidFill>
                    <a:srgbClr val="008080"/>
                  </a:solidFill>
                  <a:latin typeface="+mj-lt"/>
                  <a:ea typeface="Times New Roman" panose="02020603050405020304" pitchFamily="18" charset="0"/>
                </a:rPr>
                <a:t>Bolts tension force, </a:t>
              </a:r>
              <a:r>
                <a:rPr lang="en-GB" sz="1600" i="1" dirty="0" err="1">
                  <a:solidFill>
                    <a:srgbClr val="008080"/>
                  </a:solidFill>
                  <a:latin typeface="+mj-lt"/>
                  <a:ea typeface="Times New Roman" panose="02020603050405020304" pitchFamily="18" charset="0"/>
                </a:rPr>
                <a:t>F</a:t>
              </a:r>
              <a:r>
                <a:rPr lang="en-GB" sz="1600" baseline="-25000" dirty="0" err="1">
                  <a:solidFill>
                    <a:srgbClr val="008080"/>
                  </a:solidFill>
                  <a:latin typeface="+mj-lt"/>
                  <a:ea typeface="Times New Roman" panose="02020603050405020304" pitchFamily="18" charset="0"/>
                </a:rPr>
                <a:t>t,Ed</a:t>
              </a:r>
              <a:endParaRPr lang="cs-CZ" sz="1600" kern="0" dirty="0">
                <a:solidFill>
                  <a:srgbClr val="008080"/>
                </a:solidFill>
                <a:latin typeface="+mj-lt"/>
                <a:ea typeface="Times New Roman" panose="02020603050405020304" pitchFamily="18" charset="0"/>
              </a:endParaRPr>
            </a:p>
          </p:txBody>
        </p:sp>
        <p:cxnSp>
          <p:nvCxnSpPr>
            <p:cNvPr id="66" name="Přímá spojnice 65">
              <a:extLst>
                <a:ext uri="{FF2B5EF4-FFF2-40B4-BE49-F238E27FC236}">
                  <a16:creationId xmlns:a16="http://schemas.microsoft.com/office/drawing/2014/main" id="{65EF19B3-B25A-4215-A26E-E6B2BA2233BC}"/>
                </a:ext>
              </a:extLst>
            </p:cNvPr>
            <p:cNvCxnSpPr/>
            <p:nvPr/>
          </p:nvCxnSpPr>
          <p:spPr>
            <a:xfrm flipV="1">
              <a:off x="2518281" y="1548607"/>
              <a:ext cx="0" cy="1278568"/>
            </a:xfrm>
            <a:prstGeom prst="line">
              <a:avLst/>
            </a:prstGeom>
            <a:noFill/>
            <a:ln w="6350" cap="flat" cmpd="sng" algn="ctr">
              <a:solidFill>
                <a:sysClr val="windowText" lastClr="000000"/>
              </a:solidFill>
              <a:prstDash val="dash"/>
              <a:miter lim="800000"/>
            </a:ln>
            <a:effectLst/>
          </p:spPr>
        </p:cxnSp>
        <p:sp>
          <p:nvSpPr>
            <p:cNvPr id="67" name="TextBox 21">
              <a:extLst>
                <a:ext uri="{FF2B5EF4-FFF2-40B4-BE49-F238E27FC236}">
                  <a16:creationId xmlns:a16="http://schemas.microsoft.com/office/drawing/2014/main" id="{974909EB-A195-4EA2-91B6-4F73C881FAF1}"/>
                </a:ext>
              </a:extLst>
            </p:cNvPr>
            <p:cNvSpPr txBox="1"/>
            <p:nvPr/>
          </p:nvSpPr>
          <p:spPr>
            <a:xfrm>
              <a:off x="499179" y="1258181"/>
              <a:ext cx="579124" cy="415344"/>
            </a:xfrm>
            <a:prstGeom prst="rect">
              <a:avLst/>
            </a:prstGeom>
            <a:noFill/>
            <a:ln>
              <a:noFill/>
            </a:ln>
          </p:spPr>
          <p:txBody>
            <a:bodyPr wrap="square" rtlCol="0">
              <a:noAutofit/>
            </a:bodyPr>
            <a:lstStyle/>
            <a:p>
              <a:pPr fontAlgn="auto">
                <a:spcBef>
                  <a:spcPts val="0"/>
                </a:spcBef>
                <a:spcAft>
                  <a:spcPts val="0"/>
                </a:spcAft>
                <a:buNone/>
                <a:defRPr/>
              </a:pPr>
              <a:r>
                <a:rPr lang="cs-CZ" sz="1600" i="1" kern="0">
                  <a:solidFill>
                    <a:srgbClr val="222222"/>
                  </a:solidFill>
                  <a:latin typeface="+mj-lt"/>
                  <a:ea typeface="Times New Roman" panose="02020603050405020304" pitchFamily="18" charset="0"/>
                </a:rPr>
                <a:t>F</a:t>
              </a:r>
              <a:r>
                <a:rPr lang="cs-CZ" sz="1600" kern="0" baseline="-25000">
                  <a:solidFill>
                    <a:srgbClr val="222222"/>
                  </a:solidFill>
                  <a:latin typeface="+mj-lt"/>
                  <a:ea typeface="Times New Roman" panose="02020603050405020304" pitchFamily="18" charset="0"/>
                </a:rPr>
                <a:t>t.el</a:t>
              </a:r>
              <a:endParaRPr lang="cs-CZ" sz="1600" kern="0">
                <a:solidFill>
                  <a:sysClr val="windowText" lastClr="000000"/>
                </a:solidFill>
                <a:latin typeface="+mj-lt"/>
                <a:ea typeface="Times New Roman" panose="02020603050405020304" pitchFamily="18" charset="0"/>
              </a:endParaRPr>
            </a:p>
            <a:p>
              <a:pPr fontAlgn="auto">
                <a:spcBef>
                  <a:spcPts val="0"/>
                </a:spcBef>
                <a:spcAft>
                  <a:spcPts val="0"/>
                </a:spcAft>
                <a:buNone/>
                <a:defRPr/>
              </a:pPr>
              <a:r>
                <a:rPr lang="cs-CZ" sz="1600" kern="0">
                  <a:solidFill>
                    <a:sysClr val="windowText" lastClr="000000"/>
                  </a:solidFill>
                  <a:latin typeface="+mj-lt"/>
                  <a:ea typeface="Times New Roman" panose="02020603050405020304" pitchFamily="18" charset="0"/>
                </a:rPr>
                <a:t> </a:t>
              </a:r>
            </a:p>
          </p:txBody>
        </p:sp>
        <p:sp>
          <p:nvSpPr>
            <p:cNvPr id="68" name="TextBox 21">
              <a:extLst>
                <a:ext uri="{FF2B5EF4-FFF2-40B4-BE49-F238E27FC236}">
                  <a16:creationId xmlns:a16="http://schemas.microsoft.com/office/drawing/2014/main" id="{D0EE1B60-4135-45C3-AE08-0EAD0950FE0B}"/>
                </a:ext>
              </a:extLst>
            </p:cNvPr>
            <p:cNvSpPr txBox="1"/>
            <p:nvPr/>
          </p:nvSpPr>
          <p:spPr>
            <a:xfrm>
              <a:off x="1327315" y="412792"/>
              <a:ext cx="579124" cy="415344"/>
            </a:xfrm>
            <a:prstGeom prst="rect">
              <a:avLst/>
            </a:prstGeom>
            <a:noFill/>
            <a:ln>
              <a:noFill/>
            </a:ln>
          </p:spPr>
          <p:txBody>
            <a:bodyPr wrap="square" rtlCol="0">
              <a:noAutofit/>
            </a:bodyPr>
            <a:lstStyle/>
            <a:p>
              <a:pPr fontAlgn="auto">
                <a:spcBef>
                  <a:spcPts val="0"/>
                </a:spcBef>
                <a:spcAft>
                  <a:spcPts val="0"/>
                </a:spcAft>
                <a:buNone/>
                <a:defRPr/>
              </a:pPr>
              <a:r>
                <a:rPr lang="cs-CZ" sz="1600" i="1" kern="0" dirty="0" err="1">
                  <a:solidFill>
                    <a:srgbClr val="222222"/>
                  </a:solidFill>
                  <a:latin typeface="+mj-lt"/>
                  <a:ea typeface="Times New Roman" panose="02020603050405020304" pitchFamily="18" charset="0"/>
                </a:rPr>
                <a:t>F</a:t>
              </a:r>
              <a:r>
                <a:rPr lang="cs-CZ" sz="1600" kern="0" baseline="-25000" dirty="0" err="1">
                  <a:solidFill>
                    <a:srgbClr val="222222"/>
                  </a:solidFill>
                  <a:latin typeface="+mj-lt"/>
                  <a:ea typeface="Times New Roman" panose="02020603050405020304" pitchFamily="18" charset="0"/>
                </a:rPr>
                <a:t>t.Rd</a:t>
              </a:r>
              <a:endParaRPr lang="cs-CZ" sz="1600" kern="0" dirty="0">
                <a:solidFill>
                  <a:sysClr val="windowText" lastClr="000000"/>
                </a:solidFill>
                <a:latin typeface="+mj-lt"/>
                <a:ea typeface="Times New Roman" panose="02020603050405020304" pitchFamily="18" charset="0"/>
              </a:endParaRPr>
            </a:p>
            <a:p>
              <a:pPr fontAlgn="auto">
                <a:spcBef>
                  <a:spcPts val="0"/>
                </a:spcBef>
                <a:spcAft>
                  <a:spcPts val="0"/>
                </a:spcAft>
                <a:buNone/>
                <a:defRPr/>
              </a:pPr>
              <a:r>
                <a:rPr lang="cs-CZ" sz="1600" kern="0" dirty="0">
                  <a:solidFill>
                    <a:sysClr val="windowText" lastClr="000000"/>
                  </a:solidFill>
                  <a:latin typeface="+mj-lt"/>
                  <a:ea typeface="Times New Roman" panose="02020603050405020304" pitchFamily="18" charset="0"/>
                </a:rPr>
                <a:t> </a:t>
              </a:r>
            </a:p>
          </p:txBody>
        </p:sp>
        <p:sp>
          <p:nvSpPr>
            <p:cNvPr id="69" name="TextBox 21">
              <a:extLst>
                <a:ext uri="{FF2B5EF4-FFF2-40B4-BE49-F238E27FC236}">
                  <a16:creationId xmlns:a16="http://schemas.microsoft.com/office/drawing/2014/main" id="{43F17061-AE80-4580-9F55-95C463A7E8B9}"/>
                </a:ext>
              </a:extLst>
            </p:cNvPr>
            <p:cNvSpPr txBox="1"/>
            <p:nvPr/>
          </p:nvSpPr>
          <p:spPr>
            <a:xfrm>
              <a:off x="3408805" y="570282"/>
              <a:ext cx="579124" cy="415344"/>
            </a:xfrm>
            <a:prstGeom prst="rect">
              <a:avLst/>
            </a:prstGeom>
            <a:noFill/>
            <a:ln>
              <a:noFill/>
            </a:ln>
          </p:spPr>
          <p:txBody>
            <a:bodyPr wrap="square" rtlCol="0">
              <a:noAutofit/>
            </a:bodyPr>
            <a:lstStyle/>
            <a:p>
              <a:pPr fontAlgn="auto">
                <a:spcBef>
                  <a:spcPts val="0"/>
                </a:spcBef>
                <a:spcAft>
                  <a:spcPts val="0"/>
                </a:spcAft>
                <a:buNone/>
                <a:defRPr/>
              </a:pPr>
              <a:r>
                <a:rPr lang="cs-CZ" sz="1600" i="1" kern="0">
                  <a:solidFill>
                    <a:srgbClr val="222222"/>
                  </a:solidFill>
                  <a:latin typeface="+mj-lt"/>
                  <a:ea typeface="Times New Roman" panose="02020603050405020304" pitchFamily="18" charset="0"/>
                </a:rPr>
                <a:t>F</a:t>
              </a:r>
              <a:r>
                <a:rPr lang="cs-CZ" sz="1600" kern="0" baseline="-25000">
                  <a:solidFill>
                    <a:srgbClr val="222222"/>
                  </a:solidFill>
                  <a:latin typeface="+mj-lt"/>
                  <a:ea typeface="Times New Roman" panose="02020603050405020304" pitchFamily="18" charset="0"/>
                </a:rPr>
                <a:t>t.Rd</a:t>
              </a:r>
              <a:endParaRPr lang="cs-CZ" sz="1600" kern="0">
                <a:solidFill>
                  <a:sysClr val="windowText" lastClr="000000"/>
                </a:solidFill>
                <a:latin typeface="+mj-lt"/>
                <a:ea typeface="Times New Roman" panose="02020603050405020304" pitchFamily="18" charset="0"/>
              </a:endParaRPr>
            </a:p>
            <a:p>
              <a:pPr fontAlgn="auto">
                <a:spcBef>
                  <a:spcPts val="0"/>
                </a:spcBef>
                <a:spcAft>
                  <a:spcPts val="0"/>
                </a:spcAft>
                <a:buNone/>
                <a:defRPr/>
              </a:pPr>
              <a:r>
                <a:rPr lang="cs-CZ" sz="1600" kern="0">
                  <a:solidFill>
                    <a:sysClr val="windowText" lastClr="000000"/>
                  </a:solidFill>
                  <a:latin typeface="+mj-lt"/>
                  <a:ea typeface="Times New Roman" panose="02020603050405020304" pitchFamily="18" charset="0"/>
                </a:rPr>
                <a:t> </a:t>
              </a:r>
            </a:p>
          </p:txBody>
        </p:sp>
        <p:sp>
          <p:nvSpPr>
            <p:cNvPr id="70" name="TextBox 21">
              <a:extLst>
                <a:ext uri="{FF2B5EF4-FFF2-40B4-BE49-F238E27FC236}">
                  <a16:creationId xmlns:a16="http://schemas.microsoft.com/office/drawing/2014/main" id="{43064861-4F43-4A4A-8BBA-5F9E2B12F6B0}"/>
                </a:ext>
              </a:extLst>
            </p:cNvPr>
            <p:cNvSpPr txBox="1"/>
            <p:nvPr/>
          </p:nvSpPr>
          <p:spPr>
            <a:xfrm>
              <a:off x="2604024" y="1396204"/>
              <a:ext cx="579124" cy="415344"/>
            </a:xfrm>
            <a:prstGeom prst="rect">
              <a:avLst/>
            </a:prstGeom>
            <a:noFill/>
            <a:ln>
              <a:noFill/>
            </a:ln>
          </p:spPr>
          <p:txBody>
            <a:bodyPr wrap="square" rtlCol="0">
              <a:noAutofit/>
            </a:bodyPr>
            <a:lstStyle/>
            <a:p>
              <a:pPr fontAlgn="auto">
                <a:spcBef>
                  <a:spcPts val="0"/>
                </a:spcBef>
                <a:spcAft>
                  <a:spcPts val="0"/>
                </a:spcAft>
                <a:buNone/>
                <a:defRPr/>
              </a:pPr>
              <a:r>
                <a:rPr lang="cs-CZ" sz="1600" i="1" kern="0" dirty="0" err="1">
                  <a:solidFill>
                    <a:srgbClr val="222222"/>
                  </a:solidFill>
                  <a:latin typeface="+mj-lt"/>
                  <a:ea typeface="Times New Roman" panose="02020603050405020304" pitchFamily="18" charset="0"/>
                </a:rPr>
                <a:t>F</a:t>
              </a:r>
              <a:r>
                <a:rPr lang="cs-CZ" sz="1600" kern="0" baseline="-25000" dirty="0" err="1">
                  <a:solidFill>
                    <a:srgbClr val="222222"/>
                  </a:solidFill>
                  <a:latin typeface="+mj-lt"/>
                  <a:ea typeface="Times New Roman" panose="02020603050405020304" pitchFamily="18" charset="0"/>
                </a:rPr>
                <a:t>t.el</a:t>
              </a:r>
              <a:endParaRPr lang="cs-CZ" sz="1600" kern="0" dirty="0">
                <a:solidFill>
                  <a:sysClr val="windowText" lastClr="000000"/>
                </a:solidFill>
                <a:latin typeface="+mj-lt"/>
                <a:ea typeface="Times New Roman" panose="02020603050405020304" pitchFamily="18" charset="0"/>
              </a:endParaRPr>
            </a:p>
            <a:p>
              <a:pPr fontAlgn="auto">
                <a:spcBef>
                  <a:spcPts val="0"/>
                </a:spcBef>
                <a:spcAft>
                  <a:spcPts val="0"/>
                </a:spcAft>
                <a:buNone/>
                <a:defRPr/>
              </a:pPr>
              <a:r>
                <a:rPr lang="cs-CZ" sz="1600" kern="0" dirty="0">
                  <a:solidFill>
                    <a:sysClr val="windowText" lastClr="000000"/>
                  </a:solidFill>
                  <a:latin typeface="+mj-lt"/>
                  <a:ea typeface="Times New Roman" panose="02020603050405020304" pitchFamily="18" charset="0"/>
                </a:rPr>
                <a:t> </a:t>
              </a:r>
            </a:p>
          </p:txBody>
        </p:sp>
        <p:sp>
          <p:nvSpPr>
            <p:cNvPr id="71" name="TextBox 21">
              <a:extLst>
                <a:ext uri="{FF2B5EF4-FFF2-40B4-BE49-F238E27FC236}">
                  <a16:creationId xmlns:a16="http://schemas.microsoft.com/office/drawing/2014/main" id="{EC623E97-58ED-4D9E-A3BE-5637A57673FA}"/>
                </a:ext>
              </a:extLst>
            </p:cNvPr>
            <p:cNvSpPr txBox="1"/>
            <p:nvPr/>
          </p:nvSpPr>
          <p:spPr>
            <a:xfrm>
              <a:off x="887656" y="2512738"/>
              <a:ext cx="567690" cy="272415"/>
            </a:xfrm>
            <a:prstGeom prst="rect">
              <a:avLst/>
            </a:prstGeom>
            <a:noFill/>
            <a:ln>
              <a:noFill/>
            </a:ln>
          </p:spPr>
          <p:txBody>
            <a:bodyPr wrap="square" rtlCol="0">
              <a:noAutofit/>
            </a:bodyPr>
            <a:lstStyle/>
            <a:p>
              <a:pPr algn="r" fontAlgn="auto">
                <a:spcBef>
                  <a:spcPts val="0"/>
                </a:spcBef>
                <a:spcAft>
                  <a:spcPts val="0"/>
                </a:spcAft>
                <a:buNone/>
                <a:defRPr/>
              </a:pPr>
              <a:r>
                <a:rPr lang="en-GB" sz="1600" i="1" dirty="0" err="1">
                  <a:solidFill>
                    <a:srgbClr val="000000"/>
                  </a:solidFill>
                  <a:latin typeface="+mj-lt"/>
                  <a:ea typeface="Times New Roman" panose="02020603050405020304" pitchFamily="18" charset="0"/>
                </a:rPr>
                <a:t>δ</a:t>
              </a:r>
              <a:r>
                <a:rPr lang="en-GB" sz="1600" baseline="-25000" dirty="0" err="1">
                  <a:solidFill>
                    <a:srgbClr val="000000"/>
                  </a:solidFill>
                  <a:latin typeface="+mj-lt"/>
                  <a:ea typeface="Times New Roman" panose="02020603050405020304" pitchFamily="18" charset="0"/>
                </a:rPr>
                <a:t>t,el</a:t>
              </a:r>
              <a:endParaRPr lang="cs-CZ" sz="1600" kern="0" dirty="0">
                <a:solidFill>
                  <a:sysClr val="windowText" lastClr="000000"/>
                </a:solidFill>
                <a:latin typeface="+mj-lt"/>
                <a:ea typeface="Times New Roman" panose="02020603050405020304" pitchFamily="18" charset="0"/>
              </a:endParaRPr>
            </a:p>
          </p:txBody>
        </p:sp>
        <p:sp>
          <p:nvSpPr>
            <p:cNvPr id="72" name="TextBox 21">
              <a:extLst>
                <a:ext uri="{FF2B5EF4-FFF2-40B4-BE49-F238E27FC236}">
                  <a16:creationId xmlns:a16="http://schemas.microsoft.com/office/drawing/2014/main" id="{DAECB9F9-AC9E-4983-8C34-3B461C6A0351}"/>
                </a:ext>
              </a:extLst>
            </p:cNvPr>
            <p:cNvSpPr txBox="1"/>
            <p:nvPr/>
          </p:nvSpPr>
          <p:spPr>
            <a:xfrm>
              <a:off x="1745259" y="1741917"/>
              <a:ext cx="567690" cy="272415"/>
            </a:xfrm>
            <a:prstGeom prst="rect">
              <a:avLst/>
            </a:prstGeom>
            <a:noFill/>
            <a:ln>
              <a:noFill/>
            </a:ln>
          </p:spPr>
          <p:txBody>
            <a:bodyPr wrap="square" rtlCol="0">
              <a:noAutofit/>
            </a:bodyPr>
            <a:lstStyle/>
            <a:p>
              <a:pPr algn="r" fontAlgn="auto">
                <a:spcBef>
                  <a:spcPts val="0"/>
                </a:spcBef>
                <a:spcAft>
                  <a:spcPts val="0"/>
                </a:spcAft>
                <a:buNone/>
                <a:defRPr/>
              </a:pPr>
              <a:r>
                <a:rPr lang="en-GB" sz="1600" i="1" dirty="0" err="1">
                  <a:solidFill>
                    <a:srgbClr val="000000"/>
                  </a:solidFill>
                  <a:latin typeface="+mj-lt"/>
                  <a:ea typeface="Times New Roman" panose="02020603050405020304" pitchFamily="18" charset="0"/>
                </a:rPr>
                <a:t>δ</a:t>
              </a:r>
              <a:r>
                <a:rPr lang="en-GB" sz="1600" baseline="-25000" dirty="0" err="1">
                  <a:solidFill>
                    <a:srgbClr val="000000"/>
                  </a:solidFill>
                  <a:latin typeface="+mj-lt"/>
                  <a:ea typeface="Times New Roman" panose="02020603050405020304" pitchFamily="18" charset="0"/>
                </a:rPr>
                <a:t>t,Rd</a:t>
              </a:r>
              <a:endParaRPr lang="cs-CZ" sz="1600" kern="0" dirty="0">
                <a:solidFill>
                  <a:sysClr val="windowText" lastClr="000000"/>
                </a:solidFill>
                <a:latin typeface="+mj-lt"/>
                <a:ea typeface="Times New Roman" panose="02020603050405020304" pitchFamily="18" charset="0"/>
              </a:endParaRPr>
            </a:p>
          </p:txBody>
        </p:sp>
        <p:sp>
          <p:nvSpPr>
            <p:cNvPr id="73" name="TextBox 21">
              <a:extLst>
                <a:ext uri="{FF2B5EF4-FFF2-40B4-BE49-F238E27FC236}">
                  <a16:creationId xmlns:a16="http://schemas.microsoft.com/office/drawing/2014/main" id="{BA9472B4-2FA5-4495-A5A8-A94E741F72DA}"/>
                </a:ext>
              </a:extLst>
            </p:cNvPr>
            <p:cNvSpPr txBox="1"/>
            <p:nvPr/>
          </p:nvSpPr>
          <p:spPr>
            <a:xfrm>
              <a:off x="2811056" y="3380399"/>
              <a:ext cx="567690" cy="272415"/>
            </a:xfrm>
            <a:prstGeom prst="rect">
              <a:avLst/>
            </a:prstGeom>
            <a:noFill/>
            <a:ln>
              <a:noFill/>
            </a:ln>
          </p:spPr>
          <p:txBody>
            <a:bodyPr wrap="square" rtlCol="0">
              <a:noAutofit/>
            </a:bodyPr>
            <a:lstStyle/>
            <a:p>
              <a:pPr algn="r" fontAlgn="auto">
                <a:spcBef>
                  <a:spcPts val="0"/>
                </a:spcBef>
                <a:spcAft>
                  <a:spcPts val="0"/>
                </a:spcAft>
                <a:buNone/>
                <a:defRPr/>
              </a:pPr>
              <a:r>
                <a:rPr lang="en-GB" sz="1600" i="1">
                  <a:solidFill>
                    <a:srgbClr val="000000"/>
                  </a:solidFill>
                  <a:latin typeface="+mj-lt"/>
                  <a:ea typeface="Times New Roman" panose="02020603050405020304" pitchFamily="18" charset="0"/>
                </a:rPr>
                <a:t>δ</a:t>
              </a:r>
              <a:r>
                <a:rPr lang="en-GB" sz="1600" baseline="-25000">
                  <a:solidFill>
                    <a:srgbClr val="000000"/>
                  </a:solidFill>
                  <a:latin typeface="+mj-lt"/>
                  <a:ea typeface="Times New Roman" panose="02020603050405020304" pitchFamily="18" charset="0"/>
                </a:rPr>
                <a:t>v,el</a:t>
              </a:r>
              <a:endParaRPr lang="cs-CZ" sz="1600" kern="0">
                <a:solidFill>
                  <a:sysClr val="windowText" lastClr="000000"/>
                </a:solidFill>
                <a:latin typeface="+mj-lt"/>
                <a:ea typeface="Times New Roman" panose="02020603050405020304" pitchFamily="18" charset="0"/>
              </a:endParaRPr>
            </a:p>
          </p:txBody>
        </p:sp>
        <p:sp>
          <p:nvSpPr>
            <p:cNvPr id="74" name="TextBox 21">
              <a:extLst>
                <a:ext uri="{FF2B5EF4-FFF2-40B4-BE49-F238E27FC236}">
                  <a16:creationId xmlns:a16="http://schemas.microsoft.com/office/drawing/2014/main" id="{5287E5E4-02D8-48FF-A3BB-D269341F8BF8}"/>
                </a:ext>
              </a:extLst>
            </p:cNvPr>
            <p:cNvSpPr txBox="1"/>
            <p:nvPr/>
          </p:nvSpPr>
          <p:spPr>
            <a:xfrm>
              <a:off x="4441449" y="3389026"/>
              <a:ext cx="567690" cy="272415"/>
            </a:xfrm>
            <a:prstGeom prst="rect">
              <a:avLst/>
            </a:prstGeom>
            <a:noFill/>
            <a:ln>
              <a:noFill/>
            </a:ln>
          </p:spPr>
          <p:txBody>
            <a:bodyPr wrap="square" rtlCol="0">
              <a:noAutofit/>
            </a:bodyPr>
            <a:lstStyle/>
            <a:p>
              <a:pPr algn="r" fontAlgn="auto">
                <a:spcBef>
                  <a:spcPts val="0"/>
                </a:spcBef>
                <a:spcAft>
                  <a:spcPts val="0"/>
                </a:spcAft>
                <a:buNone/>
                <a:defRPr/>
              </a:pPr>
              <a:r>
                <a:rPr lang="en-GB" sz="1600" i="1">
                  <a:solidFill>
                    <a:srgbClr val="000000"/>
                  </a:solidFill>
                  <a:latin typeface="+mj-lt"/>
                  <a:ea typeface="Times New Roman" panose="02020603050405020304" pitchFamily="18" charset="0"/>
                </a:rPr>
                <a:t>δ</a:t>
              </a:r>
              <a:r>
                <a:rPr lang="en-GB" sz="1600" baseline="-25000">
                  <a:solidFill>
                    <a:srgbClr val="000000"/>
                  </a:solidFill>
                  <a:latin typeface="+mj-lt"/>
                  <a:ea typeface="Times New Roman" panose="02020603050405020304" pitchFamily="18" charset="0"/>
                </a:rPr>
                <a:t>v,Rd</a:t>
              </a:r>
              <a:endParaRPr lang="cs-CZ" sz="1600" kern="0">
                <a:solidFill>
                  <a:sysClr val="windowText" lastClr="000000"/>
                </a:solidFill>
                <a:latin typeface="+mj-lt"/>
                <a:ea typeface="Times New Roman" panose="02020603050405020304" pitchFamily="18" charset="0"/>
              </a:endParaRPr>
            </a:p>
          </p:txBody>
        </p:sp>
        <p:sp>
          <p:nvSpPr>
            <p:cNvPr id="75" name="TextBox 21">
              <a:extLst>
                <a:ext uri="{FF2B5EF4-FFF2-40B4-BE49-F238E27FC236}">
                  <a16:creationId xmlns:a16="http://schemas.microsoft.com/office/drawing/2014/main" id="{20C461BB-9109-4FFA-8686-D1B78EFE869A}"/>
                </a:ext>
              </a:extLst>
            </p:cNvPr>
            <p:cNvSpPr txBox="1"/>
            <p:nvPr/>
          </p:nvSpPr>
          <p:spPr>
            <a:xfrm>
              <a:off x="2008799" y="2845561"/>
              <a:ext cx="567690" cy="272415"/>
            </a:xfrm>
            <a:prstGeom prst="rect">
              <a:avLst/>
            </a:prstGeom>
            <a:noFill/>
            <a:ln>
              <a:noFill/>
            </a:ln>
          </p:spPr>
          <p:txBody>
            <a:bodyPr wrap="square" rtlCol="0">
              <a:noAutofit/>
            </a:bodyPr>
            <a:lstStyle/>
            <a:p>
              <a:pPr algn="r" fontAlgn="auto">
                <a:spcBef>
                  <a:spcPts val="0"/>
                </a:spcBef>
                <a:spcAft>
                  <a:spcPts val="0"/>
                </a:spcAft>
                <a:buNone/>
                <a:defRPr/>
              </a:pPr>
              <a:r>
                <a:rPr lang="en-GB" sz="1600" i="1" dirty="0" err="1">
                  <a:solidFill>
                    <a:srgbClr val="000000"/>
                  </a:solidFill>
                  <a:latin typeface="+mj-lt"/>
                  <a:ea typeface="Times New Roman" panose="02020603050405020304" pitchFamily="18" charset="0"/>
                </a:rPr>
                <a:t>r.δ</a:t>
              </a:r>
              <a:r>
                <a:rPr lang="en-GB" sz="1600" baseline="-25000" dirty="0" err="1">
                  <a:solidFill>
                    <a:srgbClr val="000000"/>
                  </a:solidFill>
                  <a:latin typeface="+mj-lt"/>
                  <a:ea typeface="Times New Roman" panose="02020603050405020304" pitchFamily="18" charset="0"/>
                </a:rPr>
                <a:t>v,el</a:t>
              </a:r>
              <a:endParaRPr lang="cs-CZ" sz="1600" kern="0" dirty="0">
                <a:solidFill>
                  <a:sysClr val="windowText" lastClr="000000"/>
                </a:solidFill>
                <a:latin typeface="+mj-lt"/>
                <a:ea typeface="Times New Roman" panose="02020603050405020304" pitchFamily="18" charset="0"/>
              </a:endParaRPr>
            </a:p>
          </p:txBody>
        </p:sp>
        <p:sp>
          <p:nvSpPr>
            <p:cNvPr id="76" name="TextBox 21">
              <a:extLst>
                <a:ext uri="{FF2B5EF4-FFF2-40B4-BE49-F238E27FC236}">
                  <a16:creationId xmlns:a16="http://schemas.microsoft.com/office/drawing/2014/main" id="{404C93F6-B3F5-4FE2-BAF0-AE79D9475B66}"/>
                </a:ext>
              </a:extLst>
            </p:cNvPr>
            <p:cNvSpPr txBox="1"/>
            <p:nvPr/>
          </p:nvSpPr>
          <p:spPr>
            <a:xfrm>
              <a:off x="3095727" y="2207207"/>
              <a:ext cx="567690" cy="272415"/>
            </a:xfrm>
            <a:prstGeom prst="rect">
              <a:avLst/>
            </a:prstGeom>
            <a:noFill/>
            <a:ln>
              <a:noFill/>
            </a:ln>
          </p:spPr>
          <p:txBody>
            <a:bodyPr wrap="square" rtlCol="0">
              <a:noAutofit/>
            </a:bodyPr>
            <a:lstStyle/>
            <a:p>
              <a:pPr algn="r" fontAlgn="auto">
                <a:spcBef>
                  <a:spcPts val="0"/>
                </a:spcBef>
                <a:spcAft>
                  <a:spcPts val="0"/>
                </a:spcAft>
                <a:buNone/>
                <a:defRPr/>
              </a:pPr>
              <a:r>
                <a:rPr lang="en-GB" sz="1600" i="1">
                  <a:solidFill>
                    <a:srgbClr val="000000"/>
                  </a:solidFill>
                  <a:latin typeface="+mj-lt"/>
                  <a:ea typeface="Times New Roman" panose="02020603050405020304" pitchFamily="18" charset="0"/>
                </a:rPr>
                <a:t>r.δ</a:t>
              </a:r>
              <a:r>
                <a:rPr lang="en-GB" sz="1600" baseline="-25000">
                  <a:solidFill>
                    <a:srgbClr val="000000"/>
                  </a:solidFill>
                  <a:latin typeface="+mj-lt"/>
                  <a:ea typeface="Times New Roman" panose="02020603050405020304" pitchFamily="18" charset="0"/>
                </a:rPr>
                <a:t>v,Rd</a:t>
              </a:r>
              <a:endParaRPr lang="cs-CZ" sz="1600" kern="0">
                <a:solidFill>
                  <a:sysClr val="windowText" lastClr="000000"/>
                </a:solidFill>
                <a:latin typeface="+mj-l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7" name="TextBox 21">
                  <a:extLst>
                    <a:ext uri="{FF2B5EF4-FFF2-40B4-BE49-F238E27FC236}">
                      <a16:creationId xmlns:a16="http://schemas.microsoft.com/office/drawing/2014/main" id="{B42F0A13-3698-465C-9B27-796E595DEFEE}"/>
                    </a:ext>
                  </a:extLst>
                </p:cNvPr>
                <p:cNvSpPr txBox="1"/>
                <p:nvPr/>
              </p:nvSpPr>
              <p:spPr>
                <a:xfrm>
                  <a:off x="3031685" y="2772852"/>
                  <a:ext cx="1092553" cy="717259"/>
                </a:xfrm>
                <a:prstGeom prst="rect">
                  <a:avLst/>
                </a:prstGeom>
                <a:noFill/>
                <a:ln>
                  <a:noFill/>
                </a:ln>
              </p:spPr>
              <p:txBody>
                <a:bodyPr wrap="square" rtlCol="0">
                  <a:noAutofit/>
                </a:bodyPr>
                <a:lstStyle/>
                <a:p>
                  <a:pPr fontAlgn="auto">
                    <a:spcBef>
                      <a:spcPts val="0"/>
                    </a:spcBef>
                    <a:spcAft>
                      <a:spcPts val="0"/>
                    </a:spcAft>
                    <a:buNone/>
                    <a:defRPr/>
                  </a:pPr>
                  <a14:m>
                    <m:oMathPara xmlns:m="http://schemas.openxmlformats.org/officeDocument/2006/math">
                      <m:oMathParaPr>
                        <m:jc m:val="centerGroup"/>
                      </m:oMathParaPr>
                      <m:oMath xmlns:m="http://schemas.openxmlformats.org/officeDocument/2006/math">
                        <m:r>
                          <a:rPr lang="en-GB" sz="1600" i="1">
                            <a:solidFill>
                              <a:srgbClr val="000000"/>
                            </a:solidFill>
                            <a:latin typeface="Cambria Math" panose="02040503050406030204" pitchFamily="18" charset="0"/>
                            <a:ea typeface="Times New Roman" panose="02020603050405020304" pitchFamily="18" charset="0"/>
                          </a:rPr>
                          <m:t>𝑟</m:t>
                        </m:r>
                        <m:r>
                          <a:rPr lang="en-GB" sz="1600" i="1">
                            <a:solidFill>
                              <a:srgbClr val="000000"/>
                            </a:solidFill>
                            <a:latin typeface="Cambria Math" panose="02040503050406030204" pitchFamily="18" charset="0"/>
                            <a:ea typeface="Times New Roman" panose="02020603050405020304" pitchFamily="18" charset="0"/>
                          </a:rPr>
                          <m:t>=</m:t>
                        </m:r>
                        <m:f>
                          <m:fPr>
                            <m:ctrlPr>
                              <a:rPr lang="cs-CZ" sz="1600" i="1">
                                <a:solidFill>
                                  <a:srgbClr val="000000"/>
                                </a:solidFill>
                                <a:latin typeface="Cambria Math" panose="02040503050406030204" pitchFamily="18" charset="0"/>
                                <a:ea typeface="Times New Roman" panose="02020603050405020304" pitchFamily="18" charset="0"/>
                              </a:rPr>
                            </m:ctrlPr>
                          </m:fPr>
                          <m:num>
                            <m:r>
                              <a:rPr lang="en-GB" sz="1600" i="1">
                                <a:solidFill>
                                  <a:srgbClr val="000000"/>
                                </a:solidFill>
                                <a:latin typeface="Cambria Math" panose="02040503050406030204" pitchFamily="18" charset="0"/>
                                <a:ea typeface="Times New Roman" panose="02020603050405020304" pitchFamily="18" charset="0"/>
                              </a:rPr>
                              <m:t>1,4−1</m:t>
                            </m:r>
                          </m:num>
                          <m:den>
                            <m:r>
                              <a:rPr lang="en-GB" sz="1600" i="1">
                                <a:solidFill>
                                  <a:srgbClr val="000000"/>
                                </a:solidFill>
                                <a:latin typeface="Cambria Math" panose="02040503050406030204" pitchFamily="18" charset="0"/>
                                <a:ea typeface="Times New Roman" panose="02020603050405020304" pitchFamily="18" charset="0"/>
                              </a:rPr>
                              <m:t>1.4</m:t>
                            </m:r>
                          </m:den>
                        </m:f>
                      </m:oMath>
                    </m:oMathPara>
                  </a14:m>
                  <a:endParaRPr lang="cs-CZ" sz="1600" kern="0" dirty="0">
                    <a:solidFill>
                      <a:sysClr val="windowText" lastClr="000000"/>
                    </a:solidFill>
                    <a:latin typeface="+mn-lt"/>
                    <a:ea typeface="Times New Roman" panose="02020603050405020304" pitchFamily="18" charset="0"/>
                  </a:endParaRPr>
                </a:p>
              </p:txBody>
            </p:sp>
          </mc:Choice>
          <mc:Fallback xmlns="">
            <p:sp>
              <p:nvSpPr>
                <p:cNvPr id="77" name="TextBox 21">
                  <a:extLst>
                    <a:ext uri="{FF2B5EF4-FFF2-40B4-BE49-F238E27FC236}">
                      <a16:creationId xmlns:a16="http://schemas.microsoft.com/office/drawing/2014/main" id="{B42F0A13-3698-465C-9B27-796E595DEFEE}"/>
                    </a:ext>
                  </a:extLst>
                </p:cNvPr>
                <p:cNvSpPr txBox="1">
                  <a:spLocks noRot="1" noChangeAspect="1" noMove="1" noResize="1" noEditPoints="1" noAdjustHandles="1" noChangeArrowheads="1" noChangeShapeType="1" noTextEdit="1"/>
                </p:cNvSpPr>
                <p:nvPr/>
              </p:nvSpPr>
              <p:spPr>
                <a:xfrm>
                  <a:off x="3031685" y="2772852"/>
                  <a:ext cx="1092553" cy="717259"/>
                </a:xfrm>
                <a:prstGeom prst="rect">
                  <a:avLst/>
                </a:prstGeom>
                <a:blipFill>
                  <a:blip r:embed="rId2"/>
                  <a:stretch>
                    <a:fillRect/>
                  </a:stretch>
                </a:blipFill>
                <a:ln>
                  <a:noFill/>
                </a:ln>
              </p:spPr>
              <p:txBody>
                <a:bodyPr/>
                <a:lstStyle/>
                <a:p>
                  <a:r>
                    <a:rPr lang="cs-CZ">
                      <a:noFill/>
                    </a:rPr>
                    <a:t> </a:t>
                  </a:r>
                </a:p>
              </p:txBody>
            </p:sp>
          </mc:Fallback>
        </mc:AlternateContent>
        <p:cxnSp>
          <p:nvCxnSpPr>
            <p:cNvPr id="78" name="Přímá spojnice 77">
              <a:extLst>
                <a:ext uri="{FF2B5EF4-FFF2-40B4-BE49-F238E27FC236}">
                  <a16:creationId xmlns:a16="http://schemas.microsoft.com/office/drawing/2014/main" id="{8684E76D-079D-429F-9247-ADF9F9277050}"/>
                </a:ext>
              </a:extLst>
            </p:cNvPr>
            <p:cNvCxnSpPr/>
            <p:nvPr/>
          </p:nvCxnSpPr>
          <p:spPr>
            <a:xfrm flipV="1">
              <a:off x="3748627" y="2441158"/>
              <a:ext cx="111714" cy="111714"/>
            </a:xfrm>
            <a:prstGeom prst="line">
              <a:avLst/>
            </a:prstGeom>
            <a:noFill/>
            <a:ln w="6350" cap="flat" cmpd="sng" algn="ctr">
              <a:solidFill>
                <a:sysClr val="windowText" lastClr="000000"/>
              </a:solidFill>
              <a:prstDash val="solid"/>
              <a:miter lim="800000"/>
            </a:ln>
            <a:effectLst/>
          </p:spPr>
        </p:cxnSp>
        <p:cxnSp>
          <p:nvCxnSpPr>
            <p:cNvPr id="79" name="Přímá spojnice 78">
              <a:extLst>
                <a:ext uri="{FF2B5EF4-FFF2-40B4-BE49-F238E27FC236}">
                  <a16:creationId xmlns:a16="http://schemas.microsoft.com/office/drawing/2014/main" id="{9772F5F6-FAC3-4F95-9036-ACC7F6147859}"/>
                </a:ext>
              </a:extLst>
            </p:cNvPr>
            <p:cNvCxnSpPr/>
            <p:nvPr/>
          </p:nvCxnSpPr>
          <p:spPr>
            <a:xfrm flipV="1">
              <a:off x="3781728" y="2474258"/>
              <a:ext cx="111714" cy="111714"/>
            </a:xfrm>
            <a:prstGeom prst="line">
              <a:avLst/>
            </a:prstGeom>
            <a:noFill/>
            <a:ln w="6350" cap="flat" cmpd="sng" algn="ctr">
              <a:solidFill>
                <a:sysClr val="windowText" lastClr="000000"/>
              </a:solidFill>
              <a:prstDash val="solid"/>
              <a:miter lim="800000"/>
            </a:ln>
            <a:effectLst/>
          </p:spPr>
        </p:cxnSp>
        <p:cxnSp>
          <p:nvCxnSpPr>
            <p:cNvPr id="80" name="Přímá spojnice 79">
              <a:extLst>
                <a:ext uri="{FF2B5EF4-FFF2-40B4-BE49-F238E27FC236}">
                  <a16:creationId xmlns:a16="http://schemas.microsoft.com/office/drawing/2014/main" id="{2F0B1B33-4113-46EE-AA81-A398A65B98ED}"/>
                </a:ext>
              </a:extLst>
            </p:cNvPr>
            <p:cNvCxnSpPr/>
            <p:nvPr/>
          </p:nvCxnSpPr>
          <p:spPr>
            <a:xfrm flipV="1">
              <a:off x="2705963" y="3012141"/>
              <a:ext cx="111714" cy="111714"/>
            </a:xfrm>
            <a:prstGeom prst="line">
              <a:avLst/>
            </a:prstGeom>
            <a:noFill/>
            <a:ln w="6350" cap="flat" cmpd="sng" algn="ctr">
              <a:solidFill>
                <a:sysClr val="windowText" lastClr="000000"/>
              </a:solidFill>
              <a:prstDash val="solid"/>
              <a:miter lim="800000"/>
            </a:ln>
            <a:effectLst/>
          </p:spPr>
        </p:cxnSp>
        <p:cxnSp>
          <p:nvCxnSpPr>
            <p:cNvPr id="81" name="Přímá spojnice 80">
              <a:extLst>
                <a:ext uri="{FF2B5EF4-FFF2-40B4-BE49-F238E27FC236}">
                  <a16:creationId xmlns:a16="http://schemas.microsoft.com/office/drawing/2014/main" id="{63E6FD7D-094B-4B8C-ADC9-831504BA6757}"/>
                </a:ext>
              </a:extLst>
            </p:cNvPr>
            <p:cNvCxnSpPr/>
            <p:nvPr/>
          </p:nvCxnSpPr>
          <p:spPr>
            <a:xfrm flipV="1">
              <a:off x="2739064" y="3045241"/>
              <a:ext cx="111714" cy="111714"/>
            </a:xfrm>
            <a:prstGeom prst="line">
              <a:avLst/>
            </a:prstGeom>
            <a:noFill/>
            <a:ln w="6350" cap="flat" cmpd="sng" algn="ctr">
              <a:solidFill>
                <a:sysClr val="windowText" lastClr="000000"/>
              </a:solidFill>
              <a:prstDash val="solid"/>
              <a:miter lim="800000"/>
            </a:ln>
            <a:effectLst/>
          </p:spPr>
        </p:cxnSp>
      </p:grpSp>
      <p:grpSp>
        <p:nvGrpSpPr>
          <p:cNvPr id="82" name="Skupina 81"/>
          <p:cNvGrpSpPr/>
          <p:nvPr/>
        </p:nvGrpSpPr>
        <p:grpSpPr>
          <a:xfrm>
            <a:off x="337183" y="4345057"/>
            <a:ext cx="894876" cy="145920"/>
            <a:chOff x="251317" y="1446897"/>
            <a:chExt cx="893345" cy="145920"/>
          </a:xfrm>
        </p:grpSpPr>
        <p:sp>
          <p:nvSpPr>
            <p:cNvPr id="8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8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50336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7463" y="215838"/>
            <a:ext cx="7451279" cy="922337"/>
          </a:xfrm>
        </p:spPr>
        <p:txBody>
          <a:bodyPr/>
          <a:lstStyle/>
          <a:p>
            <a:r>
              <a:rPr lang="cs-CZ" dirty="0"/>
              <a:t>Slip </a:t>
            </a:r>
            <a:r>
              <a:rPr lang="cs-CZ" dirty="0" err="1"/>
              <a:t>resistant</a:t>
            </a:r>
            <a:r>
              <a:rPr lang="cs-CZ" dirty="0"/>
              <a:t> </a:t>
            </a:r>
            <a:r>
              <a:rPr lang="en-GB" dirty="0"/>
              <a:t>bolt</a:t>
            </a:r>
          </a:p>
        </p:txBody>
      </p:sp>
      <p:sp>
        <p:nvSpPr>
          <p:cNvPr id="3" name="Zástupný symbol pro obsah 2"/>
          <p:cNvSpPr>
            <a:spLocks noGrp="1"/>
          </p:cNvSpPr>
          <p:nvPr>
            <p:ph idx="1"/>
          </p:nvPr>
        </p:nvSpPr>
        <p:spPr>
          <a:xfrm>
            <a:off x="2409264" y="1574736"/>
            <a:ext cx="9332951" cy="5080439"/>
          </a:xfrm>
        </p:spPr>
        <p:txBody>
          <a:bodyPr/>
          <a:lstStyle/>
          <a:p>
            <a:r>
              <a:rPr lang="cs-CZ" sz="2000" dirty="0"/>
              <a:t>I</a:t>
            </a:r>
            <a:r>
              <a:rPr lang="en-GB" sz="2000" dirty="0"/>
              <a:t>n the preloaded </a:t>
            </a:r>
            <a:r>
              <a:rPr lang="cs-CZ" sz="2000" dirty="0"/>
              <a:t>slip </a:t>
            </a:r>
            <a:r>
              <a:rPr lang="en-GB" sz="2000" dirty="0"/>
              <a:t>resistant bolt</a:t>
            </a:r>
            <a:r>
              <a:rPr lang="cs-CZ" sz="2000" dirty="0"/>
              <a:t> </a:t>
            </a:r>
            <a:r>
              <a:rPr lang="en-GB" sz="2000" dirty="0"/>
              <a:t>is transferred </a:t>
            </a:r>
            <a:r>
              <a:rPr lang="cs-CZ" sz="2000" dirty="0"/>
              <a:t>t</a:t>
            </a:r>
            <a:r>
              <a:rPr lang="en-GB" sz="2000" dirty="0"/>
              <a:t>he shear force by friction.</a:t>
            </a:r>
          </a:p>
          <a:p>
            <a:r>
              <a:rPr lang="en-GB" sz="2000" dirty="0"/>
              <a:t>As the friction force is reached </a:t>
            </a:r>
            <a:r>
              <a:rPr lang="cs-CZ" sz="2000" dirty="0"/>
              <a:t>slip resistance </a:t>
            </a:r>
            <a:r>
              <a:rPr lang="en-GB" sz="2000" dirty="0"/>
              <a:t>the shear force is transferred by bearing of the plate and shearing of bolt as regular non preloaded bolt.</a:t>
            </a:r>
          </a:p>
          <a:p>
            <a:r>
              <a:rPr lang="en-GB" sz="2000" dirty="0"/>
              <a:t>Bolt is preloaded to 70% of its strength.</a:t>
            </a:r>
          </a:p>
          <a:p>
            <a:endParaRPr lang="en-GB" sz="2000" dirty="0"/>
          </a:p>
        </p:txBody>
      </p:sp>
      <p:grpSp>
        <p:nvGrpSpPr>
          <p:cNvPr id="19" name="Plátno 119"/>
          <p:cNvGrpSpPr/>
          <p:nvPr/>
        </p:nvGrpSpPr>
        <p:grpSpPr>
          <a:xfrm>
            <a:off x="3432174" y="3429000"/>
            <a:ext cx="7056314" cy="2952327"/>
            <a:chOff x="0" y="-102211"/>
            <a:chExt cx="6392218" cy="2583708"/>
          </a:xfrm>
        </p:grpSpPr>
        <p:sp>
          <p:nvSpPr>
            <p:cNvPr id="20" name="Obdélník 19"/>
            <p:cNvSpPr/>
            <p:nvPr/>
          </p:nvSpPr>
          <p:spPr>
            <a:xfrm>
              <a:off x="0" y="0"/>
              <a:ext cx="5486400" cy="2480310"/>
            </a:xfrm>
            <a:prstGeom prst="rect">
              <a:avLst/>
            </a:prstGeom>
          </p:spPr>
          <p:txBody>
            <a:bodyPr/>
            <a:lstStyle/>
            <a:p>
              <a:endParaRPr lang="en-GB"/>
            </a:p>
          </p:txBody>
        </p:sp>
        <p:pic>
          <p:nvPicPr>
            <p:cNvPr id="21" name="Obrázek 20"/>
            <p:cNvPicPr>
              <a:picLocks noChangeAspect="1"/>
            </p:cNvPicPr>
            <p:nvPr/>
          </p:nvPicPr>
          <p:blipFill rotWithShape="1">
            <a:blip r:embed="rId2" cstate="email">
              <a:extLst>
                <a:ext uri="{28A0092B-C50C-407E-A947-70E740481C1C}">
                  <a14:useLocalDpi xmlns:a14="http://schemas.microsoft.com/office/drawing/2010/main"/>
                </a:ext>
              </a:extLst>
            </a:blip>
            <a:srcRect l="-12" t="11" r="5559" b="11"/>
            <a:stretch/>
          </p:blipFill>
          <p:spPr>
            <a:xfrm rot="5400000">
              <a:off x="566162" y="392117"/>
              <a:ext cx="2420808" cy="1757951"/>
            </a:xfrm>
            <a:prstGeom prst="rect">
              <a:avLst/>
            </a:prstGeom>
          </p:spPr>
        </p:pic>
        <p:cxnSp>
          <p:nvCxnSpPr>
            <p:cNvPr id="25" name="Přímá spojnice se šipkou 24"/>
            <p:cNvCxnSpPr/>
            <p:nvPr/>
          </p:nvCxnSpPr>
          <p:spPr>
            <a:xfrm flipV="1">
              <a:off x="1773142" y="744889"/>
              <a:ext cx="955045" cy="2905"/>
            </a:xfrm>
            <a:prstGeom prst="straightConnector1">
              <a:avLst/>
            </a:prstGeom>
            <a:noFill/>
            <a:ln w="38100" cap="flat" cmpd="sng" algn="ctr">
              <a:solidFill>
                <a:srgbClr val="5B9BD5"/>
              </a:solidFill>
              <a:prstDash val="solid"/>
              <a:miter lim="800000"/>
              <a:tailEnd type="triangle"/>
            </a:ln>
            <a:effectLst/>
          </p:spPr>
        </p:cxnSp>
        <p:cxnSp>
          <p:nvCxnSpPr>
            <p:cNvPr id="26" name="Přímá spojnice se šipkou 25"/>
            <p:cNvCxnSpPr/>
            <p:nvPr/>
          </p:nvCxnSpPr>
          <p:spPr>
            <a:xfrm flipH="1" flipV="1">
              <a:off x="737348" y="1439633"/>
              <a:ext cx="1026740" cy="5162"/>
            </a:xfrm>
            <a:prstGeom prst="straightConnector1">
              <a:avLst/>
            </a:prstGeom>
            <a:noFill/>
            <a:ln w="38100" cap="flat" cmpd="sng" algn="ctr">
              <a:solidFill>
                <a:srgbClr val="5B9BD5"/>
              </a:solidFill>
              <a:prstDash val="solid"/>
              <a:miter lim="800000"/>
              <a:tailEnd type="triangle"/>
            </a:ln>
            <a:effectLst/>
          </p:spPr>
        </p:cxnSp>
        <p:cxnSp>
          <p:nvCxnSpPr>
            <p:cNvPr id="27" name="Přímá spojnice se šipkou 26"/>
            <p:cNvCxnSpPr>
              <a:stCxn id="22" idx="0"/>
            </p:cNvCxnSpPr>
            <p:nvPr/>
          </p:nvCxnSpPr>
          <p:spPr>
            <a:xfrm flipH="1" flipV="1">
              <a:off x="1747033" y="26896"/>
              <a:ext cx="267" cy="698115"/>
            </a:xfrm>
            <a:prstGeom prst="straightConnector1">
              <a:avLst/>
            </a:prstGeom>
            <a:noFill/>
            <a:ln w="38100" cap="flat" cmpd="sng" algn="ctr">
              <a:solidFill>
                <a:srgbClr val="ED7D31">
                  <a:lumMod val="75000"/>
                </a:srgbClr>
              </a:solidFill>
              <a:prstDash val="solid"/>
              <a:miter lim="800000"/>
              <a:tailEnd type="triangle"/>
            </a:ln>
            <a:effectLst/>
          </p:spPr>
        </p:cxnSp>
        <p:cxnSp>
          <p:nvCxnSpPr>
            <p:cNvPr id="28" name="Přímá spojnice se šipkou 27"/>
            <p:cNvCxnSpPr>
              <a:stCxn id="23" idx="4"/>
            </p:cNvCxnSpPr>
            <p:nvPr/>
          </p:nvCxnSpPr>
          <p:spPr>
            <a:xfrm flipH="1">
              <a:off x="1747033" y="1462492"/>
              <a:ext cx="267" cy="708326"/>
            </a:xfrm>
            <a:prstGeom prst="straightConnector1">
              <a:avLst/>
            </a:prstGeom>
            <a:noFill/>
            <a:ln w="38100" cap="flat" cmpd="sng" algn="ctr">
              <a:solidFill>
                <a:srgbClr val="ED7D31">
                  <a:lumMod val="75000"/>
                </a:srgbClr>
              </a:solidFill>
              <a:prstDash val="solid"/>
              <a:miter lim="800000"/>
              <a:tailEnd type="triangle"/>
            </a:ln>
            <a:effectLst/>
          </p:spPr>
        </p:cxnSp>
        <p:sp>
          <p:nvSpPr>
            <p:cNvPr id="29" name="Textové pole 100"/>
            <p:cNvSpPr txBox="1"/>
            <p:nvPr/>
          </p:nvSpPr>
          <p:spPr>
            <a:xfrm>
              <a:off x="640315" y="1073326"/>
              <a:ext cx="244444" cy="2535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latin typeface="+mn-lt"/>
                  <a:ea typeface="Calibri" panose="020F0502020204030204" pitchFamily="34" charset="0"/>
                </a:rPr>
                <a:t>V</a:t>
              </a:r>
              <a:endParaRPr lang="cs-CZ" sz="1600" dirty="0">
                <a:latin typeface="+mn-lt"/>
                <a:ea typeface="Calibri" panose="020F0502020204030204" pitchFamily="34" charset="0"/>
              </a:endParaRPr>
            </a:p>
          </p:txBody>
        </p:sp>
        <p:sp>
          <p:nvSpPr>
            <p:cNvPr id="30" name="Textové pole 101"/>
            <p:cNvSpPr txBox="1"/>
            <p:nvPr/>
          </p:nvSpPr>
          <p:spPr>
            <a:xfrm>
              <a:off x="2565988" y="419121"/>
              <a:ext cx="253497" cy="27180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latin typeface="+mn-lt"/>
                  <a:ea typeface="Calibri" panose="020F0502020204030204" pitchFamily="34" charset="0"/>
                </a:rPr>
                <a:t>V</a:t>
              </a:r>
              <a:endParaRPr lang="cs-CZ" sz="1600" dirty="0">
                <a:latin typeface="+mn-lt"/>
                <a:ea typeface="Calibri" panose="020F0502020204030204" pitchFamily="34" charset="0"/>
              </a:endParaRPr>
            </a:p>
          </p:txBody>
        </p:sp>
        <p:sp>
          <p:nvSpPr>
            <p:cNvPr id="31" name="Textové pole 102"/>
            <p:cNvSpPr txBox="1"/>
            <p:nvPr/>
          </p:nvSpPr>
          <p:spPr>
            <a:xfrm>
              <a:off x="1747033" y="-102211"/>
              <a:ext cx="731349" cy="3524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err="1">
                  <a:latin typeface="+mn-lt"/>
                  <a:ea typeface="Calibri" panose="020F0502020204030204" pitchFamily="34" charset="0"/>
                </a:rPr>
                <a:t>F</a:t>
              </a:r>
              <a:r>
                <a:rPr lang="cs-CZ" baseline="-25000" dirty="0" err="1">
                  <a:latin typeface="+mn-lt"/>
                  <a:ea typeface="Calibri" panose="020F0502020204030204" pitchFamily="34" charset="0"/>
                </a:rPr>
                <a:t>t,Ed</a:t>
              </a:r>
              <a:endParaRPr lang="cs-CZ" sz="1600" dirty="0">
                <a:latin typeface="+mn-lt"/>
                <a:ea typeface="Calibri" panose="020F0502020204030204" pitchFamily="34" charset="0"/>
              </a:endParaRPr>
            </a:p>
          </p:txBody>
        </p:sp>
        <p:sp>
          <p:nvSpPr>
            <p:cNvPr id="32" name="Textové pole 103"/>
            <p:cNvSpPr txBox="1"/>
            <p:nvPr/>
          </p:nvSpPr>
          <p:spPr>
            <a:xfrm>
              <a:off x="1712581" y="1715698"/>
              <a:ext cx="706977" cy="27180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err="1">
                  <a:latin typeface="+mn-lt"/>
                  <a:ea typeface="Calibri" panose="020F0502020204030204" pitchFamily="34" charset="0"/>
                </a:rPr>
                <a:t>F</a:t>
              </a:r>
              <a:r>
                <a:rPr lang="cs-CZ" i="1" baseline="-25000" dirty="0" err="1">
                  <a:latin typeface="+mn-lt"/>
                  <a:ea typeface="Calibri" panose="020F0502020204030204" pitchFamily="34" charset="0"/>
                </a:rPr>
                <a:t>t,Ed</a:t>
              </a:r>
              <a:endParaRPr lang="cs-CZ" sz="1600" dirty="0">
                <a:latin typeface="+mn-lt"/>
                <a:ea typeface="Calibri" panose="020F0502020204030204" pitchFamily="34" charset="0"/>
              </a:endParaRPr>
            </a:p>
          </p:txBody>
        </p:sp>
        <p:cxnSp>
          <p:nvCxnSpPr>
            <p:cNvPr id="33" name="Přímá spojnice 32"/>
            <p:cNvCxnSpPr/>
            <p:nvPr/>
          </p:nvCxnSpPr>
          <p:spPr>
            <a:xfrm flipH="1" flipV="1">
              <a:off x="1154317" y="319061"/>
              <a:ext cx="483652" cy="620548"/>
            </a:xfrm>
            <a:prstGeom prst="line">
              <a:avLst/>
            </a:prstGeom>
            <a:noFill/>
            <a:ln w="6350" cap="flat" cmpd="sng" algn="ctr">
              <a:solidFill>
                <a:srgbClr val="5B9BD5"/>
              </a:solidFill>
              <a:prstDash val="solid"/>
              <a:miter lim="800000"/>
            </a:ln>
            <a:effectLst/>
          </p:spPr>
        </p:cxnSp>
        <p:sp>
          <p:nvSpPr>
            <p:cNvPr id="34" name="Textové pole 105"/>
            <p:cNvSpPr txBox="1"/>
            <p:nvPr/>
          </p:nvSpPr>
          <p:spPr>
            <a:xfrm>
              <a:off x="1" y="60721"/>
              <a:ext cx="1482816" cy="2751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en-GB" sz="1600" b="1" dirty="0">
                  <a:latin typeface="+mn-lt"/>
                  <a:ea typeface="Calibri" panose="020F0502020204030204" pitchFamily="34" charset="0"/>
                </a:rPr>
                <a:t>Bolt model</a:t>
              </a:r>
              <a:endParaRPr lang="cs-CZ" sz="1200" b="1" dirty="0">
                <a:latin typeface="+mn-lt"/>
                <a:ea typeface="Calibri" panose="020F0502020204030204" pitchFamily="34" charset="0"/>
              </a:endParaRPr>
            </a:p>
          </p:txBody>
        </p:sp>
        <p:cxnSp>
          <p:nvCxnSpPr>
            <p:cNvPr id="35" name="Přímá spojnice se šipkou 34"/>
            <p:cNvCxnSpPr/>
            <p:nvPr/>
          </p:nvCxnSpPr>
          <p:spPr>
            <a:xfrm>
              <a:off x="3354309" y="1622760"/>
              <a:ext cx="1421394" cy="0"/>
            </a:xfrm>
            <a:prstGeom prst="straightConnector1">
              <a:avLst/>
            </a:prstGeom>
            <a:noFill/>
            <a:ln w="6350" cap="flat" cmpd="sng" algn="ctr">
              <a:solidFill>
                <a:srgbClr val="5B9BD5"/>
              </a:solidFill>
              <a:prstDash val="solid"/>
              <a:miter lim="800000"/>
              <a:tailEnd type="triangle"/>
            </a:ln>
            <a:effectLst/>
          </p:spPr>
        </p:cxnSp>
        <p:cxnSp>
          <p:nvCxnSpPr>
            <p:cNvPr id="36" name="Přímá spojnice se šipkou 35"/>
            <p:cNvCxnSpPr/>
            <p:nvPr/>
          </p:nvCxnSpPr>
          <p:spPr>
            <a:xfrm flipV="1">
              <a:off x="3417683" y="354250"/>
              <a:ext cx="10292" cy="1354518"/>
            </a:xfrm>
            <a:prstGeom prst="straightConnector1">
              <a:avLst/>
            </a:prstGeom>
            <a:noFill/>
            <a:ln w="6350" cap="flat" cmpd="sng" algn="ctr">
              <a:solidFill>
                <a:srgbClr val="5B9BD5"/>
              </a:solidFill>
              <a:prstDash val="solid"/>
              <a:miter lim="800000"/>
              <a:tailEnd type="triangle"/>
            </a:ln>
            <a:effectLst/>
          </p:spPr>
        </p:cxnSp>
        <p:sp>
          <p:nvSpPr>
            <p:cNvPr id="37" name="Volný tvar 36"/>
            <p:cNvSpPr/>
            <p:nvPr/>
          </p:nvSpPr>
          <p:spPr>
            <a:xfrm>
              <a:off x="3426736" y="753627"/>
              <a:ext cx="1077363" cy="869133"/>
            </a:xfrm>
            <a:custGeom>
              <a:avLst/>
              <a:gdLst>
                <a:gd name="connsiteX0" fmla="*/ 0 w 1077363"/>
                <a:gd name="connsiteY0" fmla="*/ 860079 h 860079"/>
                <a:gd name="connsiteX1" fmla="*/ 248971 w 1077363"/>
                <a:gd name="connsiteY1" fmla="*/ 0 h 860079"/>
                <a:gd name="connsiteX2" fmla="*/ 1077363 w 1077363"/>
                <a:gd name="connsiteY2" fmla="*/ 0 h 860079"/>
                <a:gd name="connsiteX0" fmla="*/ 0 w 1077363"/>
                <a:gd name="connsiteY0" fmla="*/ 869133 h 869133"/>
                <a:gd name="connsiteX1" fmla="*/ 63375 w 1077363"/>
                <a:gd name="connsiteY1" fmla="*/ 0 h 869133"/>
                <a:gd name="connsiteX2" fmla="*/ 1077363 w 1077363"/>
                <a:gd name="connsiteY2" fmla="*/ 9054 h 869133"/>
              </a:gdLst>
              <a:ahLst/>
              <a:cxnLst>
                <a:cxn ang="0">
                  <a:pos x="connsiteX0" y="connsiteY0"/>
                </a:cxn>
                <a:cxn ang="0">
                  <a:pos x="connsiteX1" y="connsiteY1"/>
                </a:cxn>
                <a:cxn ang="0">
                  <a:pos x="connsiteX2" y="connsiteY2"/>
                </a:cxn>
              </a:cxnLst>
              <a:rect l="l" t="t" r="r" b="b"/>
              <a:pathLst>
                <a:path w="1077363" h="869133">
                  <a:moveTo>
                    <a:pt x="0" y="869133"/>
                  </a:moveTo>
                  <a:lnTo>
                    <a:pt x="63375" y="0"/>
                  </a:lnTo>
                  <a:lnTo>
                    <a:pt x="1077363" y="9054"/>
                  </a:lnTo>
                </a:path>
              </a:pathLst>
            </a:custGeom>
            <a:noFill/>
            <a:ln w="19050"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sp>
          <p:nvSpPr>
            <p:cNvPr id="38" name="Textové pole 109"/>
            <p:cNvSpPr txBox="1"/>
            <p:nvPr/>
          </p:nvSpPr>
          <p:spPr>
            <a:xfrm>
              <a:off x="4290113" y="1656359"/>
              <a:ext cx="2102105" cy="2768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en-GB" sz="1600" dirty="0">
                  <a:latin typeface="+mn-lt"/>
                  <a:ea typeface="Calibri" panose="020F0502020204030204" pitchFamily="34" charset="0"/>
                </a:rPr>
                <a:t>Shear deformation</a:t>
              </a:r>
              <a:endParaRPr lang="cs-CZ" sz="1200" dirty="0">
                <a:latin typeface="+mn-lt"/>
                <a:ea typeface="Calibri" panose="020F0502020204030204" pitchFamily="34" charset="0"/>
              </a:endParaRPr>
            </a:p>
          </p:txBody>
        </p:sp>
        <p:sp>
          <p:nvSpPr>
            <p:cNvPr id="39" name="Textové pole 110"/>
            <p:cNvSpPr txBox="1"/>
            <p:nvPr/>
          </p:nvSpPr>
          <p:spPr>
            <a:xfrm>
              <a:off x="3099197" y="-24972"/>
              <a:ext cx="1369410" cy="4936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buNone/>
              </a:pPr>
              <a:r>
                <a:rPr lang="en-GB" sz="1600" dirty="0">
                  <a:latin typeface="+mn-lt"/>
                  <a:ea typeface="Calibri" panose="020F0502020204030204" pitchFamily="34" charset="0"/>
                </a:rPr>
                <a:t>Shear force </a:t>
              </a:r>
              <a:r>
                <a:rPr lang="en-GB" sz="1600" i="1" dirty="0">
                  <a:latin typeface="+mn-lt"/>
                  <a:ea typeface="Calibri" panose="020F0502020204030204" pitchFamily="34" charset="0"/>
                </a:rPr>
                <a:t>V</a:t>
              </a:r>
              <a:endParaRPr lang="cs-CZ" sz="1200" dirty="0">
                <a:latin typeface="+mn-lt"/>
                <a:ea typeface="Calibri" panose="020F0502020204030204" pitchFamily="34" charset="0"/>
              </a:endParaRPr>
            </a:p>
          </p:txBody>
        </p:sp>
        <mc:AlternateContent xmlns:mc="http://schemas.openxmlformats.org/markup-compatibility/2006" xmlns:a14="http://schemas.microsoft.com/office/drawing/2010/main">
          <mc:Choice Requires="a14">
            <p:sp>
              <p:nvSpPr>
                <p:cNvPr id="40" name="Textové pole 111"/>
                <p:cNvSpPr txBox="1"/>
                <p:nvPr/>
              </p:nvSpPr>
              <p:spPr>
                <a:xfrm>
                  <a:off x="4484332" y="245746"/>
                  <a:ext cx="1907886" cy="57959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0"/>
                    </a:spcBef>
                    <a:spcAft>
                      <a:spcPts val="0"/>
                    </a:spcAft>
                    <a:buNone/>
                  </a:pPr>
                  <a:r>
                    <a:rPr lang="en-US" sz="1600" dirty="0">
                      <a:latin typeface="+mn-lt"/>
                      <a:ea typeface="Calibri" panose="020F0502020204030204" pitchFamily="34" charset="0"/>
                    </a:rPr>
                    <a:t>Ultimate shear force </a:t>
                  </a:r>
                  <a:br>
                    <a:rPr lang="en-US" sz="1600" dirty="0">
                      <a:latin typeface="+mn-lt"/>
                      <a:ea typeface="Calibri" panose="020F0502020204030204" pitchFamily="34" charset="0"/>
                    </a:rPr>
                  </a:b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libri" panose="020F0502020204030204" pitchFamily="34" charset="0"/>
                          </a:rPr>
                          <m:t>𝜇</m:t>
                        </m:r>
                        <m:r>
                          <a:rPr lang="en-US" sz="1600" i="1">
                            <a:latin typeface="Cambria Math" panose="02040503050406030204" pitchFamily="18" charset="0"/>
                            <a:ea typeface="Calibri" panose="020F0502020204030204" pitchFamily="34" charset="0"/>
                          </a:rPr>
                          <m:t> (</m:t>
                        </m:r>
                        <m:sSub>
                          <m:sSubPr>
                            <m:ctrlPr>
                              <a:rPr lang="cs-CZ" sz="1600" i="1">
                                <a:latin typeface="Cambria Math" panose="02040503050406030204" pitchFamily="18" charset="0"/>
                                <a:ea typeface="Calibri" panose="020F0502020204030204" pitchFamily="34" charset="0"/>
                              </a:rPr>
                            </m:ctrlPr>
                          </m:sSubPr>
                          <m:e>
                            <m:r>
                              <a:rPr lang="en-US" sz="1600" i="1">
                                <a:latin typeface="Cambria Math" panose="02040503050406030204" pitchFamily="18" charset="0"/>
                                <a:ea typeface="Calibri" panose="020F0502020204030204" pitchFamily="34" charset="0"/>
                              </a:rPr>
                              <m:t>𝐹</m:t>
                            </m:r>
                          </m:e>
                          <m:sub>
                            <m:r>
                              <a:rPr lang="en-US" sz="1600" i="1">
                                <a:latin typeface="Cambria Math" panose="02040503050406030204" pitchFamily="18" charset="0"/>
                                <a:ea typeface="Calibri" panose="020F0502020204030204" pitchFamily="34" charset="0"/>
                              </a:rPr>
                              <m:t>𝑝</m:t>
                            </m:r>
                          </m:sub>
                        </m:sSub>
                        <m:r>
                          <a:rPr lang="en-US" sz="1600" i="1">
                            <a:latin typeface="Cambria Math" panose="02040503050406030204" pitchFamily="18" charset="0"/>
                            <a:ea typeface="Calibri" panose="020F0502020204030204" pitchFamily="34" charset="0"/>
                          </a:rPr>
                          <m:t>−0.8</m:t>
                        </m:r>
                        <m:sSub>
                          <m:sSubPr>
                            <m:ctrlPr>
                              <a:rPr lang="cs-CZ" sz="1600" i="1">
                                <a:latin typeface="Cambria Math" panose="02040503050406030204" pitchFamily="18" charset="0"/>
                                <a:ea typeface="Calibri" panose="020F0502020204030204" pitchFamily="34" charset="0"/>
                              </a:rPr>
                            </m:ctrlPr>
                          </m:sSubPr>
                          <m:e>
                            <m:r>
                              <a:rPr lang="en-US" sz="1600" i="1">
                                <a:latin typeface="Cambria Math" panose="02040503050406030204" pitchFamily="18" charset="0"/>
                                <a:ea typeface="Calibri" panose="020F0502020204030204" pitchFamily="34" charset="0"/>
                              </a:rPr>
                              <m:t>𝐹</m:t>
                            </m:r>
                          </m:e>
                          <m:sub>
                            <m:r>
                              <a:rPr lang="en-US" sz="1600" i="1">
                                <a:latin typeface="Cambria Math" panose="02040503050406030204" pitchFamily="18" charset="0"/>
                                <a:ea typeface="Calibri" panose="020F0502020204030204" pitchFamily="34" charset="0"/>
                              </a:rPr>
                              <m:t>𝑡</m:t>
                            </m:r>
                            <m:r>
                              <a:rPr lang="en-US" sz="1600" i="1">
                                <a:latin typeface="Cambria Math" panose="02040503050406030204" pitchFamily="18" charset="0"/>
                                <a:ea typeface="Calibri" panose="020F0502020204030204" pitchFamily="34" charset="0"/>
                              </a:rPr>
                              <m:t>,</m:t>
                            </m:r>
                            <m:r>
                              <a:rPr lang="en-US" sz="1600" i="1">
                                <a:latin typeface="Cambria Math" panose="02040503050406030204" pitchFamily="18" charset="0"/>
                                <a:ea typeface="Calibri" panose="020F0502020204030204" pitchFamily="34" charset="0"/>
                              </a:rPr>
                              <m:t>𝐸𝐷</m:t>
                            </m:r>
                          </m:sub>
                        </m:sSub>
                        <m:r>
                          <a:rPr lang="en-US" sz="1600" i="1">
                            <a:latin typeface="Cambria Math" panose="02040503050406030204" pitchFamily="18" charset="0"/>
                            <a:ea typeface="Times New Roman" panose="02020603050405020304" pitchFamily="18" charset="0"/>
                          </a:rPr>
                          <m:t>)</m:t>
                        </m:r>
                      </m:oMath>
                    </m:oMathPara>
                  </a14:m>
                  <a:endParaRPr lang="cs-CZ" sz="1600" dirty="0">
                    <a:latin typeface="+mn-lt"/>
                    <a:ea typeface="Calibri" panose="020F0502020204030204" pitchFamily="34" charset="0"/>
                  </a:endParaRPr>
                </a:p>
              </p:txBody>
            </p:sp>
          </mc:Choice>
          <mc:Fallback xmlns="">
            <p:sp>
              <p:nvSpPr>
                <p:cNvPr id="40" name="Textové pole 111"/>
                <p:cNvSpPr txBox="1">
                  <a:spLocks noRot="1" noChangeAspect="1" noMove="1" noResize="1" noEditPoints="1" noAdjustHandles="1" noChangeArrowheads="1" noChangeShapeType="1" noTextEdit="1"/>
                </p:cNvSpPr>
                <p:nvPr/>
              </p:nvSpPr>
              <p:spPr>
                <a:xfrm>
                  <a:off x="4484332" y="245746"/>
                  <a:ext cx="1907886" cy="579597"/>
                </a:xfrm>
                <a:prstGeom prst="rect">
                  <a:avLst/>
                </a:prstGeom>
                <a:blipFill>
                  <a:blip r:embed="rId3"/>
                  <a:stretch>
                    <a:fillRect l="-1967" t="-2857" b="-35238"/>
                  </a:stretch>
                </a:blipFill>
                <a:ln w="6350">
                  <a:noFill/>
                </a:ln>
                <a:effectLst/>
              </p:spPr>
              <p:txBody>
                <a:bodyPr/>
                <a:lstStyle/>
                <a:p>
                  <a:r>
                    <a:rPr lang="cs-CZ">
                      <a:noFill/>
                    </a:rPr>
                    <a:t> </a:t>
                  </a:r>
                </a:p>
              </p:txBody>
            </p:sp>
          </mc:Fallback>
        </mc:AlternateContent>
        <p:cxnSp>
          <p:nvCxnSpPr>
            <p:cNvPr id="41" name="Přímá spojnice se šipkou 40"/>
            <p:cNvCxnSpPr/>
            <p:nvPr/>
          </p:nvCxnSpPr>
          <p:spPr>
            <a:xfrm flipV="1">
              <a:off x="3501431" y="988392"/>
              <a:ext cx="715224" cy="4527"/>
            </a:xfrm>
            <a:prstGeom prst="straightConnector1">
              <a:avLst/>
            </a:prstGeom>
            <a:noFill/>
            <a:ln w="6350" cap="flat" cmpd="sng" algn="ctr">
              <a:solidFill>
                <a:srgbClr val="5B9BD5"/>
              </a:solidFill>
              <a:prstDash val="solid"/>
              <a:miter lim="800000"/>
              <a:tailEnd type="triangle"/>
            </a:ln>
            <a:effectLst/>
          </p:spPr>
        </p:cxnSp>
        <p:sp>
          <p:nvSpPr>
            <p:cNvPr id="42" name="Textové pole 113"/>
            <p:cNvSpPr txBox="1"/>
            <p:nvPr/>
          </p:nvSpPr>
          <p:spPr>
            <a:xfrm>
              <a:off x="3548425" y="990657"/>
              <a:ext cx="2114517" cy="46715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en-US" sz="1600" dirty="0">
                  <a:latin typeface="+mn-lt"/>
                  <a:ea typeface="Calibri" panose="020F0502020204030204" pitchFamily="34" charset="0"/>
                </a:rPr>
                <a:t>Connection slippage</a:t>
              </a:r>
              <a:endParaRPr lang="cs-CZ" sz="1200" dirty="0">
                <a:latin typeface="+mn-lt"/>
                <a:ea typeface="Calibri" panose="020F0502020204030204" pitchFamily="34" charset="0"/>
              </a:endParaRPr>
            </a:p>
          </p:txBody>
        </p:sp>
        <p:cxnSp>
          <p:nvCxnSpPr>
            <p:cNvPr id="43" name="Přímá spojnice se šipkou 42"/>
            <p:cNvCxnSpPr/>
            <p:nvPr/>
          </p:nvCxnSpPr>
          <p:spPr>
            <a:xfrm>
              <a:off x="1348966" y="690254"/>
              <a:ext cx="0" cy="289620"/>
            </a:xfrm>
            <a:prstGeom prst="straightConnector1">
              <a:avLst/>
            </a:prstGeom>
            <a:noFill/>
            <a:ln w="38100" cap="flat" cmpd="sng" algn="ctr">
              <a:solidFill>
                <a:srgbClr val="FF0000"/>
              </a:solidFill>
              <a:prstDash val="solid"/>
              <a:miter lim="800000"/>
              <a:tailEnd type="triangle"/>
            </a:ln>
            <a:effectLst/>
          </p:spPr>
        </p:cxnSp>
        <p:sp>
          <p:nvSpPr>
            <p:cNvPr id="44" name="Textové pole 115"/>
            <p:cNvSpPr txBox="1"/>
            <p:nvPr/>
          </p:nvSpPr>
          <p:spPr>
            <a:xfrm>
              <a:off x="2078654" y="964473"/>
              <a:ext cx="511897" cy="30731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latin typeface="+mn-lt"/>
                  <a:ea typeface="Calibri" panose="020F0502020204030204" pitchFamily="34" charset="0"/>
                </a:rPr>
                <a:t>F</a:t>
              </a:r>
              <a:r>
                <a:rPr lang="cs-CZ" baseline="-25000" dirty="0">
                  <a:latin typeface="+mn-lt"/>
                  <a:ea typeface="Calibri" panose="020F0502020204030204" pitchFamily="34" charset="0"/>
                </a:rPr>
                <a:t>p</a:t>
              </a:r>
              <a:endParaRPr lang="cs-CZ" sz="1600" dirty="0">
                <a:latin typeface="+mn-lt"/>
                <a:ea typeface="Calibri" panose="020F0502020204030204" pitchFamily="34" charset="0"/>
              </a:endParaRPr>
            </a:p>
          </p:txBody>
        </p:sp>
        <p:cxnSp>
          <p:nvCxnSpPr>
            <p:cNvPr id="45" name="Přímá spojnice se šipkou 44"/>
            <p:cNvCxnSpPr/>
            <p:nvPr/>
          </p:nvCxnSpPr>
          <p:spPr>
            <a:xfrm>
              <a:off x="2136617" y="694781"/>
              <a:ext cx="0" cy="289620"/>
            </a:xfrm>
            <a:prstGeom prst="straightConnector1">
              <a:avLst/>
            </a:prstGeom>
            <a:noFill/>
            <a:ln w="38100" cap="flat" cmpd="sng" algn="ctr">
              <a:solidFill>
                <a:srgbClr val="FF0000"/>
              </a:solidFill>
              <a:prstDash val="solid"/>
              <a:miter lim="800000"/>
              <a:tailEnd type="triangle"/>
            </a:ln>
            <a:effectLst/>
          </p:spPr>
        </p:cxnSp>
        <p:cxnSp>
          <p:nvCxnSpPr>
            <p:cNvPr id="46" name="Přímá spojnice se šipkou 45"/>
            <p:cNvCxnSpPr/>
            <p:nvPr/>
          </p:nvCxnSpPr>
          <p:spPr>
            <a:xfrm flipH="1" flipV="1">
              <a:off x="2132092" y="984402"/>
              <a:ext cx="9052" cy="262639"/>
            </a:xfrm>
            <a:prstGeom prst="straightConnector1">
              <a:avLst/>
            </a:prstGeom>
            <a:noFill/>
            <a:ln w="38100" cap="flat" cmpd="sng" algn="ctr">
              <a:solidFill>
                <a:srgbClr val="FF0000"/>
              </a:solidFill>
              <a:prstDash val="solid"/>
              <a:miter lim="800000"/>
              <a:tailEnd type="triangle"/>
            </a:ln>
            <a:effectLst/>
          </p:spPr>
        </p:cxnSp>
        <p:cxnSp>
          <p:nvCxnSpPr>
            <p:cNvPr id="47" name="Přímá spojnice se šipkou 46"/>
            <p:cNvCxnSpPr/>
            <p:nvPr/>
          </p:nvCxnSpPr>
          <p:spPr>
            <a:xfrm flipH="1" flipV="1">
              <a:off x="1348967" y="975349"/>
              <a:ext cx="9052" cy="262639"/>
            </a:xfrm>
            <a:prstGeom prst="straightConnector1">
              <a:avLst/>
            </a:prstGeom>
            <a:noFill/>
            <a:ln w="38100" cap="flat" cmpd="sng" algn="ctr">
              <a:solidFill>
                <a:srgbClr val="FF0000"/>
              </a:solidFill>
              <a:prstDash val="solid"/>
              <a:miter lim="800000"/>
              <a:tailEnd type="triangle"/>
            </a:ln>
            <a:effectLst/>
          </p:spPr>
        </p:cxnSp>
        <p:sp>
          <p:nvSpPr>
            <p:cNvPr id="24" name="Volný tvar 23"/>
            <p:cNvSpPr/>
            <p:nvPr/>
          </p:nvSpPr>
          <p:spPr>
            <a:xfrm>
              <a:off x="1637969" y="744889"/>
              <a:ext cx="222637" cy="683812"/>
            </a:xfrm>
            <a:custGeom>
              <a:avLst/>
              <a:gdLst>
                <a:gd name="connsiteX0" fmla="*/ 107343 w 222637"/>
                <a:gd name="connsiteY0" fmla="*/ 0 h 683812"/>
                <a:gd name="connsiteX1" fmla="*/ 107343 w 222637"/>
                <a:gd name="connsiteY1" fmla="*/ 147099 h 683812"/>
                <a:gd name="connsiteX2" fmla="*/ 0 w 222637"/>
                <a:gd name="connsiteY2" fmla="*/ 194807 h 683812"/>
                <a:gd name="connsiteX3" fmla="*/ 222637 w 222637"/>
                <a:gd name="connsiteY3" fmla="*/ 262393 h 683812"/>
                <a:gd name="connsiteX4" fmla="*/ 15903 w 222637"/>
                <a:gd name="connsiteY4" fmla="*/ 349858 h 683812"/>
                <a:gd name="connsiteX5" fmla="*/ 202758 w 222637"/>
                <a:gd name="connsiteY5" fmla="*/ 433346 h 683812"/>
                <a:gd name="connsiteX6" fmla="*/ 107343 w 222637"/>
                <a:gd name="connsiteY6" fmla="*/ 492981 h 683812"/>
                <a:gd name="connsiteX7" fmla="*/ 107343 w 222637"/>
                <a:gd name="connsiteY7" fmla="*/ 683812 h 68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637" h="683812">
                  <a:moveTo>
                    <a:pt x="107343" y="0"/>
                  </a:moveTo>
                  <a:lnTo>
                    <a:pt x="107343" y="147099"/>
                  </a:lnTo>
                  <a:lnTo>
                    <a:pt x="0" y="194807"/>
                  </a:lnTo>
                  <a:lnTo>
                    <a:pt x="222637" y="262393"/>
                  </a:lnTo>
                  <a:lnTo>
                    <a:pt x="15903" y="349858"/>
                  </a:lnTo>
                  <a:lnTo>
                    <a:pt x="202758" y="433346"/>
                  </a:lnTo>
                  <a:lnTo>
                    <a:pt x="107343" y="492981"/>
                  </a:lnTo>
                  <a:lnTo>
                    <a:pt x="107343" y="683812"/>
                  </a:lnTo>
                </a:path>
              </a:pathLst>
            </a:custGeom>
            <a:noFill/>
            <a:ln w="28575"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sp>
          <p:nvSpPr>
            <p:cNvPr id="22" name="Ovál 21"/>
            <p:cNvSpPr/>
            <p:nvPr/>
          </p:nvSpPr>
          <p:spPr>
            <a:xfrm>
              <a:off x="1721458" y="725011"/>
              <a:ext cx="51684" cy="45719"/>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sp>
          <p:nvSpPr>
            <p:cNvPr id="23" name="Ovál 22"/>
            <p:cNvSpPr/>
            <p:nvPr/>
          </p:nvSpPr>
          <p:spPr>
            <a:xfrm>
              <a:off x="1721458" y="1416774"/>
              <a:ext cx="51684" cy="45719"/>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2800"/>
            </a:p>
          </p:txBody>
        </p:sp>
      </p:grpSp>
      <p:grpSp>
        <p:nvGrpSpPr>
          <p:cNvPr id="48" name="Skupina 47"/>
          <p:cNvGrpSpPr/>
          <p:nvPr/>
        </p:nvGrpSpPr>
        <p:grpSpPr>
          <a:xfrm>
            <a:off x="305769" y="4360681"/>
            <a:ext cx="894876" cy="145920"/>
            <a:chOff x="251317" y="1446897"/>
            <a:chExt cx="893345" cy="145920"/>
          </a:xfrm>
        </p:grpSpPr>
        <p:sp>
          <p:nvSpPr>
            <p:cNvPr id="4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5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51" name="Textové pole 115"/>
          <p:cNvSpPr txBox="1"/>
          <p:nvPr/>
        </p:nvSpPr>
        <p:spPr>
          <a:xfrm>
            <a:off x="5033515" y="4867770"/>
            <a:ext cx="499909" cy="33880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buNone/>
            </a:pPr>
            <a:r>
              <a:rPr lang="cs-CZ" i="1" dirty="0">
                <a:latin typeface="+mn-lt"/>
                <a:ea typeface="Calibri" panose="020F0502020204030204" pitchFamily="34" charset="0"/>
              </a:rPr>
              <a:t>F</a:t>
            </a:r>
            <a:r>
              <a:rPr lang="cs-CZ" baseline="-25000" dirty="0">
                <a:latin typeface="+mn-lt"/>
                <a:ea typeface="Calibri" panose="020F0502020204030204" pitchFamily="34" charset="0"/>
              </a:rPr>
              <a:t>p</a:t>
            </a:r>
            <a:endParaRPr lang="cs-CZ" sz="1600" dirty="0">
              <a:latin typeface="+mn-lt"/>
              <a:ea typeface="Calibri" panose="020F0502020204030204" pitchFamily="34" charset="0"/>
            </a:endParaRPr>
          </a:p>
        </p:txBody>
      </p:sp>
    </p:spTree>
    <p:extLst>
      <p:ext uri="{BB962C8B-B14F-4D97-AF65-F5344CB8AC3E}">
        <p14:creationId xmlns:p14="http://schemas.microsoft.com/office/powerpoint/2010/main" val="2306486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0009" y="231369"/>
            <a:ext cx="7451279" cy="922337"/>
          </a:xfrm>
        </p:spPr>
        <p:txBody>
          <a:bodyPr/>
          <a:lstStyle/>
          <a:p>
            <a:r>
              <a:rPr lang="en-GB" dirty="0"/>
              <a:t>Welds</a:t>
            </a:r>
            <a:endParaRPr lang="cs-CZ" dirty="0"/>
          </a:p>
        </p:txBody>
      </p:sp>
      <p:sp>
        <p:nvSpPr>
          <p:cNvPr id="5" name="TextovéPole 4"/>
          <p:cNvSpPr txBox="1"/>
          <p:nvPr/>
        </p:nvSpPr>
        <p:spPr>
          <a:xfrm>
            <a:off x="8742028" y="6365724"/>
            <a:ext cx="1584176" cy="307777"/>
          </a:xfrm>
          <a:prstGeom prst="rect">
            <a:avLst/>
          </a:prstGeom>
          <a:noFill/>
        </p:spPr>
        <p:txBody>
          <a:bodyPr wrap="square" rtlCol="0">
            <a:spAutoFit/>
          </a:bodyPr>
          <a:lstStyle/>
          <a:p>
            <a:pPr>
              <a:buNone/>
            </a:pPr>
            <a:r>
              <a:rPr lang="en-GB" sz="1400" dirty="0"/>
              <a:t>Wald et al. (2016)</a:t>
            </a:r>
            <a:endParaRPr lang="cs-CZ" sz="1400" dirty="0"/>
          </a:p>
        </p:txBody>
      </p:sp>
      <p:grpSp>
        <p:nvGrpSpPr>
          <p:cNvPr id="4" name="Skupina 3"/>
          <p:cNvGrpSpPr/>
          <p:nvPr/>
        </p:nvGrpSpPr>
        <p:grpSpPr>
          <a:xfrm>
            <a:off x="4727848" y="3600740"/>
            <a:ext cx="4127589" cy="3257260"/>
            <a:chOff x="2793511" y="3475195"/>
            <a:chExt cx="4537926" cy="3499097"/>
          </a:xfrm>
        </p:grpSpPr>
        <p:grpSp>
          <p:nvGrpSpPr>
            <p:cNvPr id="7" name="Plátno 92"/>
            <p:cNvGrpSpPr/>
            <p:nvPr/>
          </p:nvGrpSpPr>
          <p:grpSpPr>
            <a:xfrm>
              <a:off x="2793511" y="3475195"/>
              <a:ext cx="4519557" cy="3384376"/>
              <a:chOff x="0" y="0"/>
              <a:chExt cx="3266129" cy="2280920"/>
            </a:xfrm>
          </p:grpSpPr>
          <p:pic>
            <p:nvPicPr>
              <p:cNvPr id="9" name="Obráze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23" y="3"/>
                <a:ext cx="3005525" cy="2245116"/>
              </a:xfrm>
              <a:prstGeom prst="rect">
                <a:avLst/>
              </a:prstGeom>
              <a:ln>
                <a:solidFill>
                  <a:schemeClr val="tx1"/>
                </a:solidFill>
              </a:ln>
            </p:spPr>
          </p:pic>
          <p:sp>
            <p:nvSpPr>
              <p:cNvPr id="8" name="Obdélník 7"/>
              <p:cNvSpPr/>
              <p:nvPr/>
            </p:nvSpPr>
            <p:spPr>
              <a:xfrm>
                <a:off x="0" y="0"/>
                <a:ext cx="3070225" cy="2280920"/>
              </a:xfrm>
              <a:prstGeom prst="rect">
                <a:avLst/>
              </a:prstGeom>
              <a:ln>
                <a:prstDash val="sysDash"/>
              </a:ln>
            </p:spPr>
            <p:txBody>
              <a:bodyPr/>
              <a:lstStyle/>
              <a:p>
                <a:endParaRPr lang="en-GB"/>
              </a:p>
            </p:txBody>
          </p:sp>
          <p:sp>
            <p:nvSpPr>
              <p:cNvPr id="10" name="Volný tvar 9"/>
              <p:cNvSpPr/>
              <p:nvPr/>
            </p:nvSpPr>
            <p:spPr>
              <a:xfrm>
                <a:off x="1785044" y="875209"/>
                <a:ext cx="517158" cy="567283"/>
              </a:xfrm>
              <a:custGeom>
                <a:avLst/>
                <a:gdLst>
                  <a:gd name="connsiteX0" fmla="*/ 307689 w 689051"/>
                  <a:gd name="connsiteY0" fmla="*/ 0 h 741054"/>
                  <a:gd name="connsiteX1" fmla="*/ 0 w 689051"/>
                  <a:gd name="connsiteY1" fmla="*/ 307689 h 741054"/>
                  <a:gd name="connsiteX2" fmla="*/ 355360 w 689051"/>
                  <a:gd name="connsiteY2" fmla="*/ 741054 h 741054"/>
                  <a:gd name="connsiteX3" fmla="*/ 689051 w 689051"/>
                  <a:gd name="connsiteY3" fmla="*/ 429031 h 741054"/>
                  <a:gd name="connsiteX4" fmla="*/ 307689 w 689051"/>
                  <a:gd name="connsiteY4" fmla="*/ 0 h 741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51" h="741054">
                    <a:moveTo>
                      <a:pt x="307689" y="0"/>
                    </a:moveTo>
                    <a:lnTo>
                      <a:pt x="0" y="307689"/>
                    </a:lnTo>
                    <a:lnTo>
                      <a:pt x="355360" y="741054"/>
                    </a:lnTo>
                    <a:lnTo>
                      <a:pt x="689051" y="429031"/>
                    </a:lnTo>
                    <a:lnTo>
                      <a:pt x="307689" y="0"/>
                    </a:lnTo>
                    <a:close/>
                  </a:path>
                </a:pathLst>
              </a:custGeom>
              <a:solidFill>
                <a:schemeClr val="accent1">
                  <a:alpha val="62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p>
            </p:txBody>
          </p:sp>
          <p:cxnSp>
            <p:nvCxnSpPr>
              <p:cNvPr id="11" name="Přímá spojnice 10"/>
              <p:cNvCxnSpPr>
                <a:stCxn id="10" idx="1"/>
              </p:cNvCxnSpPr>
              <p:nvPr/>
            </p:nvCxnSpPr>
            <p:spPr>
              <a:xfrm flipV="1">
                <a:off x="1784949" y="1050279"/>
                <a:ext cx="160151" cy="60324"/>
              </a:xfrm>
              <a:prstGeom prst="line">
                <a:avLst/>
              </a:prstGeom>
            </p:spPr>
            <p:style>
              <a:lnRef idx="1">
                <a:schemeClr val="dk1"/>
              </a:lnRef>
              <a:fillRef idx="0">
                <a:schemeClr val="dk1"/>
              </a:fillRef>
              <a:effectRef idx="0">
                <a:schemeClr val="dk1"/>
              </a:effectRef>
              <a:fontRef idx="minor">
                <a:schemeClr val="tx1"/>
              </a:fontRef>
            </p:style>
          </p:cxnSp>
          <p:cxnSp>
            <p:nvCxnSpPr>
              <p:cNvPr id="12" name="Přímá spojnice 11"/>
              <p:cNvCxnSpPr>
                <a:stCxn id="10" idx="2"/>
              </p:cNvCxnSpPr>
              <p:nvPr/>
            </p:nvCxnSpPr>
            <p:spPr>
              <a:xfrm flipV="1">
                <a:off x="2051647" y="1328615"/>
                <a:ext cx="175775" cy="113689"/>
              </a:xfrm>
              <a:prstGeom prst="line">
                <a:avLst/>
              </a:prstGeom>
            </p:spPr>
            <p:style>
              <a:lnRef idx="1">
                <a:schemeClr val="dk1"/>
              </a:lnRef>
              <a:fillRef idx="0">
                <a:schemeClr val="dk1"/>
              </a:fillRef>
              <a:effectRef idx="0">
                <a:schemeClr val="dk1"/>
              </a:effectRef>
              <a:fontRef idx="minor">
                <a:schemeClr val="tx1"/>
              </a:fontRef>
            </p:style>
          </p:cxnSp>
          <p:cxnSp>
            <p:nvCxnSpPr>
              <p:cNvPr id="13" name="Přímá spojnice 12"/>
              <p:cNvCxnSpPr/>
              <p:nvPr/>
            </p:nvCxnSpPr>
            <p:spPr>
              <a:xfrm flipV="1">
                <a:off x="2023289" y="616818"/>
                <a:ext cx="303356" cy="264353"/>
              </a:xfrm>
              <a:prstGeom prst="line">
                <a:avLst/>
              </a:prstGeom>
            </p:spPr>
            <p:style>
              <a:lnRef idx="1">
                <a:schemeClr val="dk1"/>
              </a:lnRef>
              <a:fillRef idx="0">
                <a:schemeClr val="dk1"/>
              </a:fillRef>
              <a:effectRef idx="0">
                <a:schemeClr val="dk1"/>
              </a:effectRef>
              <a:fontRef idx="minor">
                <a:schemeClr val="tx1"/>
              </a:fontRef>
            </p:style>
          </p:cxnSp>
          <p:cxnSp>
            <p:nvCxnSpPr>
              <p:cNvPr id="14" name="Přímá spojnice 13"/>
              <p:cNvCxnSpPr>
                <a:stCxn id="10" idx="3"/>
              </p:cNvCxnSpPr>
              <p:nvPr/>
            </p:nvCxnSpPr>
            <p:spPr>
              <a:xfrm flipV="1">
                <a:off x="2302178" y="931742"/>
                <a:ext cx="269264" cy="271894"/>
              </a:xfrm>
              <a:prstGeom prst="line">
                <a:avLst/>
              </a:prstGeom>
            </p:spPr>
            <p:style>
              <a:lnRef idx="1">
                <a:schemeClr val="dk1"/>
              </a:lnRef>
              <a:fillRef idx="0">
                <a:schemeClr val="dk1"/>
              </a:fillRef>
              <a:effectRef idx="0">
                <a:schemeClr val="dk1"/>
              </a:effectRef>
              <a:fontRef idx="minor">
                <a:schemeClr val="tx1"/>
              </a:fontRef>
            </p:style>
          </p:cxnSp>
          <p:cxnSp>
            <p:nvCxnSpPr>
              <p:cNvPr id="15" name="Přímá spojnice 14"/>
              <p:cNvCxnSpPr/>
              <p:nvPr/>
            </p:nvCxnSpPr>
            <p:spPr>
              <a:xfrm>
                <a:off x="665865" y="875323"/>
                <a:ext cx="251208" cy="2925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V="1">
                <a:off x="832376" y="767048"/>
                <a:ext cx="262299" cy="2171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Přímá spojnice se šipkou 16"/>
              <p:cNvCxnSpPr/>
              <p:nvPr/>
            </p:nvCxnSpPr>
            <p:spPr>
              <a:xfrm flipH="1" flipV="1">
                <a:off x="553633" y="655076"/>
                <a:ext cx="215270" cy="2572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Textové pole 81"/>
              <p:cNvSpPr txBox="1"/>
              <p:nvPr/>
            </p:nvSpPr>
            <p:spPr>
              <a:xfrm>
                <a:off x="386425" y="635279"/>
                <a:ext cx="320073" cy="3260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cs-CZ" sz="1800" i="1" dirty="0">
                    <a:latin typeface="Symbol" panose="05050102010706020507" pitchFamily="18" charset="2"/>
                    <a:ea typeface="Calibri" panose="020F0502020204030204" pitchFamily="34" charset="0"/>
                  </a:rPr>
                  <a:t>t</a:t>
                </a:r>
              </a:p>
            </p:txBody>
          </p:sp>
          <p:sp>
            <p:nvSpPr>
              <p:cNvPr id="19" name="Textové pole 82"/>
              <p:cNvSpPr txBox="1"/>
              <p:nvPr/>
            </p:nvSpPr>
            <p:spPr>
              <a:xfrm>
                <a:off x="1034466" y="557132"/>
                <a:ext cx="366603" cy="3260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GB" sz="1800" i="1" dirty="0">
                    <a:ea typeface="Calibri" panose="020F0502020204030204" pitchFamily="34" charset="0"/>
                  </a:rPr>
                  <a:t>σ</a:t>
                </a:r>
                <a:endParaRPr lang="cs-CZ" sz="1800" i="1" dirty="0">
                  <a:ea typeface="Calibri" panose="020F0502020204030204" pitchFamily="34" charset="0"/>
                </a:endParaRPr>
              </a:p>
            </p:txBody>
          </p:sp>
          <p:sp>
            <p:nvSpPr>
              <p:cNvPr id="20" name="Textové pole 83"/>
              <p:cNvSpPr txBox="1"/>
              <p:nvPr/>
            </p:nvSpPr>
            <p:spPr>
              <a:xfrm>
                <a:off x="53542" y="1082482"/>
                <a:ext cx="1272438" cy="3640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Bef>
                    <a:spcPts val="600"/>
                  </a:spcBef>
                  <a:spcAft>
                    <a:spcPts val="600"/>
                  </a:spcAft>
                  <a:buNone/>
                </a:pPr>
                <a:r>
                  <a:rPr lang="en-GB" sz="1400" dirty="0">
                    <a:ea typeface="Calibri" panose="020F0502020204030204" pitchFamily="34" charset="0"/>
                  </a:rPr>
                  <a:t>Weld throat section</a:t>
                </a:r>
                <a:endParaRPr lang="cs-CZ" sz="1400" dirty="0">
                  <a:ea typeface="Calibri" panose="020F0502020204030204" pitchFamily="34" charset="0"/>
                </a:endParaRPr>
              </a:p>
            </p:txBody>
          </p:sp>
          <p:sp>
            <p:nvSpPr>
              <p:cNvPr id="21" name="Textové pole 84"/>
              <p:cNvSpPr txBox="1"/>
              <p:nvPr/>
            </p:nvSpPr>
            <p:spPr>
              <a:xfrm>
                <a:off x="2000243" y="1457393"/>
                <a:ext cx="1265886" cy="359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0"/>
                  </a:spcBef>
                  <a:spcAft>
                    <a:spcPts val="0"/>
                  </a:spcAft>
                  <a:buNone/>
                </a:pPr>
                <a:r>
                  <a:rPr lang="en-US" sz="1400" dirty="0">
                    <a:ea typeface="Calibri" panose="020F0502020204030204" pitchFamily="34" charset="0"/>
                  </a:rPr>
                  <a:t>Equivalent solid</a:t>
                </a:r>
                <a:r>
                  <a:rPr lang="cs-CZ" sz="1400" dirty="0">
                    <a:ea typeface="Calibri" panose="020F0502020204030204" pitchFamily="34" charset="0"/>
                  </a:rPr>
                  <a:t> element</a:t>
                </a:r>
              </a:p>
            </p:txBody>
          </p:sp>
          <p:sp>
            <p:nvSpPr>
              <p:cNvPr id="22" name="Volný tvar 21"/>
              <p:cNvSpPr/>
              <p:nvPr/>
            </p:nvSpPr>
            <p:spPr>
              <a:xfrm>
                <a:off x="1421279" y="709443"/>
                <a:ext cx="572569" cy="857455"/>
              </a:xfrm>
              <a:custGeom>
                <a:avLst/>
                <a:gdLst>
                  <a:gd name="connsiteX0" fmla="*/ 858741 w 858741"/>
                  <a:gd name="connsiteY0" fmla="*/ 0 h 1264257"/>
                  <a:gd name="connsiteX1" fmla="*/ 0 w 858741"/>
                  <a:gd name="connsiteY1" fmla="*/ 787179 h 1264257"/>
                  <a:gd name="connsiteX2" fmla="*/ 23854 w 858741"/>
                  <a:gd name="connsiteY2" fmla="*/ 1264257 h 1264257"/>
                  <a:gd name="connsiteX3" fmla="*/ 644056 w 858741"/>
                  <a:gd name="connsiteY3" fmla="*/ 723569 h 1264257"/>
                </a:gdLst>
                <a:ahLst/>
                <a:cxnLst>
                  <a:cxn ang="0">
                    <a:pos x="connsiteX0" y="connsiteY0"/>
                  </a:cxn>
                  <a:cxn ang="0">
                    <a:pos x="connsiteX1" y="connsiteY1"/>
                  </a:cxn>
                  <a:cxn ang="0">
                    <a:pos x="connsiteX2" y="connsiteY2"/>
                  </a:cxn>
                  <a:cxn ang="0">
                    <a:pos x="connsiteX3" y="connsiteY3"/>
                  </a:cxn>
                </a:cxnLst>
                <a:rect l="l" t="t" r="r" b="b"/>
                <a:pathLst>
                  <a:path w="858741" h="1264257">
                    <a:moveTo>
                      <a:pt x="858741" y="0"/>
                    </a:moveTo>
                    <a:lnTo>
                      <a:pt x="0" y="787179"/>
                    </a:lnTo>
                    <a:lnTo>
                      <a:pt x="23854" y="1264257"/>
                    </a:lnTo>
                    <a:lnTo>
                      <a:pt x="644056" y="723569"/>
                    </a:lnTo>
                  </a:path>
                </a:pathLst>
              </a:custGeom>
              <a:solidFill>
                <a:schemeClr val="accent1">
                  <a:lumMod val="20000"/>
                  <a:lumOff val="80000"/>
                  <a:alpha val="57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p>
            </p:txBody>
          </p:sp>
          <p:cxnSp>
            <p:nvCxnSpPr>
              <p:cNvPr id="24" name="Přímá spojnice se šipkou 23"/>
              <p:cNvCxnSpPr/>
              <p:nvPr/>
            </p:nvCxnSpPr>
            <p:spPr>
              <a:xfrm flipH="1" flipV="1">
                <a:off x="962587" y="310101"/>
                <a:ext cx="7951" cy="771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V="1">
                <a:off x="2302204" y="132731"/>
                <a:ext cx="0" cy="771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 pole 89"/>
              <p:cNvSpPr txBox="1"/>
              <p:nvPr/>
            </p:nvSpPr>
            <p:spPr>
              <a:xfrm>
                <a:off x="30914" y="406101"/>
                <a:ext cx="1129087" cy="2669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US" sz="1400" dirty="0">
                    <a:ea typeface="Calibri" panose="020F0502020204030204" pitchFamily="34" charset="0"/>
                  </a:rPr>
                  <a:t>Equivalent </a:t>
                </a:r>
                <a:r>
                  <a:rPr lang="cs-CZ" sz="1400" dirty="0">
                    <a:ea typeface="Calibri" panose="020F0502020204030204" pitchFamily="34" charset="0"/>
                  </a:rPr>
                  <a:t>stress</a:t>
                </a:r>
              </a:p>
            </p:txBody>
          </p:sp>
          <p:sp>
            <p:nvSpPr>
              <p:cNvPr id="27" name="Volný tvar 26"/>
              <p:cNvSpPr/>
              <p:nvPr/>
            </p:nvSpPr>
            <p:spPr>
              <a:xfrm>
                <a:off x="151573" y="1566093"/>
                <a:ext cx="1704626" cy="346164"/>
              </a:xfrm>
              <a:custGeom>
                <a:avLst/>
                <a:gdLst>
                  <a:gd name="connsiteX0" fmla="*/ 0 w 2480807"/>
                  <a:gd name="connsiteY0" fmla="*/ 159026 h 485030"/>
                  <a:gd name="connsiteX1" fmla="*/ 1860605 w 2480807"/>
                  <a:gd name="connsiteY1" fmla="*/ 0 h 485030"/>
                  <a:gd name="connsiteX2" fmla="*/ 2480807 w 2480807"/>
                  <a:gd name="connsiteY2" fmla="*/ 485030 h 485030"/>
                </a:gdLst>
                <a:ahLst/>
                <a:cxnLst>
                  <a:cxn ang="0">
                    <a:pos x="connsiteX0" y="connsiteY0"/>
                  </a:cxn>
                  <a:cxn ang="0">
                    <a:pos x="connsiteX1" y="connsiteY1"/>
                  </a:cxn>
                  <a:cxn ang="0">
                    <a:pos x="connsiteX2" y="connsiteY2"/>
                  </a:cxn>
                </a:cxnLst>
                <a:rect l="l" t="t" r="r" b="b"/>
                <a:pathLst>
                  <a:path w="2480807" h="485030">
                    <a:moveTo>
                      <a:pt x="0" y="159026"/>
                    </a:moveTo>
                    <a:lnTo>
                      <a:pt x="1860605" y="0"/>
                    </a:lnTo>
                    <a:lnTo>
                      <a:pt x="2480807" y="485030"/>
                    </a:lnTo>
                  </a:path>
                </a:pathLst>
              </a:custGeom>
              <a:ln w="38100">
                <a:headEnd type="oval" w="lg" len="lg"/>
                <a:tailEnd type="oval" w="lg" len="lg"/>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buNone/>
                </a:pPr>
                <a:endParaRPr lang="cs-CZ" sz="1400"/>
              </a:p>
            </p:txBody>
          </p:sp>
          <p:sp>
            <p:nvSpPr>
              <p:cNvPr id="28" name="Textové pole 91"/>
              <p:cNvSpPr txBox="1"/>
              <p:nvPr/>
            </p:nvSpPr>
            <p:spPr>
              <a:xfrm>
                <a:off x="61746" y="1683737"/>
                <a:ext cx="1484102" cy="4308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US" sz="1400" dirty="0">
                    <a:ea typeface="Calibri" panose="020F0502020204030204" pitchFamily="34" charset="0"/>
                  </a:rPr>
                  <a:t>Multipoint constraint</a:t>
                </a:r>
                <a:endParaRPr lang="cs-CZ" sz="1400" dirty="0">
                  <a:ea typeface="Calibri" panose="020F0502020204030204" pitchFamily="34" charset="0"/>
                </a:endParaRPr>
              </a:p>
            </p:txBody>
          </p:sp>
        </p:grpSp>
        <p:sp>
          <p:nvSpPr>
            <p:cNvPr id="29" name="Textové pole 91"/>
            <p:cNvSpPr txBox="1"/>
            <p:nvPr/>
          </p:nvSpPr>
          <p:spPr>
            <a:xfrm>
              <a:off x="5277788" y="6334946"/>
              <a:ext cx="2053649" cy="6393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buNone/>
              </a:pPr>
              <a:r>
                <a:rPr lang="en-US" sz="1400" dirty="0">
                  <a:ea typeface="Calibri" panose="020F0502020204030204" pitchFamily="34" charset="0"/>
                </a:rPr>
                <a:t>Multipoint constraint</a:t>
              </a:r>
              <a:endParaRPr lang="cs-CZ" sz="1400" dirty="0">
                <a:ea typeface="Calibri" panose="020F0502020204030204" pitchFamily="34" charset="0"/>
              </a:endParaRPr>
            </a:p>
          </p:txBody>
        </p:sp>
      </p:grpSp>
      <p:sp>
        <p:nvSpPr>
          <p:cNvPr id="3" name="Zástupný symbol pro obsah 2"/>
          <p:cNvSpPr>
            <a:spLocks noGrp="1"/>
          </p:cNvSpPr>
          <p:nvPr>
            <p:ph idx="1"/>
          </p:nvPr>
        </p:nvSpPr>
        <p:spPr>
          <a:xfrm>
            <a:off x="2395876" y="1579680"/>
            <a:ext cx="9316747" cy="2099046"/>
          </a:xfrm>
        </p:spPr>
        <p:txBody>
          <a:bodyPr/>
          <a:lstStyle/>
          <a:p>
            <a:pPr>
              <a:spcBef>
                <a:spcPts val="0"/>
              </a:spcBef>
            </a:pPr>
            <a:r>
              <a:rPr lang="en-GB" sz="2000" dirty="0"/>
              <a:t>Filled weld is modelled by equivalent solid elastoplastic element, which is added between plates to express the weld behaviour, see Fig. below. </a:t>
            </a:r>
          </a:p>
          <a:p>
            <a:pPr>
              <a:spcBef>
                <a:spcPts val="0"/>
              </a:spcBef>
              <a:spcAft>
                <a:spcPts val="300"/>
              </a:spcAft>
            </a:pPr>
            <a:r>
              <a:rPr lang="en-GB" sz="2000" dirty="0"/>
              <a:t>The element respects the weld throat thickness, position, </a:t>
            </a:r>
            <a:br>
              <a:rPr lang="en-GB" sz="2000" dirty="0"/>
            </a:br>
            <a:r>
              <a:rPr lang="en-GB" sz="2000" dirty="0"/>
              <a:t>and orientation to assure good representation of weld </a:t>
            </a:r>
            <a:r>
              <a:rPr lang="cs-CZ" sz="2000" dirty="0" err="1"/>
              <a:t>deformation</a:t>
            </a:r>
            <a:r>
              <a:rPr lang="cs-CZ" sz="2000" dirty="0"/>
              <a:t> </a:t>
            </a:r>
            <a:r>
              <a:rPr lang="en-GB" sz="2000" dirty="0"/>
              <a:t>stiffness, resistance and deformation capacity.</a:t>
            </a:r>
          </a:p>
          <a:p>
            <a:pPr>
              <a:spcBef>
                <a:spcPts val="0"/>
              </a:spcBef>
            </a:pPr>
            <a:r>
              <a:rPr lang="en-GB" sz="2000" dirty="0"/>
              <a:t>The plastic strain in weld is limited to 5%.</a:t>
            </a:r>
          </a:p>
        </p:txBody>
      </p:sp>
      <p:grpSp>
        <p:nvGrpSpPr>
          <p:cNvPr id="31" name="Skupina 30"/>
          <p:cNvGrpSpPr/>
          <p:nvPr/>
        </p:nvGrpSpPr>
        <p:grpSpPr>
          <a:xfrm>
            <a:off x="335360" y="4340638"/>
            <a:ext cx="894876" cy="145920"/>
            <a:chOff x="251317" y="1446897"/>
            <a:chExt cx="893345" cy="145920"/>
          </a:xfrm>
        </p:grpSpPr>
        <p:sp>
          <p:nvSpPr>
            <p:cNvPr id="3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3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2521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Skupina 11"/>
          <p:cNvGrpSpPr/>
          <p:nvPr/>
        </p:nvGrpSpPr>
        <p:grpSpPr>
          <a:xfrm>
            <a:off x="3719736" y="2327074"/>
            <a:ext cx="5760720" cy="4170680"/>
            <a:chOff x="0" y="0"/>
            <a:chExt cx="5760720" cy="4170680"/>
          </a:xfrm>
        </p:grpSpPr>
        <p:pic>
          <p:nvPicPr>
            <p:cNvPr id="13" name="Picture 2"/>
            <p:cNvPicPr>
              <a:picLocks noGrp="1"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760720" cy="4170680"/>
            </a:xfrm>
            <a:prstGeom prst="rect">
              <a:avLst/>
            </a:prstGeom>
            <a:noFill/>
            <a:ln>
              <a:noFill/>
            </a:ln>
          </p:spPr>
        </p:pic>
        <p:sp>
          <p:nvSpPr>
            <p:cNvPr id="14" name="Zaoblený obdélník 13"/>
            <p:cNvSpPr/>
            <p:nvPr/>
          </p:nvSpPr>
          <p:spPr bwMode="auto">
            <a:xfrm>
              <a:off x="424069" y="2928730"/>
              <a:ext cx="1490869" cy="781657"/>
            </a:xfrm>
            <a:prstGeom prst="roundRect">
              <a:avLst/>
            </a:prstGeom>
            <a:solidFill>
              <a:srgbClr val="FFFF00">
                <a:alpha val="23922"/>
              </a:srgbClr>
            </a:solidFill>
            <a:ln w="76200"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sp>
          <p:nvSpPr>
            <p:cNvPr id="15" name="Zaoblený obdélník 14"/>
            <p:cNvSpPr/>
            <p:nvPr/>
          </p:nvSpPr>
          <p:spPr bwMode="auto">
            <a:xfrm>
              <a:off x="4101548" y="2968487"/>
              <a:ext cx="1490869" cy="781657"/>
            </a:xfrm>
            <a:prstGeom prst="roundRect">
              <a:avLst/>
            </a:prstGeom>
            <a:solidFill>
              <a:srgbClr val="FFFF00">
                <a:alpha val="23922"/>
              </a:srgbClr>
            </a:solidFill>
            <a:ln w="76200" cap="flat" cmpd="sng" algn="ctr">
              <a:solidFill>
                <a:srgbClr val="00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cs-CZ"/>
            </a:p>
          </p:txBody>
        </p:sp>
      </p:grpSp>
      <p:sp>
        <p:nvSpPr>
          <p:cNvPr id="2" name="Nadpis 1"/>
          <p:cNvSpPr>
            <a:spLocks noGrp="1"/>
          </p:cNvSpPr>
          <p:nvPr>
            <p:ph type="title"/>
          </p:nvPr>
        </p:nvSpPr>
        <p:spPr>
          <a:xfrm>
            <a:off x="2370360" y="201683"/>
            <a:ext cx="7451279" cy="922337"/>
          </a:xfrm>
        </p:spPr>
        <p:txBody>
          <a:bodyPr/>
          <a:lstStyle/>
          <a:p>
            <a:r>
              <a:rPr lang="en-GB" dirty="0"/>
              <a:t>Verification &amp; Validation</a:t>
            </a:r>
            <a:endParaRPr lang="cs-CZ" dirty="0"/>
          </a:p>
        </p:txBody>
      </p:sp>
      <p:sp>
        <p:nvSpPr>
          <p:cNvPr id="7" name="Zástupný symbol pro obsah 6"/>
          <p:cNvSpPr>
            <a:spLocks noGrp="1"/>
          </p:cNvSpPr>
          <p:nvPr>
            <p:ph idx="1"/>
          </p:nvPr>
        </p:nvSpPr>
        <p:spPr>
          <a:xfrm>
            <a:off x="2402092" y="1553811"/>
            <a:ext cx="9310532" cy="781657"/>
          </a:xfrm>
        </p:spPr>
        <p:txBody>
          <a:bodyPr/>
          <a:lstStyle/>
          <a:p>
            <a:r>
              <a:rPr lang="en-GB" sz="2000" dirty="0"/>
              <a:t>The need and position of Verification &amp; Validation in prediction of the reality is</a:t>
            </a:r>
            <a:r>
              <a:rPr lang="cs-CZ" sz="2000" dirty="0"/>
              <a:t> </a:t>
            </a:r>
            <a:r>
              <a:rPr lang="en-GB" sz="2000" dirty="0"/>
              <a:t>demonstrated on the diagram below. </a:t>
            </a:r>
          </a:p>
        </p:txBody>
      </p:sp>
      <p:sp>
        <p:nvSpPr>
          <p:cNvPr id="3" name="TextovéPole 2"/>
          <p:cNvSpPr txBox="1"/>
          <p:nvPr/>
        </p:nvSpPr>
        <p:spPr>
          <a:xfrm>
            <a:off x="9653182" y="6189977"/>
            <a:ext cx="1976823" cy="307777"/>
          </a:xfrm>
          <a:prstGeom prst="rect">
            <a:avLst/>
          </a:prstGeom>
          <a:noFill/>
        </p:spPr>
        <p:txBody>
          <a:bodyPr wrap="none" rtlCol="0">
            <a:spAutoFit/>
          </a:bodyPr>
          <a:lstStyle/>
          <a:p>
            <a:pPr>
              <a:buNone/>
            </a:pPr>
            <a:r>
              <a:rPr lang="en-US" sz="1400" dirty="0"/>
              <a:t>Kwasniewski L. (2009)</a:t>
            </a:r>
          </a:p>
        </p:txBody>
      </p:sp>
      <p:grpSp>
        <p:nvGrpSpPr>
          <p:cNvPr id="9" name="Skupina 8"/>
          <p:cNvGrpSpPr/>
          <p:nvPr/>
        </p:nvGrpSpPr>
        <p:grpSpPr>
          <a:xfrm>
            <a:off x="335360" y="4581128"/>
            <a:ext cx="894876" cy="145920"/>
            <a:chOff x="251317" y="1446897"/>
            <a:chExt cx="893345" cy="145920"/>
          </a:xfrm>
        </p:grpSpPr>
        <p:sp>
          <p:nvSpPr>
            <p:cNvPr id="1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7724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8601" y="148761"/>
            <a:ext cx="7451279" cy="922337"/>
          </a:xfrm>
        </p:spPr>
        <p:txBody>
          <a:bodyPr/>
          <a:lstStyle/>
          <a:p>
            <a:r>
              <a:rPr lang="cs-CZ" dirty="0"/>
              <a:t>Terminology</a:t>
            </a:r>
          </a:p>
        </p:txBody>
      </p:sp>
      <p:sp>
        <p:nvSpPr>
          <p:cNvPr id="3" name="Zástupný symbol pro obsah 2"/>
          <p:cNvSpPr>
            <a:spLocks noGrp="1"/>
          </p:cNvSpPr>
          <p:nvPr>
            <p:ph idx="1"/>
          </p:nvPr>
        </p:nvSpPr>
        <p:spPr>
          <a:xfrm>
            <a:off x="2423593" y="1628800"/>
            <a:ext cx="9289032" cy="4788599"/>
          </a:xfrm>
        </p:spPr>
        <p:txBody>
          <a:bodyPr/>
          <a:lstStyle/>
          <a:p>
            <a:pPr marL="457200" indent="-457200" eaLnBrk="1" hangingPunct="1">
              <a:spcBef>
                <a:spcPct val="0"/>
              </a:spcBef>
              <a:buSzPct val="85000"/>
              <a:tabLst>
                <a:tab pos="228600" algn="l"/>
                <a:tab pos="269875" algn="l"/>
              </a:tabLst>
            </a:pPr>
            <a:r>
              <a:rPr lang="en-GB" b="1" dirty="0">
                <a:cs typeface="Times New Roman" pitchFamily="18" charset="0"/>
              </a:rPr>
              <a:t>Validation</a:t>
            </a:r>
            <a:endParaRPr lang="en-GB" sz="2800" dirty="0">
              <a:cs typeface="Times New Roman" pitchFamily="18" charset="0"/>
            </a:endParaRPr>
          </a:p>
          <a:p>
            <a:pPr lvl="1" eaLnBrk="1" hangingPunct="1">
              <a:spcBef>
                <a:spcPct val="0"/>
              </a:spcBef>
              <a:buSzPct val="85000"/>
              <a:tabLst>
                <a:tab pos="228600" algn="l"/>
                <a:tab pos="269875" algn="l"/>
              </a:tabLst>
            </a:pPr>
            <a:r>
              <a:rPr lang="en-GB" dirty="0">
                <a:cs typeface="Times New Roman" pitchFamily="18" charset="0"/>
              </a:rPr>
              <a:t>compares the numerical solution</a:t>
            </a:r>
            <a:r>
              <a:rPr lang="cs-CZ" dirty="0">
                <a:cs typeface="Times New Roman" pitchFamily="18" charset="0"/>
              </a:rPr>
              <a:t> </a:t>
            </a:r>
            <a:r>
              <a:rPr lang="en-GB" dirty="0">
                <a:cs typeface="Times New Roman" pitchFamily="18" charset="0"/>
              </a:rPr>
              <a:t>with the </a:t>
            </a:r>
            <a:r>
              <a:rPr lang="en-GB" u="sng" dirty="0">
                <a:cs typeface="Times New Roman" pitchFamily="18" charset="0"/>
              </a:rPr>
              <a:t>experimental data.</a:t>
            </a:r>
          </a:p>
          <a:p>
            <a:pPr marL="285750" indent="-285750" eaLnBrk="1" hangingPunct="1">
              <a:spcBef>
                <a:spcPct val="0"/>
              </a:spcBef>
              <a:buSzPct val="85000"/>
              <a:tabLst>
                <a:tab pos="228600" algn="l"/>
                <a:tab pos="269875" algn="l"/>
              </a:tabLst>
              <a:defRPr/>
            </a:pPr>
            <a:endParaRPr lang="en-GB" sz="1600" dirty="0">
              <a:cs typeface="Times New Roman" pitchFamily="18" charset="0"/>
            </a:endParaRPr>
          </a:p>
          <a:p>
            <a:pPr marL="285750" indent="-285750" eaLnBrk="1" hangingPunct="1">
              <a:spcBef>
                <a:spcPct val="0"/>
              </a:spcBef>
              <a:buSzPct val="85000"/>
              <a:tabLst>
                <a:tab pos="228600" algn="l"/>
                <a:tab pos="269875" algn="l"/>
              </a:tabLst>
            </a:pPr>
            <a:endParaRPr lang="en-GB" sz="1600" b="1" dirty="0">
              <a:cs typeface="Times New Roman" pitchFamily="18" charset="0"/>
            </a:endParaRPr>
          </a:p>
          <a:p>
            <a:pPr marL="457200" indent="-457200" eaLnBrk="1" hangingPunct="1">
              <a:spcBef>
                <a:spcPct val="0"/>
              </a:spcBef>
              <a:buSzPct val="85000"/>
              <a:tabLst>
                <a:tab pos="228600" algn="l"/>
                <a:tab pos="269875" algn="l"/>
              </a:tabLst>
            </a:pPr>
            <a:r>
              <a:rPr lang="en-GB" b="1" dirty="0">
                <a:cs typeface="Times New Roman" pitchFamily="18" charset="0"/>
              </a:rPr>
              <a:t>Verification</a:t>
            </a:r>
            <a:endParaRPr lang="cs-CZ" sz="1600" dirty="0">
              <a:cs typeface="Times New Roman" pitchFamily="18" charset="0"/>
            </a:endParaRPr>
          </a:p>
          <a:p>
            <a:pPr marL="857250" lvl="1" indent="-457200" eaLnBrk="1" hangingPunct="1">
              <a:spcBef>
                <a:spcPct val="0"/>
              </a:spcBef>
              <a:buSzPct val="85000"/>
              <a:tabLst>
                <a:tab pos="228600" algn="l"/>
                <a:tab pos="269875" algn="l"/>
              </a:tabLst>
            </a:pPr>
            <a:r>
              <a:rPr lang="en-GB" dirty="0">
                <a:cs typeface="Times New Roman" pitchFamily="18" charset="0"/>
              </a:rPr>
              <a:t>uses comparison of computational solutions with highly accurate </a:t>
            </a:r>
            <a:r>
              <a:rPr lang="en-GB" u="sng" dirty="0">
                <a:cs typeface="Times New Roman" pitchFamily="18" charset="0"/>
              </a:rPr>
              <a:t>analytical or numerical solution.</a:t>
            </a:r>
          </a:p>
          <a:p>
            <a:pPr marL="457200" indent="-457200" eaLnBrk="1" hangingPunct="1">
              <a:spcBef>
                <a:spcPct val="0"/>
              </a:spcBef>
              <a:buSzPct val="85000"/>
              <a:tabLst>
                <a:tab pos="228600" algn="l"/>
                <a:tab pos="269875" algn="l"/>
              </a:tabLst>
            </a:pPr>
            <a:endParaRPr lang="en-GB" b="1" dirty="0">
              <a:solidFill>
                <a:srgbClr val="002060"/>
              </a:solidFill>
              <a:cs typeface="Times New Roman" pitchFamily="18" charset="0"/>
            </a:endParaRPr>
          </a:p>
          <a:p>
            <a:pPr marL="457200" indent="-457200" eaLnBrk="1" hangingPunct="1">
              <a:spcBef>
                <a:spcPct val="0"/>
              </a:spcBef>
              <a:buSzPct val="85000"/>
              <a:tabLst>
                <a:tab pos="228600" algn="l"/>
                <a:tab pos="269875" algn="l"/>
              </a:tabLst>
            </a:pPr>
            <a:endParaRPr lang="en-GB" sz="2800" b="1" dirty="0">
              <a:solidFill>
                <a:srgbClr val="002060"/>
              </a:solidFill>
              <a:cs typeface="Times New Roman" pitchFamily="18" charset="0"/>
            </a:endParaRPr>
          </a:p>
          <a:p>
            <a:pPr marL="457200" indent="-457200" eaLnBrk="1" hangingPunct="1">
              <a:spcBef>
                <a:spcPct val="0"/>
              </a:spcBef>
              <a:buSzPct val="85000"/>
              <a:tabLst>
                <a:tab pos="228600" algn="l"/>
                <a:tab pos="269875" algn="l"/>
              </a:tabLst>
            </a:pPr>
            <a:r>
              <a:rPr lang="en-GB" b="1" dirty="0">
                <a:cs typeface="Times New Roman" pitchFamily="18" charset="0"/>
              </a:rPr>
              <a:t>Benchmark case</a:t>
            </a:r>
            <a:endParaRPr lang="cs-CZ" b="1" dirty="0">
              <a:cs typeface="Times New Roman" pitchFamily="18" charset="0"/>
            </a:endParaRPr>
          </a:p>
          <a:p>
            <a:pPr marL="857250" lvl="1" indent="-457200" eaLnBrk="1" hangingPunct="1">
              <a:spcBef>
                <a:spcPct val="0"/>
              </a:spcBef>
              <a:buSzPct val="85000"/>
              <a:tabLst>
                <a:tab pos="228600" algn="l"/>
                <a:tab pos="269875" algn="l"/>
              </a:tabLst>
            </a:pPr>
            <a:r>
              <a:rPr lang="cs-CZ" dirty="0">
                <a:cs typeface="Times New Roman" pitchFamily="18" charset="0"/>
              </a:rPr>
              <a:t>ais</a:t>
            </a:r>
            <a:r>
              <a:rPr lang="en-GB" dirty="0">
                <a:cs typeface="Times New Roman" pitchFamily="18" charset="0"/>
              </a:rPr>
              <a:t> </a:t>
            </a:r>
            <a:r>
              <a:rPr lang="cs-CZ" dirty="0">
                <a:cs typeface="Times New Roman" pitchFamily="18" charset="0"/>
              </a:rPr>
              <a:t>e</a:t>
            </a:r>
            <a:r>
              <a:rPr lang="en-GB" dirty="0" err="1">
                <a:cs typeface="Times New Roman" pitchFamily="18" charset="0"/>
              </a:rPr>
              <a:t>xample</a:t>
            </a:r>
            <a:r>
              <a:rPr lang="en-GB" dirty="0">
                <a:cs typeface="Times New Roman" pitchFamily="18" charset="0"/>
              </a:rPr>
              <a:t> for check of the software and its user</a:t>
            </a:r>
            <a:r>
              <a:rPr lang="cs-CZ" dirty="0">
                <a:cs typeface="Times New Roman" pitchFamily="18" charset="0"/>
              </a:rPr>
              <a:t> </a:t>
            </a:r>
            <a:r>
              <a:rPr lang="en-GB" dirty="0">
                <a:cs typeface="Times New Roman" pitchFamily="18" charset="0"/>
              </a:rPr>
              <a:t>by validated and simplified input and output.</a:t>
            </a:r>
          </a:p>
          <a:p>
            <a:endParaRPr lang="cs-CZ" dirty="0"/>
          </a:p>
        </p:txBody>
      </p:sp>
      <p:grpSp>
        <p:nvGrpSpPr>
          <p:cNvPr id="4" name="Skupina 3"/>
          <p:cNvGrpSpPr/>
          <p:nvPr/>
        </p:nvGrpSpPr>
        <p:grpSpPr>
          <a:xfrm>
            <a:off x="335360" y="4581128"/>
            <a:ext cx="894876" cy="145920"/>
            <a:chOff x="251317" y="1446897"/>
            <a:chExt cx="893345" cy="145920"/>
          </a:xfrm>
        </p:grpSpPr>
        <p:sp>
          <p:nvSpPr>
            <p:cNvPr id="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142359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2"/>
          <p:cNvSpPr txBox="1">
            <a:spLocks/>
          </p:cNvSpPr>
          <p:nvPr/>
        </p:nvSpPr>
        <p:spPr bwMode="auto">
          <a:xfrm>
            <a:off x="9883802" y="2779410"/>
            <a:ext cx="1475657" cy="419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200">
                <a:solidFill>
                  <a:schemeClr val="tx1"/>
                </a:solidFill>
                <a:latin typeface="+mn-lt"/>
              </a:defRPr>
            </a:lvl2pPr>
            <a:lvl3pPr marL="1143000" indent="-228600" algn="l" rtl="0" eaLnBrk="0" fontAlgn="base" hangingPunct="0">
              <a:spcBef>
                <a:spcPct val="50000"/>
              </a:spcBef>
              <a:spcAft>
                <a:spcPct val="0"/>
              </a:spcAft>
              <a:buChar char="•"/>
              <a:defRPr sz="2000">
                <a:solidFill>
                  <a:schemeClr val="tx1"/>
                </a:solidFill>
                <a:latin typeface="+mn-lt"/>
              </a:defRPr>
            </a:lvl3pPr>
            <a:lvl4pPr marL="1600200" indent="-228600" algn="l" rtl="0" eaLnBrk="0" fontAlgn="base" hangingPunct="0">
              <a:spcBef>
                <a:spcPct val="50000"/>
              </a:spcBef>
              <a:spcAft>
                <a:spcPct val="0"/>
              </a:spcAft>
              <a:buChar char="–"/>
              <a:defRPr sz="2000">
                <a:solidFill>
                  <a:schemeClr val="tx1"/>
                </a:solidFill>
                <a:latin typeface="+mn-lt"/>
              </a:defRPr>
            </a:lvl4pPr>
            <a:lvl5pPr marL="2057400" indent="-228600" algn="l" rtl="0" eaLnBrk="0" fontAlgn="base" hangingPunct="0">
              <a:spcBef>
                <a:spcPct val="50000"/>
              </a:spcBef>
              <a:spcAft>
                <a:spcPct val="0"/>
              </a:spcAft>
              <a:buChar char="»"/>
              <a:defRPr sz="2000">
                <a:solidFill>
                  <a:schemeClr val="tx1"/>
                </a:solidFill>
                <a:latin typeface="+mn-lt"/>
              </a:defRPr>
            </a:lvl5pPr>
            <a:lvl6pPr marL="2514600" indent="-228600" algn="l" rtl="0" fontAlgn="base">
              <a:spcBef>
                <a:spcPct val="50000"/>
              </a:spcBef>
              <a:spcAft>
                <a:spcPct val="0"/>
              </a:spcAft>
              <a:buChar char="»"/>
              <a:defRPr sz="2000">
                <a:solidFill>
                  <a:schemeClr val="tx1"/>
                </a:solidFill>
                <a:latin typeface="+mn-lt"/>
              </a:defRPr>
            </a:lvl6pPr>
            <a:lvl7pPr marL="2971800" indent="-228600" algn="l" rtl="0" fontAlgn="base">
              <a:spcBef>
                <a:spcPct val="50000"/>
              </a:spcBef>
              <a:spcAft>
                <a:spcPct val="0"/>
              </a:spcAft>
              <a:buChar char="»"/>
              <a:defRPr sz="2000">
                <a:solidFill>
                  <a:schemeClr val="tx1"/>
                </a:solidFill>
                <a:latin typeface="+mn-lt"/>
              </a:defRPr>
            </a:lvl7pPr>
            <a:lvl8pPr marL="3429000" indent="-228600" algn="l" rtl="0" fontAlgn="base">
              <a:spcBef>
                <a:spcPct val="50000"/>
              </a:spcBef>
              <a:spcAft>
                <a:spcPct val="0"/>
              </a:spcAft>
              <a:buChar char="»"/>
              <a:defRPr sz="2000">
                <a:solidFill>
                  <a:schemeClr val="tx1"/>
                </a:solidFill>
                <a:latin typeface="+mn-lt"/>
              </a:defRPr>
            </a:lvl8pPr>
            <a:lvl9pPr marL="3886200" indent="-228600" algn="l" rtl="0" fontAlgn="base">
              <a:spcBef>
                <a:spcPct val="50000"/>
              </a:spcBef>
              <a:spcAft>
                <a:spcPct val="0"/>
              </a:spcAft>
              <a:buChar char="»"/>
              <a:defRPr sz="2000">
                <a:solidFill>
                  <a:schemeClr val="tx1"/>
                </a:solidFill>
                <a:latin typeface="+mn-lt"/>
              </a:defRPr>
            </a:lvl9pPr>
          </a:lstStyle>
          <a:p>
            <a:pPr marL="0" indent="0" algn="ctr">
              <a:spcBef>
                <a:spcPts val="600"/>
              </a:spcBef>
              <a:spcAft>
                <a:spcPts val="0"/>
              </a:spcAft>
              <a:buNone/>
            </a:pPr>
            <a:r>
              <a:rPr lang="cs-CZ" sz="1400" kern="0" dirty="0"/>
              <a:t>Experiment    </a:t>
            </a:r>
          </a:p>
          <a:p>
            <a:pPr marL="0" indent="0" algn="ctr">
              <a:spcBef>
                <a:spcPts val="600"/>
              </a:spcBef>
              <a:spcAft>
                <a:spcPts val="0"/>
              </a:spcAft>
              <a:buNone/>
            </a:pPr>
            <a:r>
              <a:rPr lang="cs-CZ" sz="1400" kern="0" dirty="0"/>
              <a:t>      </a:t>
            </a:r>
            <a:endParaRPr lang="en-GB" sz="1400" kern="0" dirty="0"/>
          </a:p>
          <a:p>
            <a:pPr marL="0" indent="0" algn="ctr">
              <a:spcBef>
                <a:spcPts val="600"/>
              </a:spcBef>
              <a:spcAft>
                <a:spcPts val="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r>
              <a:rPr lang="en-GB" sz="1400" kern="0" dirty="0"/>
              <a:t>Research</a:t>
            </a:r>
            <a:r>
              <a:rPr lang="cs-CZ" sz="1400" kern="0" dirty="0"/>
              <a:t> model</a:t>
            </a:r>
            <a:endParaRPr lang="cs-CZ" sz="1400" dirty="0"/>
          </a:p>
          <a:p>
            <a:pPr marL="0" indent="0" algn="ctr">
              <a:spcBef>
                <a:spcPts val="600"/>
              </a:spcBef>
              <a:spcAft>
                <a:spcPts val="0"/>
              </a:spcAft>
              <a:buNone/>
            </a:pPr>
            <a:endParaRPr lang="en-GB" sz="1400" kern="0" dirty="0"/>
          </a:p>
          <a:p>
            <a:pPr marL="0" indent="0" algn="ctr">
              <a:spcBef>
                <a:spcPts val="600"/>
              </a:spcBef>
              <a:spcAft>
                <a:spcPts val="0"/>
              </a:spcAft>
              <a:buNone/>
            </a:pPr>
            <a:endParaRPr lang="en-GB" sz="1400" kern="0" dirty="0"/>
          </a:p>
          <a:p>
            <a:pPr marL="0" indent="0" algn="ctr">
              <a:spcBef>
                <a:spcPts val="600"/>
              </a:spcBef>
              <a:spcAft>
                <a:spcPts val="0"/>
              </a:spcAft>
              <a:buNone/>
            </a:pPr>
            <a:endParaRPr lang="en-GB" sz="1400" kern="0" dirty="0"/>
          </a:p>
          <a:p>
            <a:pPr marL="0" indent="0" algn="ctr">
              <a:spcBef>
                <a:spcPts val="600"/>
              </a:spcBef>
              <a:spcAft>
                <a:spcPts val="600"/>
              </a:spcAft>
              <a:buNone/>
            </a:pPr>
            <a:endParaRPr lang="cs-CZ" sz="1400" kern="0" dirty="0"/>
          </a:p>
          <a:p>
            <a:pPr marL="0" indent="0" algn="ctr">
              <a:spcBef>
                <a:spcPts val="600"/>
              </a:spcBef>
              <a:spcAft>
                <a:spcPts val="0"/>
              </a:spcAft>
              <a:buNone/>
            </a:pPr>
            <a:endParaRPr lang="cs-CZ" sz="1400" kern="0" dirty="0"/>
          </a:p>
          <a:p>
            <a:pPr marL="0" indent="0" algn="ctr">
              <a:spcBef>
                <a:spcPts val="600"/>
              </a:spcBef>
              <a:spcAft>
                <a:spcPts val="0"/>
              </a:spcAft>
              <a:buNone/>
            </a:pPr>
            <a:r>
              <a:rPr lang="cs-CZ" sz="1400" kern="0" dirty="0"/>
              <a:t>Design model </a:t>
            </a:r>
            <a:endParaRPr lang="en-AU" sz="1400" b="1" kern="0" dirty="0"/>
          </a:p>
        </p:txBody>
      </p:sp>
      <p:sp>
        <p:nvSpPr>
          <p:cNvPr id="2" name="Nadpis 1"/>
          <p:cNvSpPr>
            <a:spLocks noGrp="1"/>
          </p:cNvSpPr>
          <p:nvPr>
            <p:ph type="title"/>
          </p:nvPr>
        </p:nvSpPr>
        <p:spPr>
          <a:xfrm>
            <a:off x="2351584" y="211086"/>
            <a:ext cx="7992864" cy="922337"/>
          </a:xfrm>
        </p:spPr>
        <p:txBody>
          <a:bodyPr/>
          <a:lstStyle/>
          <a:p>
            <a:r>
              <a:rPr lang="en-GB" dirty="0"/>
              <a:t>Design and research oriented model</a:t>
            </a:r>
          </a:p>
        </p:txBody>
      </p:sp>
      <p:pic>
        <p:nvPicPr>
          <p:cNvPr id="12" name="obrázek 4"/>
          <p:cNvPicPr/>
          <p:nvPr/>
        </p:nvPicPr>
        <p:blipFill>
          <a:blip r:embed="rId2" cstate="email">
            <a:extLst>
              <a:ext uri="{28A0092B-C50C-407E-A947-70E740481C1C}">
                <a14:useLocalDpi xmlns:a14="http://schemas.microsoft.com/office/drawing/2010/main"/>
              </a:ext>
            </a:extLst>
          </a:blip>
          <a:srcRect b="-1767"/>
          <a:stretch>
            <a:fillRect/>
          </a:stretch>
        </p:blipFill>
        <p:spPr bwMode="auto">
          <a:xfrm>
            <a:off x="9991480" y="3092238"/>
            <a:ext cx="1180467" cy="1249703"/>
          </a:xfrm>
          <a:prstGeom prst="rect">
            <a:avLst/>
          </a:prstGeom>
          <a:noFill/>
          <a:ln>
            <a:noFill/>
          </a:ln>
        </p:spPr>
      </p:pic>
      <p:pic>
        <p:nvPicPr>
          <p:cNvPr id="13" name="obrázek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06127" y="4875792"/>
            <a:ext cx="1231006" cy="1309953"/>
          </a:xfrm>
          <a:prstGeom prst="rect">
            <a:avLst/>
          </a:prstGeom>
          <a:noFill/>
          <a:ln>
            <a:noFill/>
          </a:ln>
        </p:spPr>
      </p:pic>
      <p:pic>
        <p:nvPicPr>
          <p:cNvPr id="15" name="Obrázek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6854" y="1438428"/>
            <a:ext cx="1309554" cy="1321180"/>
          </a:xfrm>
          <a:prstGeom prst="rect">
            <a:avLst/>
          </a:prstGeom>
        </p:spPr>
      </p:pic>
      <p:sp>
        <p:nvSpPr>
          <p:cNvPr id="4" name="Šipka dolů 3"/>
          <p:cNvSpPr/>
          <p:nvPr/>
        </p:nvSpPr>
        <p:spPr bwMode="auto">
          <a:xfrm>
            <a:off x="9960224" y="3145018"/>
            <a:ext cx="159007" cy="296881"/>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sp>
        <p:nvSpPr>
          <p:cNvPr id="9" name="Šipka dolů 8"/>
          <p:cNvSpPr/>
          <p:nvPr/>
        </p:nvSpPr>
        <p:spPr bwMode="auto">
          <a:xfrm>
            <a:off x="9991480" y="4875792"/>
            <a:ext cx="159007" cy="296881"/>
          </a:xfrm>
          <a:prstGeom prst="downArrow">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cs-CZ"/>
          </a:p>
        </p:txBody>
      </p:sp>
      <p:grpSp>
        <p:nvGrpSpPr>
          <p:cNvPr id="10" name="Skupina 9"/>
          <p:cNvGrpSpPr/>
          <p:nvPr/>
        </p:nvGrpSpPr>
        <p:grpSpPr>
          <a:xfrm>
            <a:off x="335360" y="4581128"/>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3" name="Zástupný symbol pro obsah 2"/>
          <p:cNvSpPr>
            <a:spLocks noGrp="1"/>
          </p:cNvSpPr>
          <p:nvPr>
            <p:ph idx="1"/>
          </p:nvPr>
        </p:nvSpPr>
        <p:spPr>
          <a:xfrm>
            <a:off x="2423592" y="1595999"/>
            <a:ext cx="7036606" cy="5145365"/>
          </a:xfrm>
        </p:spPr>
        <p:txBody>
          <a:bodyPr/>
          <a:lstStyle/>
          <a:p>
            <a:pPr marL="0" indent="0">
              <a:spcBef>
                <a:spcPts val="0"/>
              </a:spcBef>
              <a:spcAft>
                <a:spcPts val="900"/>
              </a:spcAft>
              <a:buNone/>
            </a:pPr>
            <a:r>
              <a:rPr lang="en-GB" sz="1800" dirty="0"/>
              <a:t>Current approval of design models consist of</a:t>
            </a:r>
          </a:p>
          <a:p>
            <a:pPr marL="857250" lvl="1" indent="-457200">
              <a:spcBef>
                <a:spcPts val="0"/>
              </a:spcBef>
              <a:spcAft>
                <a:spcPts val="900"/>
              </a:spcAft>
              <a:buFont typeface="+mj-lt"/>
              <a:buAutoNum type="arabicParenR"/>
            </a:pPr>
            <a:r>
              <a:rPr lang="cs-CZ" sz="1800" dirty="0"/>
              <a:t> </a:t>
            </a:r>
            <a:r>
              <a:rPr lang="cs-CZ" sz="1800" b="1" dirty="0"/>
              <a:t>Ex</a:t>
            </a:r>
            <a:r>
              <a:rPr lang="en-GB" sz="1800" b="1" dirty="0" err="1"/>
              <a:t>periments</a:t>
            </a:r>
            <a:r>
              <a:rPr lang="en-GB" sz="1800" dirty="0"/>
              <a:t> 	</a:t>
            </a:r>
          </a:p>
          <a:p>
            <a:pPr>
              <a:spcBef>
                <a:spcPts val="0"/>
              </a:spcBef>
              <a:spcAft>
                <a:spcPts val="900"/>
              </a:spcAft>
            </a:pPr>
            <a:r>
              <a:rPr lang="en-GB" sz="2000" b="1" dirty="0"/>
              <a:t>Research oriented FE model </a:t>
            </a:r>
            <a:r>
              <a:rPr lang="en-GB" sz="1400" dirty="0"/>
              <a:t>(ROFEM)</a:t>
            </a:r>
            <a:r>
              <a:rPr lang="en-GB" sz="2000" b="1" dirty="0"/>
              <a:t> </a:t>
            </a:r>
            <a:endParaRPr lang="en-GB" sz="2000" dirty="0"/>
          </a:p>
          <a:p>
            <a:pPr marL="914400" lvl="1" indent="-457200">
              <a:spcBef>
                <a:spcPts val="0"/>
              </a:spcBef>
              <a:spcAft>
                <a:spcPts val="900"/>
              </a:spcAft>
              <a:buFont typeface="+mj-lt"/>
              <a:buAutoNum type="arabicParenR" startAt="2"/>
            </a:pPr>
            <a:r>
              <a:rPr lang="en-GB" sz="1800" dirty="0"/>
              <a:t>is </a:t>
            </a:r>
            <a:r>
              <a:rPr lang="en-GB" sz="1800" b="1" dirty="0"/>
              <a:t>validated </a:t>
            </a:r>
            <a:r>
              <a:rPr lang="en-GB" sz="1800" dirty="0"/>
              <a:t>on experiment.</a:t>
            </a:r>
          </a:p>
          <a:p>
            <a:pPr marL="914400" lvl="1" indent="-457200">
              <a:spcBef>
                <a:spcPts val="0"/>
              </a:spcBef>
              <a:spcAft>
                <a:spcPts val="900"/>
              </a:spcAft>
              <a:buFont typeface="+mj-lt"/>
              <a:buAutoNum type="arabicParenR" startAt="2"/>
            </a:pPr>
            <a:r>
              <a:rPr lang="en-GB" sz="1800" dirty="0"/>
              <a:t>Numerical experiments are prepared.</a:t>
            </a:r>
          </a:p>
          <a:p>
            <a:pPr>
              <a:spcBef>
                <a:spcPts val="0"/>
              </a:spcBef>
              <a:spcAft>
                <a:spcPts val="900"/>
              </a:spcAft>
            </a:pPr>
            <a:r>
              <a:rPr lang="en-GB" sz="2000" b="1" dirty="0"/>
              <a:t>Design oriented </a:t>
            </a:r>
            <a:br>
              <a:rPr lang="en-GB" sz="2000" b="1" dirty="0"/>
            </a:br>
            <a:r>
              <a:rPr lang="en-GB" sz="2000" b="1" dirty="0"/>
              <a:t>analytical/numerical model</a:t>
            </a:r>
            <a:r>
              <a:rPr lang="cs-CZ" sz="2000" b="1" dirty="0"/>
              <a:t> </a:t>
            </a:r>
            <a:r>
              <a:rPr lang="cs-CZ" sz="1400" dirty="0"/>
              <a:t>(AM/DOFEM)</a:t>
            </a:r>
            <a:r>
              <a:rPr lang="en-GB" sz="2000" dirty="0"/>
              <a:t> </a:t>
            </a:r>
            <a:endParaRPr lang="en-GB" sz="1600" dirty="0"/>
          </a:p>
          <a:p>
            <a:pPr marL="914400" lvl="1" indent="-457200">
              <a:spcBef>
                <a:spcPts val="0"/>
              </a:spcBef>
              <a:spcAft>
                <a:spcPts val="900"/>
              </a:spcAft>
              <a:buFont typeface="+mj-lt"/>
              <a:buAutoNum type="arabicParenR" startAt="4"/>
            </a:pPr>
            <a:r>
              <a:rPr lang="en-GB" sz="1800" dirty="0"/>
              <a:t>is </a:t>
            </a:r>
            <a:r>
              <a:rPr lang="en-GB" sz="1800" b="1" dirty="0"/>
              <a:t>verified </a:t>
            </a:r>
            <a:r>
              <a:rPr lang="en-GB" sz="1800" dirty="0"/>
              <a:t>to numerical experiments and/or another design models.</a:t>
            </a:r>
          </a:p>
          <a:p>
            <a:pPr marL="914400" lvl="1" indent="-457200">
              <a:spcBef>
                <a:spcPts val="0"/>
              </a:spcBef>
              <a:spcAft>
                <a:spcPts val="900"/>
              </a:spcAft>
              <a:buFont typeface="+mj-lt"/>
              <a:buAutoNum type="arabicParenR" startAt="4"/>
            </a:pPr>
            <a:r>
              <a:rPr lang="en-GB" sz="1800" dirty="0"/>
              <a:t>Sensitivity study is prepared.</a:t>
            </a:r>
          </a:p>
          <a:p>
            <a:pPr marL="914400" lvl="1" indent="-457200">
              <a:spcBef>
                <a:spcPts val="0"/>
              </a:spcBef>
              <a:spcAft>
                <a:spcPts val="900"/>
              </a:spcAft>
              <a:buFont typeface="+mj-lt"/>
              <a:buAutoNum type="arabicParenR" startAt="4"/>
            </a:pPr>
            <a:r>
              <a:rPr lang="en-GB" sz="1800" dirty="0"/>
              <a:t>Validity range is defined.</a:t>
            </a:r>
          </a:p>
          <a:p>
            <a:pPr>
              <a:spcBef>
                <a:spcPts val="0"/>
              </a:spcBef>
              <a:spcAft>
                <a:spcPts val="900"/>
              </a:spcAft>
            </a:pPr>
            <a:r>
              <a:rPr lang="en-GB" sz="2000" b="1" dirty="0"/>
              <a:t>Benchmark case</a:t>
            </a:r>
            <a:r>
              <a:rPr lang="cs-CZ" sz="2000" b="1" dirty="0"/>
              <a:t> </a:t>
            </a:r>
            <a:r>
              <a:rPr lang="cs-CZ" sz="1400" dirty="0"/>
              <a:t>(BC)</a:t>
            </a:r>
            <a:r>
              <a:rPr lang="en-GB" sz="1400" dirty="0"/>
              <a:t> </a:t>
            </a:r>
          </a:p>
          <a:p>
            <a:pPr marL="914400" lvl="1" indent="-457200">
              <a:spcBef>
                <a:spcPts val="0"/>
              </a:spcBef>
              <a:spcAft>
                <a:spcPts val="900"/>
              </a:spcAft>
              <a:buFont typeface="+mj-lt"/>
              <a:buAutoNum type="arabicParenR" startAt="7"/>
            </a:pPr>
            <a:r>
              <a:rPr lang="en-GB" sz="1800" dirty="0"/>
              <a:t>is prepared to help the users of model to check up its correctness and proper use. </a:t>
            </a:r>
          </a:p>
        </p:txBody>
      </p:sp>
    </p:spTree>
    <p:extLst>
      <p:ext uri="{BB962C8B-B14F-4D97-AF65-F5344CB8AC3E}">
        <p14:creationId xmlns:p14="http://schemas.microsoft.com/office/powerpoint/2010/main" val="184349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5068" y="272403"/>
            <a:ext cx="7451279" cy="922337"/>
          </a:xfrm>
        </p:spPr>
        <p:txBody>
          <a:bodyPr/>
          <a:lstStyle/>
          <a:p>
            <a:r>
              <a:rPr lang="en-GB" dirty="0"/>
              <a:t>Experiments</a:t>
            </a:r>
            <a:r>
              <a:rPr lang="cs-CZ" dirty="0"/>
              <a:t> </a:t>
            </a:r>
            <a:r>
              <a:rPr lang="cs-CZ" dirty="0" err="1"/>
              <a:t>with</a:t>
            </a:r>
            <a:r>
              <a:rPr lang="cs-CZ" dirty="0"/>
              <a:t> b</a:t>
            </a:r>
            <a:r>
              <a:rPr lang="en-GB" dirty="0" err="1"/>
              <a:t>olts</a:t>
            </a:r>
            <a:r>
              <a:rPr lang="en-GB" dirty="0"/>
              <a:t> in tension</a:t>
            </a:r>
            <a:r>
              <a:rPr lang="cs-CZ" dirty="0"/>
              <a:t> </a:t>
            </a:r>
          </a:p>
        </p:txBody>
      </p:sp>
      <p:sp>
        <p:nvSpPr>
          <p:cNvPr id="3" name="Zástupný symbol pro obsah 2"/>
          <p:cNvSpPr>
            <a:spLocks noGrp="1"/>
          </p:cNvSpPr>
          <p:nvPr>
            <p:ph idx="1"/>
          </p:nvPr>
        </p:nvSpPr>
        <p:spPr>
          <a:xfrm>
            <a:off x="2351584" y="1581571"/>
            <a:ext cx="9394142" cy="1919437"/>
          </a:xfrm>
        </p:spPr>
        <p:txBody>
          <a:bodyPr/>
          <a:lstStyle/>
          <a:p>
            <a:r>
              <a:rPr lang="en-GB" sz="2000" dirty="0"/>
              <a:t>Out of dozens of published tests, 13 bolts of different lengths and diameter were tested to obtain the detailed force-deformation behaviour.</a:t>
            </a:r>
          </a:p>
          <a:p>
            <a:r>
              <a:rPr lang="en-GB" sz="2000" dirty="0"/>
              <a:t>Bolts elongation was measured by inductive sensors.</a:t>
            </a:r>
          </a:p>
          <a:p>
            <a:r>
              <a:rPr lang="en-GB" sz="2000" dirty="0"/>
              <a:t>Bolts were fixed to the testing machine by special tools with bearing caps to ensure hinges on its ends.</a:t>
            </a:r>
          </a:p>
        </p:txBody>
      </p:sp>
      <p:pic>
        <p:nvPicPr>
          <p:cNvPr id="4" name="Picture 8" descr="G:\Doktorandské studium\disertace\experimenty\šrouby\trhačka sroubu2014_09_18\foto\šroub 11\P10101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1239" y="3647859"/>
            <a:ext cx="3384376" cy="2961329"/>
          </a:xfrm>
          <a:prstGeom prst="rect">
            <a:avLst/>
          </a:prstGeom>
          <a:noFill/>
        </p:spPr>
      </p:pic>
      <p:pic>
        <p:nvPicPr>
          <p:cNvPr id="5" name="Picture 1" descr="experiment šroubu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6798" y="3501007"/>
            <a:ext cx="257651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3216618" y="6277820"/>
            <a:ext cx="2879382" cy="307777"/>
          </a:xfrm>
          <a:prstGeom prst="rect">
            <a:avLst/>
          </a:prstGeom>
          <a:noFill/>
        </p:spPr>
        <p:txBody>
          <a:bodyPr wrap="square" rtlCol="0">
            <a:spAutoFit/>
          </a:bodyPr>
          <a:lstStyle/>
          <a:p>
            <a:pPr>
              <a:buNone/>
            </a:pPr>
            <a:r>
              <a:rPr lang="en-GB" sz="1400" dirty="0"/>
              <a:t>Inductive sensors arrangement</a:t>
            </a:r>
          </a:p>
        </p:txBody>
      </p:sp>
      <p:sp>
        <p:nvSpPr>
          <p:cNvPr id="7" name="TextovéPole 6"/>
          <p:cNvSpPr txBox="1"/>
          <p:nvPr/>
        </p:nvSpPr>
        <p:spPr>
          <a:xfrm>
            <a:off x="9048328" y="3347119"/>
            <a:ext cx="1822721" cy="307777"/>
          </a:xfrm>
          <a:prstGeom prst="rect">
            <a:avLst/>
          </a:prstGeom>
          <a:noFill/>
        </p:spPr>
        <p:txBody>
          <a:bodyPr wrap="square" rtlCol="0">
            <a:spAutoFit/>
          </a:bodyPr>
          <a:lstStyle/>
          <a:p>
            <a:pPr>
              <a:buNone/>
            </a:pPr>
            <a:r>
              <a:rPr lang="en-GB" sz="1400" dirty="0"/>
              <a:t>Testing machine</a:t>
            </a:r>
          </a:p>
        </p:txBody>
      </p:sp>
      <p:grpSp>
        <p:nvGrpSpPr>
          <p:cNvPr id="8" name="Skupina 7"/>
          <p:cNvGrpSpPr/>
          <p:nvPr/>
        </p:nvGrpSpPr>
        <p:grpSpPr>
          <a:xfrm>
            <a:off x="302258" y="4581128"/>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63148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Lecture</a:t>
            </a:r>
            <a:r>
              <a:rPr lang="cs-CZ" dirty="0"/>
              <a:t> 1</a:t>
            </a:r>
            <a:br>
              <a:rPr lang="cs-CZ" dirty="0"/>
            </a:br>
            <a:br>
              <a:rPr lang="cs-CZ" dirty="0"/>
            </a:br>
            <a:r>
              <a:rPr lang="cs-CZ" dirty="0"/>
              <a:t>B</a:t>
            </a:r>
            <a:r>
              <a:rPr lang="en-GB" dirty="0" err="1"/>
              <a:t>eam</a:t>
            </a:r>
            <a:r>
              <a:rPr lang="en-GB" dirty="0"/>
              <a:t> to column moment connection</a:t>
            </a:r>
            <a:br>
              <a:rPr lang="en-GB" dirty="0"/>
            </a:br>
            <a:endParaRPr lang="cs-CZ" b="0" dirty="0"/>
          </a:p>
        </p:txBody>
      </p:sp>
      <p:sp>
        <p:nvSpPr>
          <p:cNvPr id="3" name="Podnadpis 2"/>
          <p:cNvSpPr>
            <a:spLocks noGrp="1"/>
          </p:cNvSpPr>
          <p:nvPr>
            <p:ph type="subTitle" idx="1"/>
          </p:nvPr>
        </p:nvSpPr>
        <p:spPr>
          <a:xfrm>
            <a:off x="1559496" y="5013176"/>
            <a:ext cx="10632504" cy="720080"/>
          </a:xfrm>
        </p:spPr>
        <p:txBody>
          <a:bodyPr/>
          <a:lstStyle/>
          <a:p>
            <a:pPr>
              <a:spcBef>
                <a:spcPct val="0"/>
              </a:spcBef>
            </a:pPr>
            <a:r>
              <a:rPr lang="en-GB" sz="1800" dirty="0"/>
              <a:t>František Wald, Lukáš Gödrich, Marta Kuříková, </a:t>
            </a:r>
            <a:r>
              <a:rPr lang="cs-CZ" sz="1800" dirty="0"/>
              <a:t>Abhishek Ghimire, </a:t>
            </a:r>
            <a:endParaRPr lang="en-GB" sz="1800" dirty="0"/>
          </a:p>
          <a:p>
            <a:pPr>
              <a:spcBef>
                <a:spcPct val="0"/>
              </a:spcBef>
            </a:pPr>
            <a:r>
              <a:rPr lang="en-GB" sz="1800" dirty="0"/>
              <a:t>Lubomír Šabatka, Jaromír Kabeláč, </a:t>
            </a:r>
            <a:r>
              <a:rPr lang="en-GB" sz="1800" dirty="0" err="1"/>
              <a:t>Drahoš</a:t>
            </a:r>
            <a:r>
              <a:rPr lang="en-GB" sz="1800" dirty="0"/>
              <a:t> Kojala</a:t>
            </a:r>
            <a:endParaRPr lang="en-GB" sz="1800" dirty="0">
              <a:ea typeface="SimSun" pitchFamily="2" charset="-122"/>
            </a:endParaRPr>
          </a:p>
          <a:p>
            <a:endParaRPr lang="cs-CZ" sz="1600" dirty="0"/>
          </a:p>
        </p:txBody>
      </p:sp>
      <p:sp>
        <p:nvSpPr>
          <p:cNvPr id="4" name="Podnadpis 10"/>
          <p:cNvSpPr txBox="1">
            <a:spLocks/>
          </p:cNvSpPr>
          <p:nvPr/>
        </p:nvSpPr>
        <p:spPr bwMode="auto">
          <a:xfrm>
            <a:off x="2783633" y="5733256"/>
            <a:ext cx="7906359"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50000"/>
              </a:spcBef>
              <a:spcAft>
                <a:spcPct val="0"/>
              </a:spcAft>
              <a:buClr>
                <a:schemeClr val="accent2"/>
              </a:buClr>
              <a:buSzPct val="80000"/>
              <a:buFont typeface="Courier New" panose="02070309020205020404" pitchFamily="49" charset="0"/>
              <a:buNone/>
              <a:defRPr lang="cs-CZ" sz="2400" b="1" i="0" u="none" strike="noStrike" kern="2800" baseline="0" smtClean="0">
                <a:solidFill>
                  <a:schemeClr val="tx1"/>
                </a:solidFill>
                <a:latin typeface="Arial Black" panose="020B0A04020102020204" pitchFamily="34" charset="0"/>
                <a:ea typeface="+mn-ea"/>
                <a:cs typeface="+mn-cs"/>
              </a:defRPr>
            </a:lvl1pPr>
            <a:lvl2pPr marL="342884" indent="0" algn="ctr" rtl="0" eaLnBrk="0" fontAlgn="base" hangingPunct="0">
              <a:spcBef>
                <a:spcPts val="600"/>
              </a:spcBef>
              <a:spcAft>
                <a:spcPct val="0"/>
              </a:spcAft>
              <a:buClr>
                <a:srgbClr val="0070C0"/>
              </a:buClr>
              <a:buFont typeface="Arial" panose="020B0604020202020204" pitchFamily="34" charset="0"/>
              <a:buNone/>
              <a:defRPr sz="1500">
                <a:solidFill>
                  <a:schemeClr val="tx1"/>
                </a:solidFill>
                <a:latin typeface="+mn-lt"/>
              </a:defRPr>
            </a:lvl2pPr>
            <a:lvl3pPr marL="685766" indent="0" algn="ctr" rtl="0" eaLnBrk="0" fontAlgn="base" hangingPunct="0">
              <a:spcBef>
                <a:spcPct val="50000"/>
              </a:spcBef>
              <a:spcAft>
                <a:spcPct val="0"/>
              </a:spcAft>
              <a:buNone/>
              <a:defRPr sz="1350">
                <a:solidFill>
                  <a:schemeClr val="tx1"/>
                </a:solidFill>
                <a:latin typeface="+mn-lt"/>
              </a:defRPr>
            </a:lvl3pPr>
            <a:lvl4pPr marL="1028649" indent="0" algn="ctr" rtl="0" eaLnBrk="0" fontAlgn="base" hangingPunct="0">
              <a:spcBef>
                <a:spcPct val="50000"/>
              </a:spcBef>
              <a:spcAft>
                <a:spcPct val="0"/>
              </a:spcAft>
              <a:buNone/>
              <a:defRPr sz="1200">
                <a:solidFill>
                  <a:schemeClr val="tx1"/>
                </a:solidFill>
                <a:latin typeface="+mn-lt"/>
              </a:defRPr>
            </a:lvl4pPr>
            <a:lvl5pPr marL="1371532" indent="0" algn="ctr" rtl="0" eaLnBrk="0" fontAlgn="base" hangingPunct="0">
              <a:spcBef>
                <a:spcPct val="50000"/>
              </a:spcBef>
              <a:spcAft>
                <a:spcPct val="0"/>
              </a:spcAft>
              <a:buNone/>
              <a:defRPr sz="1200">
                <a:solidFill>
                  <a:schemeClr val="tx1"/>
                </a:solidFill>
                <a:latin typeface="+mn-lt"/>
              </a:defRPr>
            </a:lvl5pPr>
            <a:lvl6pPr marL="1714415" indent="0" algn="ctr" rtl="0" fontAlgn="base">
              <a:spcBef>
                <a:spcPct val="50000"/>
              </a:spcBef>
              <a:spcAft>
                <a:spcPct val="0"/>
              </a:spcAft>
              <a:buNone/>
              <a:defRPr sz="1200">
                <a:solidFill>
                  <a:schemeClr val="tx1"/>
                </a:solidFill>
                <a:latin typeface="+mn-lt"/>
              </a:defRPr>
            </a:lvl6pPr>
            <a:lvl7pPr marL="2057297" indent="0" algn="ctr" rtl="0" fontAlgn="base">
              <a:spcBef>
                <a:spcPct val="50000"/>
              </a:spcBef>
              <a:spcAft>
                <a:spcPct val="0"/>
              </a:spcAft>
              <a:buNone/>
              <a:defRPr sz="1200">
                <a:solidFill>
                  <a:schemeClr val="tx1"/>
                </a:solidFill>
                <a:latin typeface="+mn-lt"/>
              </a:defRPr>
            </a:lvl7pPr>
            <a:lvl8pPr marL="2400180" indent="0" algn="ctr" rtl="0" fontAlgn="base">
              <a:spcBef>
                <a:spcPct val="50000"/>
              </a:spcBef>
              <a:spcAft>
                <a:spcPct val="0"/>
              </a:spcAft>
              <a:buNone/>
              <a:defRPr sz="1200">
                <a:solidFill>
                  <a:schemeClr val="tx1"/>
                </a:solidFill>
                <a:latin typeface="+mn-lt"/>
              </a:defRPr>
            </a:lvl8pPr>
            <a:lvl9pPr marL="2743064" indent="0" algn="ctr" rtl="0" fontAlgn="base">
              <a:spcBef>
                <a:spcPct val="50000"/>
              </a:spcBef>
              <a:spcAft>
                <a:spcPct val="0"/>
              </a:spcAft>
              <a:buNone/>
              <a:defRPr sz="1200">
                <a:solidFill>
                  <a:schemeClr val="tx1"/>
                </a:solidFill>
                <a:latin typeface="+mn-lt"/>
              </a:defRPr>
            </a:lvl9pPr>
          </a:lstStyle>
          <a:p>
            <a:pPr>
              <a:spcBef>
                <a:spcPct val="0"/>
              </a:spcBef>
            </a:pPr>
            <a:endParaRPr lang="en-GB" sz="1400" dirty="0">
              <a:ea typeface="SimSun" pitchFamily="2" charset="-122"/>
            </a:endParaRPr>
          </a:p>
        </p:txBody>
      </p:sp>
    </p:spTree>
    <p:extLst>
      <p:ext uri="{BB962C8B-B14F-4D97-AF65-F5344CB8AC3E}">
        <p14:creationId xmlns:p14="http://schemas.microsoft.com/office/powerpoint/2010/main" val="310783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81203"/>
            <a:ext cx="7451279" cy="922337"/>
          </a:xfrm>
        </p:spPr>
        <p:txBody>
          <a:bodyPr/>
          <a:lstStyle/>
          <a:p>
            <a:r>
              <a:rPr lang="en-GB" dirty="0"/>
              <a:t>Failure mod</a:t>
            </a:r>
            <a:r>
              <a:rPr lang="cs-CZ" dirty="0"/>
              <a:t>es </a:t>
            </a:r>
            <a:r>
              <a:rPr lang="cs-CZ" dirty="0" err="1"/>
              <a:t>of</a:t>
            </a:r>
            <a:r>
              <a:rPr lang="cs-CZ" dirty="0"/>
              <a:t> </a:t>
            </a:r>
            <a:r>
              <a:rPr lang="cs-CZ" dirty="0" err="1"/>
              <a:t>bolt</a:t>
            </a:r>
            <a:r>
              <a:rPr lang="en-GB" dirty="0"/>
              <a:t>s</a:t>
            </a:r>
            <a:r>
              <a:rPr lang="cs-CZ" dirty="0"/>
              <a:t> in </a:t>
            </a:r>
            <a:r>
              <a:rPr lang="cs-CZ" dirty="0" err="1"/>
              <a:t>tension</a:t>
            </a:r>
            <a:endParaRPr lang="cs-CZ" dirty="0"/>
          </a:p>
        </p:txBody>
      </p:sp>
      <p:sp>
        <p:nvSpPr>
          <p:cNvPr id="3" name="Zástupný symbol pro obsah 2"/>
          <p:cNvSpPr>
            <a:spLocks noGrp="1"/>
          </p:cNvSpPr>
          <p:nvPr>
            <p:ph idx="1"/>
          </p:nvPr>
        </p:nvSpPr>
        <p:spPr>
          <a:xfrm>
            <a:off x="2370360" y="1581659"/>
            <a:ext cx="9198248" cy="4929205"/>
          </a:xfrm>
        </p:spPr>
        <p:txBody>
          <a:bodyPr/>
          <a:lstStyle/>
          <a:p>
            <a:r>
              <a:rPr lang="cs-CZ" sz="2000" dirty="0"/>
              <a:t>The</a:t>
            </a:r>
            <a:r>
              <a:rPr lang="en-GB" sz="2000" dirty="0"/>
              <a:t>re</a:t>
            </a:r>
            <a:r>
              <a:rPr lang="cs-CZ" sz="2000" dirty="0"/>
              <a:t> are </a:t>
            </a:r>
            <a:r>
              <a:rPr lang="en-GB" sz="2000" dirty="0"/>
              <a:t>four possible failure modes of bolts loaded in tension</a:t>
            </a:r>
            <a:r>
              <a:rPr lang="cs-CZ" sz="2000" dirty="0"/>
              <a:t>: </a:t>
            </a:r>
          </a:p>
        </p:txBody>
      </p:sp>
      <p:grpSp>
        <p:nvGrpSpPr>
          <p:cNvPr id="4" name="Skupina 3"/>
          <p:cNvGrpSpPr/>
          <p:nvPr/>
        </p:nvGrpSpPr>
        <p:grpSpPr>
          <a:xfrm>
            <a:off x="3228203" y="2204864"/>
            <a:ext cx="7636612" cy="3998864"/>
            <a:chOff x="2068962" y="2622952"/>
            <a:chExt cx="7107108" cy="3423476"/>
          </a:xfrm>
        </p:grpSpPr>
        <p:pic>
          <p:nvPicPr>
            <p:cNvPr id="6" name="obrázek 30" descr="P101009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4209" y="2622952"/>
              <a:ext cx="287655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32" descr="P10101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8193" y="2636912"/>
              <a:ext cx="29051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8" name="obrázek 39" descr="P101022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3465" y="4883278"/>
              <a:ext cx="28765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53" descr="P101017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8519" y="4876961"/>
              <a:ext cx="2905125" cy="704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EB9D0890-6722-4D50-A5D9-4F1E2AA07E22}"/>
                </a:ext>
              </a:extLst>
            </p:cNvPr>
            <p:cNvSpPr txBox="1"/>
            <p:nvPr/>
          </p:nvSpPr>
          <p:spPr>
            <a:xfrm>
              <a:off x="2114209" y="4029030"/>
              <a:ext cx="3437824" cy="340732"/>
            </a:xfrm>
            <a:prstGeom prst="rect">
              <a:avLst/>
            </a:prstGeom>
            <a:noFill/>
          </p:spPr>
          <p:txBody>
            <a:bodyPr wrap="square" rtlCol="0">
              <a:spAutoFit/>
            </a:bodyPr>
            <a:lstStyle/>
            <a:p>
              <a:pPr>
                <a:lnSpc>
                  <a:spcPct val="90000"/>
                </a:lnSpc>
                <a:buNone/>
              </a:pPr>
              <a:r>
                <a:rPr lang="en-GB" spc="20" dirty="0"/>
                <a:t>Stripping of nut threads</a:t>
              </a:r>
              <a:endParaRPr lang="en-US" cap="all" dirty="0"/>
            </a:p>
          </p:txBody>
        </p:sp>
        <p:sp>
          <p:nvSpPr>
            <p:cNvPr id="11" name="TextovéPole 10">
              <a:extLst>
                <a:ext uri="{FF2B5EF4-FFF2-40B4-BE49-F238E27FC236}">
                  <a16:creationId xmlns:a16="http://schemas.microsoft.com/office/drawing/2014/main" id="{EB9D0890-6722-4D50-A5D9-4F1E2AA07E22}"/>
                </a:ext>
              </a:extLst>
            </p:cNvPr>
            <p:cNvSpPr txBox="1"/>
            <p:nvPr/>
          </p:nvSpPr>
          <p:spPr>
            <a:xfrm>
              <a:off x="5552033" y="4029030"/>
              <a:ext cx="3398492" cy="369127"/>
            </a:xfrm>
            <a:prstGeom prst="rect">
              <a:avLst/>
            </a:prstGeom>
            <a:noFill/>
          </p:spPr>
          <p:txBody>
            <a:bodyPr wrap="square" rtlCol="0">
              <a:spAutoFit/>
            </a:bodyPr>
            <a:lstStyle/>
            <a:p>
              <a:pPr algn="just">
                <a:spcAft>
                  <a:spcPts val="0"/>
                </a:spcAft>
                <a:buNone/>
              </a:pPr>
              <a:r>
                <a:rPr lang="en-GB" spc="20" dirty="0"/>
                <a:t>Rupture of bolt close to nut</a:t>
              </a:r>
              <a:endParaRPr lang="cs-CZ" spc="20" dirty="0"/>
            </a:p>
          </p:txBody>
        </p:sp>
        <p:sp>
          <p:nvSpPr>
            <p:cNvPr id="12" name="TextovéPole 11">
              <a:extLst>
                <a:ext uri="{FF2B5EF4-FFF2-40B4-BE49-F238E27FC236}">
                  <a16:creationId xmlns:a16="http://schemas.microsoft.com/office/drawing/2014/main" id="{EB9D0890-6722-4D50-A5D9-4F1E2AA07E22}"/>
                </a:ext>
              </a:extLst>
            </p:cNvPr>
            <p:cNvSpPr txBox="1"/>
            <p:nvPr/>
          </p:nvSpPr>
          <p:spPr>
            <a:xfrm>
              <a:off x="2068962" y="5677301"/>
              <a:ext cx="3177871" cy="340732"/>
            </a:xfrm>
            <a:prstGeom prst="rect">
              <a:avLst/>
            </a:prstGeom>
            <a:noFill/>
          </p:spPr>
          <p:txBody>
            <a:bodyPr wrap="square" rtlCol="0">
              <a:spAutoFit/>
            </a:bodyPr>
            <a:lstStyle/>
            <a:p>
              <a:pPr>
                <a:lnSpc>
                  <a:spcPct val="90000"/>
                </a:lnSpc>
                <a:buNone/>
              </a:pPr>
              <a:r>
                <a:rPr lang="en-GB" spc="20" dirty="0"/>
                <a:t>Stripping of </a:t>
              </a:r>
              <a:r>
                <a:rPr lang="cs-CZ" spc="20" dirty="0" err="1"/>
                <a:t>bolt</a:t>
              </a:r>
              <a:r>
                <a:rPr lang="en-GB" spc="20" dirty="0"/>
                <a:t> threads</a:t>
              </a:r>
              <a:endParaRPr lang="en-US" cap="all" dirty="0"/>
            </a:p>
          </p:txBody>
        </p:sp>
        <p:sp>
          <p:nvSpPr>
            <p:cNvPr id="13" name="TextovéPole 12">
              <a:extLst>
                <a:ext uri="{FF2B5EF4-FFF2-40B4-BE49-F238E27FC236}">
                  <a16:creationId xmlns:a16="http://schemas.microsoft.com/office/drawing/2014/main" id="{EB9D0890-6722-4D50-A5D9-4F1E2AA07E22}"/>
                </a:ext>
              </a:extLst>
            </p:cNvPr>
            <p:cNvSpPr txBox="1"/>
            <p:nvPr/>
          </p:nvSpPr>
          <p:spPr>
            <a:xfrm>
              <a:off x="5498053" y="5677301"/>
              <a:ext cx="3678017" cy="369127"/>
            </a:xfrm>
            <a:prstGeom prst="rect">
              <a:avLst/>
            </a:prstGeom>
            <a:noFill/>
          </p:spPr>
          <p:txBody>
            <a:bodyPr wrap="square" rtlCol="0">
              <a:spAutoFit/>
            </a:bodyPr>
            <a:lstStyle/>
            <a:p>
              <a:pPr algn="just">
                <a:spcAft>
                  <a:spcPts val="0"/>
                </a:spcAft>
                <a:buNone/>
              </a:pPr>
              <a:r>
                <a:rPr lang="en-GB" spc="20" dirty="0"/>
                <a:t>Rupture of bolt close to </a:t>
              </a:r>
              <a:r>
                <a:rPr lang="cs-CZ" spc="20" dirty="0" err="1"/>
                <a:t>head</a:t>
              </a:r>
              <a:endParaRPr lang="cs-CZ" spc="20" dirty="0"/>
            </a:p>
          </p:txBody>
        </p:sp>
      </p:grpSp>
      <p:grpSp>
        <p:nvGrpSpPr>
          <p:cNvPr id="14" name="Skupina 13"/>
          <p:cNvGrpSpPr/>
          <p:nvPr/>
        </p:nvGrpSpPr>
        <p:grpSpPr>
          <a:xfrm>
            <a:off x="335360" y="4581128"/>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96964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169626"/>
            <a:ext cx="9054232" cy="922337"/>
          </a:xfrm>
        </p:spPr>
        <p:txBody>
          <a:bodyPr/>
          <a:lstStyle/>
          <a:p>
            <a:r>
              <a:rPr lang="en-GB" dirty="0"/>
              <a:t>Validation for</a:t>
            </a:r>
            <a:r>
              <a:rPr lang="cs-CZ" dirty="0"/>
              <a:t> </a:t>
            </a:r>
            <a:r>
              <a:rPr lang="en-GB" dirty="0"/>
              <a:t>rupture of bolt close to head</a:t>
            </a:r>
          </a:p>
        </p:txBody>
      </p:sp>
      <p:sp>
        <p:nvSpPr>
          <p:cNvPr id="3" name="Zástupný symbol pro obsah 2"/>
          <p:cNvSpPr>
            <a:spLocks noGrp="1"/>
          </p:cNvSpPr>
          <p:nvPr>
            <p:ph idx="1"/>
          </p:nvPr>
        </p:nvSpPr>
        <p:spPr>
          <a:xfrm>
            <a:off x="2370360" y="1556595"/>
            <a:ext cx="9342264" cy="931125"/>
          </a:xfrm>
        </p:spPr>
        <p:txBody>
          <a:bodyPr/>
          <a:lstStyle/>
          <a:p>
            <a:pPr marL="400050"/>
            <a:r>
              <a:rPr lang="en-GB" sz="2000" dirty="0"/>
              <a:t>The figure shows the validation of research oriented model in case of failure mode rupture of bolt close to </a:t>
            </a:r>
            <a:r>
              <a:rPr lang="cs-CZ" sz="2000" dirty="0" err="1"/>
              <a:t>the</a:t>
            </a:r>
            <a:r>
              <a:rPr lang="cs-CZ" sz="2000" dirty="0"/>
              <a:t> </a:t>
            </a:r>
            <a:r>
              <a:rPr lang="cs-CZ" sz="2000" dirty="0" err="1"/>
              <a:t>bolt</a:t>
            </a:r>
            <a:r>
              <a:rPr lang="cs-CZ" sz="2000" dirty="0"/>
              <a:t> </a:t>
            </a:r>
            <a:r>
              <a:rPr lang="en-GB" sz="2000" dirty="0"/>
              <a:t>head.</a:t>
            </a:r>
          </a:p>
        </p:txBody>
      </p:sp>
      <p:pic>
        <p:nvPicPr>
          <p:cNvPr id="14" name="obrázek 53" descr="F:\Doktorandské studium\disertace\experimenty\šrouby\trhačka sroubu2014_09_18\foto\šroub 11\P101017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5880" y="5837614"/>
            <a:ext cx="3571900" cy="869629"/>
          </a:xfrm>
          <a:prstGeom prst="rect">
            <a:avLst/>
          </a:prstGeom>
          <a:noFill/>
          <a:ln w="9525">
            <a:noFill/>
            <a:miter lim="800000"/>
            <a:headEnd/>
            <a:tailEnd/>
          </a:ln>
        </p:spPr>
      </p:pic>
      <p:grpSp>
        <p:nvGrpSpPr>
          <p:cNvPr id="15" name="Skupina 14"/>
          <p:cNvGrpSpPr/>
          <p:nvPr/>
        </p:nvGrpSpPr>
        <p:grpSpPr>
          <a:xfrm>
            <a:off x="2940308" y="2415008"/>
            <a:ext cx="5531955" cy="3318241"/>
            <a:chOff x="2064380" y="1992828"/>
            <a:chExt cx="6046978" cy="3594661"/>
          </a:xfrm>
        </p:grpSpPr>
        <p:pic>
          <p:nvPicPr>
            <p:cNvPr id="16" name="Graf 19"/>
            <p:cNvPicPr>
              <a:picLocks noChangeArrowheads="1"/>
            </p:cNvPicPr>
            <p:nvPr/>
          </p:nvPicPr>
          <p:blipFill>
            <a:blip r:embed="rId3" cstate="email">
              <a:extLst>
                <a:ext uri="{28A0092B-C50C-407E-A947-70E740481C1C}">
                  <a14:useLocalDpi xmlns:a14="http://schemas.microsoft.com/office/drawing/2010/main"/>
                </a:ext>
              </a:extLst>
            </a:blip>
            <a:srcRect b="-75"/>
            <a:stretch>
              <a:fillRect/>
            </a:stretch>
          </p:blipFill>
          <p:spPr bwMode="auto">
            <a:xfrm>
              <a:off x="2263207" y="1992828"/>
              <a:ext cx="5544616" cy="3384376"/>
            </a:xfrm>
            <a:prstGeom prst="rect">
              <a:avLst/>
            </a:prstGeom>
            <a:noFill/>
            <a:ln w="9525">
              <a:noFill/>
              <a:miter lim="800000"/>
              <a:headEnd/>
              <a:tailEnd/>
            </a:ln>
          </p:spPr>
        </p:pic>
        <p:sp>
          <p:nvSpPr>
            <p:cNvPr id="17" name="TextovéPole 16"/>
            <p:cNvSpPr txBox="1"/>
            <p:nvPr/>
          </p:nvSpPr>
          <p:spPr>
            <a:xfrm>
              <a:off x="4168444" y="5201488"/>
              <a:ext cx="2527431" cy="386001"/>
            </a:xfrm>
            <a:prstGeom prst="rect">
              <a:avLst/>
            </a:prstGeom>
            <a:solidFill>
              <a:schemeClr val="bg1"/>
            </a:solidFill>
          </p:spPr>
          <p:txBody>
            <a:bodyPr wrap="square" rtlCol="0">
              <a:spAutoFit/>
            </a:bodyPr>
            <a:lstStyle/>
            <a:p>
              <a:pPr>
                <a:buNone/>
              </a:pPr>
              <a:r>
                <a:rPr lang="cs-CZ" sz="1600" dirty="0" err="1"/>
                <a:t>Deformation</a:t>
              </a:r>
              <a:r>
                <a:rPr lang="cs-CZ" sz="1600" dirty="0"/>
                <a:t> </a:t>
              </a:r>
              <a:r>
                <a:rPr lang="en-GB" sz="1600" dirty="0"/>
                <a:t>[</a:t>
              </a:r>
              <a:r>
                <a:rPr lang="cs-CZ" sz="1600" dirty="0"/>
                <a:t>mm</a:t>
              </a:r>
              <a:r>
                <a:rPr lang="en-GB" sz="1600" dirty="0"/>
                <a:t>]</a:t>
              </a:r>
            </a:p>
          </p:txBody>
        </p:sp>
        <p:sp>
          <p:nvSpPr>
            <p:cNvPr id="18" name="TextovéPole 17"/>
            <p:cNvSpPr txBox="1"/>
            <p:nvPr/>
          </p:nvSpPr>
          <p:spPr>
            <a:xfrm rot="16200000">
              <a:off x="1539238" y="3106461"/>
              <a:ext cx="1428674" cy="378390"/>
            </a:xfrm>
            <a:prstGeom prst="rect">
              <a:avLst/>
            </a:prstGeom>
            <a:solidFill>
              <a:schemeClr val="bg1"/>
            </a:solidFill>
          </p:spPr>
          <p:txBody>
            <a:bodyPr wrap="square" rtlCol="0">
              <a:spAutoFit/>
            </a:bodyPr>
            <a:lstStyle/>
            <a:p>
              <a:pPr>
                <a:buNone/>
              </a:pPr>
              <a:r>
                <a:rPr lang="cs-CZ" sz="1600" dirty="0" err="1"/>
                <a:t>Force</a:t>
              </a:r>
              <a:r>
                <a:rPr lang="cs-CZ" sz="1600" dirty="0"/>
                <a:t> </a:t>
              </a:r>
              <a:r>
                <a:rPr lang="en-GB" sz="1600" dirty="0"/>
                <a:t>[</a:t>
              </a:r>
              <a:r>
                <a:rPr lang="cs-CZ" sz="1600" dirty="0" err="1"/>
                <a:t>kN</a:t>
              </a:r>
              <a:r>
                <a:rPr lang="en-GB" sz="1600" dirty="0"/>
                <a:t>]</a:t>
              </a:r>
            </a:p>
          </p:txBody>
        </p:sp>
        <p:sp>
          <p:nvSpPr>
            <p:cNvPr id="19" name="TextovéPole 18"/>
            <p:cNvSpPr txBox="1"/>
            <p:nvPr/>
          </p:nvSpPr>
          <p:spPr>
            <a:xfrm>
              <a:off x="6117747" y="3505209"/>
              <a:ext cx="1910713" cy="384150"/>
            </a:xfrm>
            <a:prstGeom prst="rect">
              <a:avLst/>
            </a:prstGeom>
            <a:solidFill>
              <a:schemeClr val="bg1"/>
            </a:solidFill>
          </p:spPr>
          <p:txBody>
            <a:bodyPr wrap="square" rtlCol="0">
              <a:spAutoFit/>
            </a:bodyPr>
            <a:lstStyle/>
            <a:p>
              <a:pPr>
                <a:buNone/>
              </a:pPr>
              <a:r>
                <a:rPr lang="cs-CZ" sz="1600" dirty="0"/>
                <a:t>Experiment</a:t>
              </a:r>
              <a:endParaRPr lang="en-GB" sz="1600" dirty="0"/>
            </a:p>
          </p:txBody>
        </p:sp>
        <p:sp>
          <p:nvSpPr>
            <p:cNvPr id="20" name="TextovéPole 19"/>
            <p:cNvSpPr txBox="1"/>
            <p:nvPr/>
          </p:nvSpPr>
          <p:spPr>
            <a:xfrm>
              <a:off x="6117747" y="3861048"/>
              <a:ext cx="1993611" cy="384150"/>
            </a:xfrm>
            <a:prstGeom prst="rect">
              <a:avLst/>
            </a:prstGeom>
            <a:solidFill>
              <a:schemeClr val="bg1"/>
            </a:solidFill>
          </p:spPr>
          <p:txBody>
            <a:bodyPr wrap="square" rtlCol="0">
              <a:spAutoFit/>
            </a:bodyPr>
            <a:lstStyle/>
            <a:p>
              <a:pPr>
                <a:buNone/>
              </a:pPr>
              <a:r>
                <a:rPr lang="cs-CZ" sz="1600" dirty="0"/>
                <a:t>Research FEM</a:t>
              </a:r>
              <a:endParaRPr lang="en-GB" sz="1600" dirty="0"/>
            </a:p>
          </p:txBody>
        </p:sp>
      </p:grpSp>
      <p:pic>
        <p:nvPicPr>
          <p:cNvPr id="21" name="obrázek 11" descr="podrobný model_srou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56440" y="2214082"/>
            <a:ext cx="849691" cy="18207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9073568" y="4168214"/>
            <a:ext cx="2725860" cy="307777"/>
          </a:xfrm>
          <a:prstGeom prst="rect">
            <a:avLst/>
          </a:prstGeom>
          <a:noFill/>
        </p:spPr>
        <p:txBody>
          <a:bodyPr wrap="square" rtlCol="0">
            <a:spAutoFit/>
          </a:bodyPr>
          <a:lstStyle/>
          <a:p>
            <a:pPr>
              <a:buNone/>
            </a:pPr>
            <a:r>
              <a:rPr lang="en-GB" sz="1400" dirty="0"/>
              <a:t>Research oriented model of bolt</a:t>
            </a:r>
          </a:p>
        </p:txBody>
      </p:sp>
      <p:sp>
        <p:nvSpPr>
          <p:cNvPr id="13" name="TextovéPole 12"/>
          <p:cNvSpPr txBox="1"/>
          <p:nvPr/>
        </p:nvSpPr>
        <p:spPr>
          <a:xfrm>
            <a:off x="8631439" y="6209698"/>
            <a:ext cx="2505121" cy="307777"/>
          </a:xfrm>
          <a:prstGeom prst="rect">
            <a:avLst/>
          </a:prstGeom>
          <a:noFill/>
        </p:spPr>
        <p:txBody>
          <a:bodyPr wrap="square" rtlCol="0">
            <a:spAutoFit/>
          </a:bodyPr>
          <a:lstStyle/>
          <a:p>
            <a:pPr>
              <a:buNone/>
            </a:pPr>
            <a:r>
              <a:rPr lang="en-GB" sz="1400" dirty="0"/>
              <a:t>Rupture of bolt close to head</a:t>
            </a:r>
          </a:p>
        </p:txBody>
      </p:sp>
      <p:grpSp>
        <p:nvGrpSpPr>
          <p:cNvPr id="22" name="Skupina 21"/>
          <p:cNvGrpSpPr/>
          <p:nvPr/>
        </p:nvGrpSpPr>
        <p:grpSpPr>
          <a:xfrm>
            <a:off x="335360" y="4611265"/>
            <a:ext cx="894876" cy="145920"/>
            <a:chOff x="251317" y="1446897"/>
            <a:chExt cx="893345" cy="145920"/>
          </a:xfrm>
        </p:grpSpPr>
        <p:sp>
          <p:nvSpPr>
            <p:cNvPr id="23"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4"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596987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94688" y="204675"/>
            <a:ext cx="7451279" cy="922337"/>
          </a:xfrm>
        </p:spPr>
        <p:txBody>
          <a:bodyPr/>
          <a:lstStyle/>
          <a:p>
            <a:r>
              <a:rPr lang="en-GB" dirty="0"/>
              <a:t>Validation </a:t>
            </a:r>
            <a:r>
              <a:rPr lang="cs-CZ" dirty="0"/>
              <a:t>of</a:t>
            </a:r>
            <a:r>
              <a:rPr lang="en-GB" dirty="0"/>
              <a:t> stripping of nut thread</a:t>
            </a:r>
          </a:p>
        </p:txBody>
      </p:sp>
      <p:sp>
        <p:nvSpPr>
          <p:cNvPr id="3" name="Zástupný symbol pro obsah 2"/>
          <p:cNvSpPr>
            <a:spLocks noGrp="1"/>
          </p:cNvSpPr>
          <p:nvPr>
            <p:ph idx="1"/>
          </p:nvPr>
        </p:nvSpPr>
        <p:spPr>
          <a:xfrm>
            <a:off x="2386226" y="1577462"/>
            <a:ext cx="9326398" cy="817146"/>
          </a:xfrm>
        </p:spPr>
        <p:txBody>
          <a:bodyPr/>
          <a:lstStyle/>
          <a:p>
            <a:r>
              <a:rPr lang="en-GB" sz="2000" dirty="0"/>
              <a:t>The validation of the research oriented model in case of failure mode stripping of </a:t>
            </a:r>
            <a:r>
              <a:rPr lang="cs-CZ" sz="2000" dirty="0" err="1"/>
              <a:t>the</a:t>
            </a:r>
            <a:r>
              <a:rPr lang="cs-CZ" sz="2000" dirty="0"/>
              <a:t> </a:t>
            </a:r>
            <a:r>
              <a:rPr lang="en-GB" sz="2000" dirty="0"/>
              <a:t>nut thread</a:t>
            </a:r>
            <a:r>
              <a:rPr lang="cs-CZ" sz="2000" dirty="0"/>
              <a:t> is </a:t>
            </a:r>
            <a:r>
              <a:rPr lang="en-GB" sz="2000" dirty="0"/>
              <a:t>presented</a:t>
            </a:r>
            <a:r>
              <a:rPr lang="cs-CZ" sz="2000" dirty="0"/>
              <a:t> </a:t>
            </a:r>
            <a:r>
              <a:rPr lang="cs-CZ" sz="2000" dirty="0" err="1"/>
              <a:t>below</a:t>
            </a:r>
            <a:r>
              <a:rPr lang="cs-CZ" sz="2000" dirty="0"/>
              <a:t>.</a:t>
            </a:r>
            <a:endParaRPr lang="en-GB" sz="2000" dirty="0"/>
          </a:p>
        </p:txBody>
      </p:sp>
      <p:pic>
        <p:nvPicPr>
          <p:cNvPr id="21" name="obrázek 11" descr="podrobný model_srou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97052" y="2371028"/>
            <a:ext cx="849691" cy="18207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Skupina 11"/>
          <p:cNvGrpSpPr/>
          <p:nvPr/>
        </p:nvGrpSpPr>
        <p:grpSpPr>
          <a:xfrm>
            <a:off x="3562646" y="2373675"/>
            <a:ext cx="5454001" cy="3111782"/>
            <a:chOff x="1871668" y="1772816"/>
            <a:chExt cx="6806740" cy="3960574"/>
          </a:xfrm>
        </p:grpSpPr>
        <p:pic>
          <p:nvPicPr>
            <p:cNvPr id="13" name="Graf 2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3728" y="1772816"/>
              <a:ext cx="5760640" cy="3744416"/>
            </a:xfrm>
            <a:prstGeom prst="rect">
              <a:avLst/>
            </a:prstGeom>
            <a:noFill/>
            <a:ln w="9525">
              <a:noFill/>
              <a:miter lim="800000"/>
              <a:headEnd/>
              <a:tailEnd/>
            </a:ln>
          </p:spPr>
        </p:pic>
        <p:sp>
          <p:nvSpPr>
            <p:cNvPr id="22" name="TextovéPole 21"/>
            <p:cNvSpPr txBox="1"/>
            <p:nvPr/>
          </p:nvSpPr>
          <p:spPr>
            <a:xfrm>
              <a:off x="4105046" y="5263316"/>
              <a:ext cx="2753409" cy="470074"/>
            </a:xfrm>
            <a:prstGeom prst="rect">
              <a:avLst/>
            </a:prstGeom>
            <a:solidFill>
              <a:schemeClr val="bg1"/>
            </a:solidFill>
          </p:spPr>
          <p:txBody>
            <a:bodyPr wrap="square" rtlCol="0">
              <a:spAutoFit/>
            </a:bodyPr>
            <a:lstStyle/>
            <a:p>
              <a:pPr>
                <a:buNone/>
              </a:pPr>
              <a:r>
                <a:rPr lang="cs-CZ" sz="1800" dirty="0" err="1"/>
                <a:t>Deformation</a:t>
              </a:r>
              <a:r>
                <a:rPr lang="cs-CZ" sz="1800" dirty="0"/>
                <a:t> </a:t>
              </a:r>
              <a:r>
                <a:rPr lang="en-GB" sz="1800" dirty="0"/>
                <a:t>[</a:t>
              </a:r>
              <a:r>
                <a:rPr lang="cs-CZ" sz="1800" dirty="0"/>
                <a:t>mm</a:t>
              </a:r>
              <a:r>
                <a:rPr lang="en-GB" sz="1800" dirty="0"/>
                <a:t>]</a:t>
              </a:r>
            </a:p>
          </p:txBody>
        </p:sp>
        <p:sp>
          <p:nvSpPr>
            <p:cNvPr id="23" name="TextovéPole 22"/>
            <p:cNvSpPr txBox="1"/>
            <p:nvPr/>
          </p:nvSpPr>
          <p:spPr>
            <a:xfrm rot="16200000">
              <a:off x="1216855" y="2856448"/>
              <a:ext cx="1770562" cy="460936"/>
            </a:xfrm>
            <a:prstGeom prst="rect">
              <a:avLst/>
            </a:prstGeom>
            <a:solidFill>
              <a:schemeClr val="bg1"/>
            </a:solidFill>
          </p:spPr>
          <p:txBody>
            <a:bodyPr wrap="square" rtlCol="0">
              <a:spAutoFit/>
            </a:bodyPr>
            <a:lstStyle/>
            <a:p>
              <a:pPr>
                <a:buNone/>
              </a:pPr>
              <a:r>
                <a:rPr lang="cs-CZ" sz="1800" dirty="0" err="1"/>
                <a:t>Force</a:t>
              </a:r>
              <a:r>
                <a:rPr lang="cs-CZ" sz="1800" dirty="0"/>
                <a:t> </a:t>
              </a:r>
              <a:r>
                <a:rPr lang="en-GB" sz="1800" dirty="0"/>
                <a:t>[</a:t>
              </a:r>
              <a:r>
                <a:rPr lang="cs-CZ" sz="1800" dirty="0" err="1"/>
                <a:t>kN</a:t>
              </a:r>
              <a:r>
                <a:rPr lang="en-GB" sz="1800" dirty="0"/>
                <a:t>]</a:t>
              </a:r>
            </a:p>
          </p:txBody>
        </p:sp>
        <p:sp>
          <p:nvSpPr>
            <p:cNvPr id="24" name="TextovéPole 23"/>
            <p:cNvSpPr txBox="1"/>
            <p:nvPr/>
          </p:nvSpPr>
          <p:spPr>
            <a:xfrm>
              <a:off x="6135237" y="3421019"/>
              <a:ext cx="2267153" cy="470074"/>
            </a:xfrm>
            <a:prstGeom prst="rect">
              <a:avLst/>
            </a:prstGeom>
            <a:solidFill>
              <a:schemeClr val="bg1"/>
            </a:solidFill>
          </p:spPr>
          <p:txBody>
            <a:bodyPr wrap="square" rtlCol="0">
              <a:spAutoFit/>
            </a:bodyPr>
            <a:lstStyle/>
            <a:p>
              <a:pPr>
                <a:buNone/>
              </a:pPr>
              <a:r>
                <a:rPr lang="cs-CZ" sz="1800" dirty="0"/>
                <a:t>Experiment</a:t>
              </a:r>
              <a:endParaRPr lang="en-GB" sz="1800" dirty="0"/>
            </a:p>
          </p:txBody>
        </p:sp>
        <p:sp>
          <p:nvSpPr>
            <p:cNvPr id="25" name="TextovéPole 24"/>
            <p:cNvSpPr txBox="1"/>
            <p:nvPr/>
          </p:nvSpPr>
          <p:spPr>
            <a:xfrm>
              <a:off x="6106780" y="3787531"/>
              <a:ext cx="2571628" cy="470074"/>
            </a:xfrm>
            <a:prstGeom prst="rect">
              <a:avLst/>
            </a:prstGeom>
            <a:solidFill>
              <a:schemeClr val="bg1"/>
            </a:solidFill>
          </p:spPr>
          <p:txBody>
            <a:bodyPr wrap="square" rtlCol="0">
              <a:spAutoFit/>
            </a:bodyPr>
            <a:lstStyle/>
            <a:p>
              <a:pPr>
                <a:buNone/>
              </a:pPr>
              <a:r>
                <a:rPr lang="cs-CZ" sz="1800" dirty="0"/>
                <a:t>Research FEM</a:t>
              </a:r>
              <a:endParaRPr lang="en-GB" sz="1800" dirty="0"/>
            </a:p>
          </p:txBody>
        </p:sp>
      </p:grpSp>
      <p:pic>
        <p:nvPicPr>
          <p:cNvPr id="26" name="obrázek 30" descr="F:\Doktorandské studium\disertace\experimenty\šrouby\trhačka sroubu2014_09_18\foto\šroub 1\P10100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2916" y="5582020"/>
            <a:ext cx="2649132" cy="1188480"/>
          </a:xfrm>
          <a:prstGeom prst="rect">
            <a:avLst/>
          </a:prstGeom>
          <a:noFill/>
          <a:ln w="9525">
            <a:noFill/>
            <a:miter lim="800000"/>
            <a:headEnd/>
            <a:tailEnd/>
          </a:ln>
        </p:spPr>
      </p:pic>
      <p:sp>
        <p:nvSpPr>
          <p:cNvPr id="15" name="TextovéPole 14"/>
          <p:cNvSpPr txBox="1"/>
          <p:nvPr/>
        </p:nvSpPr>
        <p:spPr>
          <a:xfrm>
            <a:off x="8142532" y="6202447"/>
            <a:ext cx="2273948" cy="307777"/>
          </a:xfrm>
          <a:prstGeom prst="rect">
            <a:avLst/>
          </a:prstGeom>
          <a:noFill/>
        </p:spPr>
        <p:txBody>
          <a:bodyPr wrap="square" rtlCol="0">
            <a:spAutoFit/>
          </a:bodyPr>
          <a:lstStyle/>
          <a:p>
            <a:pPr>
              <a:buNone/>
            </a:pPr>
            <a:r>
              <a:rPr lang="en-GB" sz="1400" dirty="0"/>
              <a:t>Stripping of nut threads</a:t>
            </a:r>
          </a:p>
        </p:txBody>
      </p:sp>
      <p:sp>
        <p:nvSpPr>
          <p:cNvPr id="16" name="TextovéPole 15"/>
          <p:cNvSpPr txBox="1"/>
          <p:nvPr/>
        </p:nvSpPr>
        <p:spPr>
          <a:xfrm>
            <a:off x="9624392" y="4191795"/>
            <a:ext cx="1846968" cy="523220"/>
          </a:xfrm>
          <a:prstGeom prst="rect">
            <a:avLst/>
          </a:prstGeom>
          <a:noFill/>
        </p:spPr>
        <p:txBody>
          <a:bodyPr wrap="square" rtlCol="0">
            <a:spAutoFit/>
          </a:bodyPr>
          <a:lstStyle/>
          <a:p>
            <a:pPr>
              <a:buNone/>
            </a:pPr>
            <a:r>
              <a:rPr lang="en-GB" sz="1400" dirty="0"/>
              <a:t>Research oriented model of bolt</a:t>
            </a:r>
          </a:p>
        </p:txBody>
      </p:sp>
      <p:grpSp>
        <p:nvGrpSpPr>
          <p:cNvPr id="14" name="Skupina 13"/>
          <p:cNvGrpSpPr/>
          <p:nvPr/>
        </p:nvGrpSpPr>
        <p:grpSpPr>
          <a:xfrm>
            <a:off x="335360" y="4618474"/>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602921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22340"/>
            <a:ext cx="7451279" cy="922337"/>
          </a:xfrm>
        </p:spPr>
        <p:txBody>
          <a:bodyPr/>
          <a:lstStyle/>
          <a:p>
            <a:r>
              <a:rPr lang="en-GB" dirty="0"/>
              <a:t>Experiment</a:t>
            </a:r>
            <a:r>
              <a:rPr lang="cs-CZ" dirty="0"/>
              <a:t> </a:t>
            </a:r>
            <a:r>
              <a:rPr lang="cs-CZ" dirty="0" err="1"/>
              <a:t>with</a:t>
            </a:r>
            <a:r>
              <a:rPr lang="cs-CZ" dirty="0"/>
              <a:t> T</a:t>
            </a:r>
            <a:r>
              <a:rPr lang="en-GB" dirty="0"/>
              <a:t>-</a:t>
            </a:r>
            <a:r>
              <a:rPr lang="cs-CZ" dirty="0" err="1"/>
              <a:t>stub</a:t>
            </a:r>
            <a:r>
              <a:rPr lang="cs-CZ" dirty="0"/>
              <a:t> in </a:t>
            </a:r>
            <a:r>
              <a:rPr lang="cs-CZ" dirty="0" err="1"/>
              <a:t>tension</a:t>
            </a:r>
            <a:endParaRPr lang="cs-CZ" dirty="0"/>
          </a:p>
        </p:txBody>
      </p:sp>
      <p:sp>
        <p:nvSpPr>
          <p:cNvPr id="3" name="Zástupný symbol pro obsah 2"/>
          <p:cNvSpPr>
            <a:spLocks noGrp="1"/>
          </p:cNvSpPr>
          <p:nvPr>
            <p:ph idx="1"/>
          </p:nvPr>
        </p:nvSpPr>
        <p:spPr>
          <a:xfrm>
            <a:off x="2386225" y="1602761"/>
            <a:ext cx="9326399" cy="2480023"/>
          </a:xfrm>
        </p:spPr>
        <p:txBody>
          <a:bodyPr/>
          <a:lstStyle/>
          <a:p>
            <a:pPr>
              <a:spcBef>
                <a:spcPts val="600"/>
              </a:spcBef>
            </a:pPr>
            <a:r>
              <a:rPr lang="en-GB" sz="2000" dirty="0"/>
              <a:t>Two specimens </a:t>
            </a:r>
            <a:r>
              <a:rPr lang="cs-CZ" sz="2000" dirty="0"/>
              <a:t>w</a:t>
            </a:r>
            <a:r>
              <a:rPr lang="en-GB" sz="2000" dirty="0"/>
              <a:t>ere prepared with T stubs</a:t>
            </a:r>
            <a:r>
              <a:rPr lang="cs-CZ" sz="2000" dirty="0"/>
              <a:t>, </a:t>
            </a:r>
            <a:br>
              <a:rPr lang="cs-CZ" sz="2000" dirty="0"/>
            </a:br>
            <a:r>
              <a:rPr lang="en-GB" sz="2000" dirty="0"/>
              <a:t>cross sections HEB300 and HEB400 with bolts M24 8.8</a:t>
            </a:r>
            <a:r>
              <a:rPr lang="cs-CZ" sz="2000" dirty="0"/>
              <a:t>.</a:t>
            </a:r>
            <a:endParaRPr lang="en-GB" sz="2000" dirty="0"/>
          </a:p>
          <a:p>
            <a:pPr>
              <a:spcBef>
                <a:spcPts val="600"/>
              </a:spcBef>
            </a:pPr>
            <a:r>
              <a:rPr lang="en-GB" sz="2000" dirty="0"/>
              <a:t>T-stub deformation </a:t>
            </a:r>
            <a:r>
              <a:rPr lang="cs-CZ" sz="2000" dirty="0" err="1"/>
              <a:t>was</a:t>
            </a:r>
            <a:r>
              <a:rPr lang="cs-CZ" sz="2000" dirty="0"/>
              <a:t> </a:t>
            </a:r>
            <a:r>
              <a:rPr lang="en-GB" sz="2000" dirty="0"/>
              <a:t>measured by inductive sensors</a:t>
            </a:r>
            <a:r>
              <a:rPr lang="cs-CZ" sz="2000" dirty="0"/>
              <a:t>.</a:t>
            </a:r>
          </a:p>
          <a:p>
            <a:pPr>
              <a:spcBef>
                <a:spcPts val="600"/>
              </a:spcBef>
            </a:pPr>
            <a:r>
              <a:rPr lang="en-GB" sz="2000" dirty="0"/>
              <a:t>Strains were measured on the expected yielding lines on flanges by strain gauges.</a:t>
            </a:r>
          </a:p>
          <a:p>
            <a:pPr>
              <a:spcBef>
                <a:spcPts val="600"/>
              </a:spcBef>
            </a:pPr>
            <a:r>
              <a:rPr lang="en-GB" sz="2000" dirty="0"/>
              <a:t>Forces in the bolts were measured by KMR400 rings placed under the bolt heads.</a:t>
            </a:r>
          </a:p>
        </p:txBody>
      </p:sp>
      <p:pic>
        <p:nvPicPr>
          <p:cNvPr id="6" name="Obrázek 5" descr="Detail 6_400kN"/>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6744072" y="3773126"/>
            <a:ext cx="3531963" cy="2555939"/>
          </a:xfrm>
          <a:prstGeom prst="rect">
            <a:avLst/>
          </a:prstGeom>
          <a:noFill/>
          <a:ln>
            <a:noFill/>
          </a:ln>
        </p:spPr>
      </p:pic>
      <p:pic>
        <p:nvPicPr>
          <p:cNvPr id="7" name="Picture 1" descr="experiment 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0446" y="4005064"/>
            <a:ext cx="3001963" cy="1897063"/>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3190446" y="6021288"/>
            <a:ext cx="2767208" cy="307777"/>
          </a:xfrm>
          <a:prstGeom prst="rect">
            <a:avLst/>
          </a:prstGeom>
          <a:noFill/>
        </p:spPr>
        <p:txBody>
          <a:bodyPr wrap="square" rtlCol="0">
            <a:spAutoFit/>
          </a:bodyPr>
          <a:lstStyle/>
          <a:p>
            <a:pPr>
              <a:buNone/>
            </a:pPr>
            <a:r>
              <a:rPr lang="en-GB" sz="1400" dirty="0"/>
              <a:t>Measuring devices arrangement</a:t>
            </a:r>
          </a:p>
        </p:txBody>
      </p:sp>
      <p:sp>
        <p:nvSpPr>
          <p:cNvPr id="9" name="TextovéPole 8"/>
          <p:cNvSpPr txBox="1"/>
          <p:nvPr/>
        </p:nvSpPr>
        <p:spPr>
          <a:xfrm>
            <a:off x="8688288" y="6353125"/>
            <a:ext cx="1822721" cy="307777"/>
          </a:xfrm>
          <a:prstGeom prst="rect">
            <a:avLst/>
          </a:prstGeom>
          <a:noFill/>
        </p:spPr>
        <p:txBody>
          <a:bodyPr wrap="square" rtlCol="0">
            <a:spAutoFit/>
          </a:bodyPr>
          <a:lstStyle/>
          <a:p>
            <a:pPr>
              <a:buNone/>
            </a:pPr>
            <a:r>
              <a:rPr lang="en-GB" sz="1400" dirty="0"/>
              <a:t>Testing machine</a:t>
            </a:r>
          </a:p>
        </p:txBody>
      </p:sp>
      <p:grpSp>
        <p:nvGrpSpPr>
          <p:cNvPr id="10" name="Skupina 9"/>
          <p:cNvGrpSpPr/>
          <p:nvPr/>
        </p:nvGrpSpPr>
        <p:grpSpPr>
          <a:xfrm>
            <a:off x="335360" y="4581128"/>
            <a:ext cx="894876" cy="145920"/>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35844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37092"/>
            <a:ext cx="6605960" cy="922337"/>
          </a:xfrm>
        </p:spPr>
        <p:txBody>
          <a:bodyPr/>
          <a:lstStyle/>
          <a:p>
            <a:r>
              <a:rPr lang="en-GB" dirty="0"/>
              <a:t>Validation</a:t>
            </a:r>
            <a:r>
              <a:rPr lang="cs-CZ" dirty="0"/>
              <a:t> of research model</a:t>
            </a:r>
            <a:r>
              <a:rPr lang="en-US" dirty="0"/>
              <a:t> </a:t>
            </a:r>
            <a:r>
              <a:rPr lang="cs-CZ" dirty="0"/>
              <a:t>of T-stub in</a:t>
            </a:r>
            <a:r>
              <a:rPr lang="en-US" dirty="0"/>
              <a:t> </a:t>
            </a:r>
            <a:r>
              <a:rPr lang="cs-CZ" dirty="0"/>
              <a:t>tension</a:t>
            </a:r>
          </a:p>
        </p:txBody>
      </p:sp>
      <p:sp>
        <p:nvSpPr>
          <p:cNvPr id="3" name="Zástupný symbol pro obsah 2"/>
          <p:cNvSpPr>
            <a:spLocks noGrp="1"/>
          </p:cNvSpPr>
          <p:nvPr>
            <p:ph idx="1"/>
          </p:nvPr>
        </p:nvSpPr>
        <p:spPr>
          <a:xfrm>
            <a:off x="2370360" y="1540469"/>
            <a:ext cx="9311295" cy="4934519"/>
          </a:xfrm>
        </p:spPr>
        <p:txBody>
          <a:bodyPr/>
          <a:lstStyle/>
          <a:p>
            <a:r>
              <a:rPr lang="en-GB" sz="2000" dirty="0"/>
              <a:t>The F</a:t>
            </a:r>
            <a:r>
              <a:rPr lang="cs-CZ" sz="2000" dirty="0"/>
              <a:t>i</a:t>
            </a:r>
            <a:r>
              <a:rPr lang="en-GB" sz="2000" dirty="0" err="1"/>
              <a:t>gure</a:t>
            </a:r>
            <a:r>
              <a:rPr lang="en-GB" sz="2000" dirty="0"/>
              <a:t> shows the validation of the research oriented model of T-stub from HEB300 loaded in tension.</a:t>
            </a:r>
          </a:p>
        </p:txBody>
      </p:sp>
      <p:pic>
        <p:nvPicPr>
          <p:cNvPr id="14" name="Picture 3" descr="advanced mod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3632" y="2564904"/>
            <a:ext cx="2448272" cy="326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af 14"/>
          <p:cNvGraphicFramePr>
            <a:graphicFrameLocks/>
          </p:cNvGraphicFramePr>
          <p:nvPr>
            <p:extLst>
              <p:ext uri="{D42A27DB-BD31-4B8C-83A1-F6EECF244321}">
                <p14:modId xmlns:p14="http://schemas.microsoft.com/office/powerpoint/2010/main" val="3002286604"/>
              </p:ext>
            </p:extLst>
          </p:nvPr>
        </p:nvGraphicFramePr>
        <p:xfrm>
          <a:off x="5662618" y="2348880"/>
          <a:ext cx="5113901"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ovéPole 5"/>
          <p:cNvSpPr txBox="1"/>
          <p:nvPr/>
        </p:nvSpPr>
        <p:spPr>
          <a:xfrm>
            <a:off x="2625361" y="5829858"/>
            <a:ext cx="3105656" cy="307777"/>
          </a:xfrm>
          <a:prstGeom prst="rect">
            <a:avLst/>
          </a:prstGeom>
          <a:noFill/>
        </p:spPr>
        <p:txBody>
          <a:bodyPr wrap="square" rtlCol="0">
            <a:spAutoFit/>
          </a:bodyPr>
          <a:lstStyle/>
          <a:p>
            <a:pPr>
              <a:buNone/>
            </a:pPr>
            <a:r>
              <a:rPr lang="en-GB" sz="1400" dirty="0"/>
              <a:t>Research oriented model of T-stub</a:t>
            </a:r>
          </a:p>
        </p:txBody>
      </p:sp>
      <p:grpSp>
        <p:nvGrpSpPr>
          <p:cNvPr id="7" name="Skupina 6"/>
          <p:cNvGrpSpPr/>
          <p:nvPr/>
        </p:nvGrpSpPr>
        <p:grpSpPr>
          <a:xfrm>
            <a:off x="296101" y="4581128"/>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5367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6226" y="255281"/>
            <a:ext cx="9805774" cy="922337"/>
          </a:xfrm>
        </p:spPr>
        <p:txBody>
          <a:bodyPr/>
          <a:lstStyle/>
          <a:p>
            <a:r>
              <a:rPr lang="en-GB" dirty="0"/>
              <a:t>Experiments with generally positioned end plate</a:t>
            </a:r>
            <a:r>
              <a:rPr lang="cs-CZ" dirty="0"/>
              <a:t>s</a:t>
            </a:r>
            <a:r>
              <a:rPr lang="en-GB" dirty="0"/>
              <a:t> </a:t>
            </a:r>
          </a:p>
        </p:txBody>
      </p:sp>
      <p:sp>
        <p:nvSpPr>
          <p:cNvPr id="3" name="Zástupný symbol pro obsah 2"/>
          <p:cNvSpPr>
            <a:spLocks noGrp="1"/>
          </p:cNvSpPr>
          <p:nvPr>
            <p:ph idx="1"/>
          </p:nvPr>
        </p:nvSpPr>
        <p:spPr>
          <a:xfrm>
            <a:off x="2386226" y="1554332"/>
            <a:ext cx="9317884" cy="5080439"/>
          </a:xfrm>
        </p:spPr>
        <p:txBody>
          <a:bodyPr/>
          <a:lstStyle/>
          <a:p>
            <a:r>
              <a:rPr lang="en-GB" sz="2000" dirty="0"/>
              <a:t>The experiments were prepared with three bolted beam to beam end plate connections.  </a:t>
            </a:r>
          </a:p>
        </p:txBody>
      </p:sp>
      <p:pic>
        <p:nvPicPr>
          <p:cNvPr id="8" name="Picture 5">
            <a:extLst>
              <a:ext uri="{FF2B5EF4-FFF2-40B4-BE49-F238E27FC236}">
                <a16:creationId xmlns:a16="http://schemas.microsoft.com/office/drawing/2014/main" id="{8B0A6A75-6598-4EC3-BC62-1A373192B5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18300" y="4461731"/>
            <a:ext cx="5141996" cy="1368000"/>
          </a:xfrm>
          <a:prstGeom prst="rect">
            <a:avLst/>
          </a:prstGeom>
        </p:spPr>
      </p:pic>
      <p:pic>
        <p:nvPicPr>
          <p:cNvPr id="9" name="Picture 2">
            <a:extLst>
              <a:ext uri="{FF2B5EF4-FFF2-40B4-BE49-F238E27FC236}">
                <a16:creationId xmlns:a16="http://schemas.microsoft.com/office/drawing/2014/main" id="{52894022-1FB3-473D-9C90-80A191BE7C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8298" y="2138056"/>
            <a:ext cx="5039995" cy="1152000"/>
          </a:xfrm>
          <a:prstGeom prst="rect">
            <a:avLst/>
          </a:prstGeom>
        </p:spPr>
      </p:pic>
      <p:pic>
        <p:nvPicPr>
          <p:cNvPr id="10" name="Picture 4">
            <a:extLst>
              <a:ext uri="{FF2B5EF4-FFF2-40B4-BE49-F238E27FC236}">
                <a16:creationId xmlns:a16="http://schemas.microsoft.com/office/drawing/2014/main" id="{E6B24E19-236C-4F78-BD11-45A2864336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8298" y="3293816"/>
            <a:ext cx="5039996" cy="1152000"/>
          </a:xfrm>
          <a:prstGeom prst="rect">
            <a:avLst/>
          </a:prstGeom>
        </p:spPr>
      </p:pic>
      <p:pic>
        <p:nvPicPr>
          <p:cNvPr id="11" name="Picture 2" descr="G:\Doktorandské studium\disertace\experimenty\celý styčník\fotky\experiment_0°\P1230357.JPG">
            <a:extLst>
              <a:ext uri="{FF2B5EF4-FFF2-40B4-BE49-F238E27FC236}">
                <a16:creationId xmlns:a16="http://schemas.microsoft.com/office/drawing/2014/main" id="{29F0A26C-BB3B-4D2E-9222-FE6ED9BAC76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22112" y="2150382"/>
            <a:ext cx="1420596" cy="2071702"/>
          </a:xfrm>
          <a:prstGeom prst="rect">
            <a:avLst/>
          </a:prstGeom>
          <a:noFill/>
        </p:spPr>
      </p:pic>
      <p:pic>
        <p:nvPicPr>
          <p:cNvPr id="13" name="Picture 3" descr="G:\Doktorandské studium\disertace\experimenty\celý styčník\fotky\experiment_30°\P1230384.JPG">
            <a:extLst>
              <a:ext uri="{FF2B5EF4-FFF2-40B4-BE49-F238E27FC236}">
                <a16:creationId xmlns:a16="http://schemas.microsoft.com/office/drawing/2014/main" id="{D5B28AA3-591C-42F4-86A6-1B2720E85E2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68036" y="4321138"/>
            <a:ext cx="1374672" cy="2214578"/>
          </a:xfrm>
          <a:prstGeom prst="rect">
            <a:avLst/>
          </a:prstGeom>
          <a:noFill/>
        </p:spPr>
      </p:pic>
      <p:sp>
        <p:nvSpPr>
          <p:cNvPr id="4" name="TextovéPole 3">
            <a:extLst>
              <a:ext uri="{FF2B5EF4-FFF2-40B4-BE49-F238E27FC236}">
                <a16:creationId xmlns:a16="http://schemas.microsoft.com/office/drawing/2014/main" id="{D98CE826-406F-4A14-93E0-9CE31C54D53C}"/>
              </a:ext>
            </a:extLst>
          </p:cNvPr>
          <p:cNvSpPr txBox="1"/>
          <p:nvPr/>
        </p:nvSpPr>
        <p:spPr>
          <a:xfrm>
            <a:off x="3185449" y="2661434"/>
            <a:ext cx="473062" cy="400110"/>
          </a:xfrm>
          <a:prstGeom prst="rect">
            <a:avLst/>
          </a:prstGeom>
          <a:noFill/>
        </p:spPr>
        <p:txBody>
          <a:bodyPr wrap="square" rtlCol="0">
            <a:spAutoFit/>
          </a:bodyPr>
          <a:lstStyle/>
          <a:p>
            <a:pPr>
              <a:buNone/>
            </a:pPr>
            <a:r>
              <a:rPr lang="cs-CZ" dirty="0"/>
              <a:t>0°</a:t>
            </a:r>
          </a:p>
        </p:txBody>
      </p:sp>
      <p:sp>
        <p:nvSpPr>
          <p:cNvPr id="14" name="TextovéPole 13">
            <a:extLst>
              <a:ext uri="{FF2B5EF4-FFF2-40B4-BE49-F238E27FC236}">
                <a16:creationId xmlns:a16="http://schemas.microsoft.com/office/drawing/2014/main" id="{D7B10330-2BAF-4FCB-8F1F-E1F0DD47E05A}"/>
              </a:ext>
            </a:extLst>
          </p:cNvPr>
          <p:cNvSpPr txBox="1"/>
          <p:nvPr/>
        </p:nvSpPr>
        <p:spPr>
          <a:xfrm>
            <a:off x="3160078" y="3847063"/>
            <a:ext cx="593035" cy="400110"/>
          </a:xfrm>
          <a:prstGeom prst="rect">
            <a:avLst/>
          </a:prstGeom>
          <a:noFill/>
        </p:spPr>
        <p:txBody>
          <a:bodyPr wrap="square" rtlCol="0">
            <a:spAutoFit/>
          </a:bodyPr>
          <a:lstStyle/>
          <a:p>
            <a:pPr>
              <a:buNone/>
            </a:pPr>
            <a:r>
              <a:rPr lang="cs-CZ" dirty="0"/>
              <a:t>30°</a:t>
            </a:r>
          </a:p>
        </p:txBody>
      </p:sp>
      <p:sp>
        <p:nvSpPr>
          <p:cNvPr id="15" name="TextovéPole 14">
            <a:extLst>
              <a:ext uri="{FF2B5EF4-FFF2-40B4-BE49-F238E27FC236}">
                <a16:creationId xmlns:a16="http://schemas.microsoft.com/office/drawing/2014/main" id="{01DB3F15-D56D-4174-8E56-27CE35B0FE0B}"/>
              </a:ext>
            </a:extLst>
          </p:cNvPr>
          <p:cNvSpPr txBox="1"/>
          <p:nvPr/>
        </p:nvSpPr>
        <p:spPr>
          <a:xfrm>
            <a:off x="3159540" y="5000097"/>
            <a:ext cx="593572" cy="400110"/>
          </a:xfrm>
          <a:prstGeom prst="rect">
            <a:avLst/>
          </a:prstGeom>
          <a:noFill/>
        </p:spPr>
        <p:txBody>
          <a:bodyPr wrap="square" rtlCol="0">
            <a:spAutoFit/>
          </a:bodyPr>
          <a:lstStyle/>
          <a:p>
            <a:pPr>
              <a:buNone/>
            </a:pPr>
            <a:r>
              <a:rPr lang="cs-CZ" dirty="0"/>
              <a:t>45°</a:t>
            </a:r>
          </a:p>
        </p:txBody>
      </p:sp>
      <p:pic>
        <p:nvPicPr>
          <p:cNvPr id="12" name="Picture 4" descr="G:\Doktorandské studium\disertace\experimenty\celý styčník\fotky\experiment_45°\IMG_8783.JPG">
            <a:extLst>
              <a:ext uri="{FF2B5EF4-FFF2-40B4-BE49-F238E27FC236}">
                <a16:creationId xmlns:a16="http://schemas.microsoft.com/office/drawing/2014/main" id="{D3ABB412-B3A9-4C21-81DF-41E12A5F3B1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38567" y="5733256"/>
            <a:ext cx="5141996" cy="1080000"/>
          </a:xfrm>
          <a:prstGeom prst="rect">
            <a:avLst/>
          </a:prstGeom>
          <a:noFill/>
        </p:spPr>
      </p:pic>
      <p:grpSp>
        <p:nvGrpSpPr>
          <p:cNvPr id="16" name="Skupina 15"/>
          <p:cNvGrpSpPr/>
          <p:nvPr/>
        </p:nvGrpSpPr>
        <p:grpSpPr>
          <a:xfrm>
            <a:off x="343874" y="4598798"/>
            <a:ext cx="894876" cy="145920"/>
            <a:chOff x="251317" y="1446897"/>
            <a:chExt cx="893345" cy="145920"/>
          </a:xfrm>
        </p:grpSpPr>
        <p:sp>
          <p:nvSpPr>
            <p:cNvPr id="1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30567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6226" y="282172"/>
            <a:ext cx="9326398" cy="922337"/>
          </a:xfrm>
        </p:spPr>
        <p:txBody>
          <a:bodyPr/>
          <a:lstStyle/>
          <a:p>
            <a:r>
              <a:rPr lang="cs-CZ" dirty="0" err="1"/>
              <a:t>Parameters</a:t>
            </a:r>
            <a:r>
              <a:rPr lang="cs-CZ" dirty="0"/>
              <a:t> of </a:t>
            </a:r>
            <a:r>
              <a:rPr lang="cs-CZ" dirty="0" err="1"/>
              <a:t>speciments</a:t>
            </a:r>
            <a:r>
              <a:rPr lang="cs-CZ" dirty="0"/>
              <a:t> </a:t>
            </a:r>
            <a:r>
              <a:rPr lang="en-GB" dirty="0"/>
              <a:t> </a:t>
            </a:r>
            <a:r>
              <a:rPr lang="cs-CZ" dirty="0" err="1"/>
              <a:t>for</a:t>
            </a:r>
            <a:r>
              <a:rPr lang="en-GB" dirty="0"/>
              <a:t> </a:t>
            </a:r>
            <a:r>
              <a:rPr lang="cs-CZ" dirty="0" err="1"/>
              <a:t>the</a:t>
            </a:r>
            <a:r>
              <a:rPr lang="cs-CZ" dirty="0"/>
              <a:t> </a:t>
            </a:r>
            <a:r>
              <a:rPr lang="en-GB" dirty="0"/>
              <a:t>generally </a:t>
            </a:r>
            <a:r>
              <a:rPr lang="cs-CZ" dirty="0" err="1"/>
              <a:t>positioned</a:t>
            </a:r>
            <a:r>
              <a:rPr lang="en-GB" dirty="0"/>
              <a:t> end plate </a:t>
            </a:r>
            <a:endParaRPr lang="cs-CZ" dirty="0"/>
          </a:p>
        </p:txBody>
      </p:sp>
      <p:sp>
        <p:nvSpPr>
          <p:cNvPr id="3" name="Zástupný symbol pro obsah 2"/>
          <p:cNvSpPr>
            <a:spLocks noGrp="1"/>
          </p:cNvSpPr>
          <p:nvPr>
            <p:ph idx="1"/>
          </p:nvPr>
        </p:nvSpPr>
        <p:spPr>
          <a:xfrm>
            <a:off x="2386226" y="1568284"/>
            <a:ext cx="9038366" cy="2068640"/>
          </a:xfrm>
        </p:spPr>
        <p:txBody>
          <a:bodyPr/>
          <a:lstStyle/>
          <a:p>
            <a:pPr>
              <a:spcBef>
                <a:spcPts val="600"/>
              </a:spcBef>
            </a:pPr>
            <a:r>
              <a:rPr lang="cs-CZ" sz="2000" dirty="0"/>
              <a:t>Plate </a:t>
            </a:r>
            <a:r>
              <a:rPr lang="cs-CZ" sz="2000" b="1" dirty="0"/>
              <a:t>P20</a:t>
            </a:r>
            <a:r>
              <a:rPr lang="cs-CZ" sz="2000" dirty="0"/>
              <a:t> – 400 x 300 mm</a:t>
            </a:r>
          </a:p>
          <a:p>
            <a:pPr>
              <a:spcBef>
                <a:spcPts val="600"/>
              </a:spcBef>
            </a:pPr>
            <a:r>
              <a:rPr lang="cs-CZ" sz="2000" dirty="0"/>
              <a:t>Steel </a:t>
            </a:r>
            <a:r>
              <a:rPr lang="cs-CZ" sz="2000" b="1" dirty="0"/>
              <a:t>S355</a:t>
            </a:r>
            <a:r>
              <a:rPr lang="cs-CZ" sz="2000" dirty="0"/>
              <a:t> (</a:t>
            </a:r>
            <a:r>
              <a:rPr lang="cs-CZ" sz="2000" i="1" dirty="0" err="1"/>
              <a:t>f</a:t>
            </a:r>
            <a:r>
              <a:rPr lang="cs-CZ" sz="2000" baseline="-25000" dirty="0" err="1"/>
              <a:t>y,exp</a:t>
            </a:r>
            <a:r>
              <a:rPr lang="cs-CZ" sz="2000" dirty="0"/>
              <a:t> = 410 </a:t>
            </a:r>
            <a:r>
              <a:rPr lang="cs-CZ" sz="2000" dirty="0" err="1"/>
              <a:t>MPa</a:t>
            </a:r>
            <a:r>
              <a:rPr lang="cs-CZ" sz="2000" dirty="0"/>
              <a:t>; </a:t>
            </a:r>
            <a:r>
              <a:rPr lang="cs-CZ" sz="2000" i="1" dirty="0" err="1"/>
              <a:t>f</a:t>
            </a:r>
            <a:r>
              <a:rPr lang="cs-CZ" sz="2000" baseline="-25000" dirty="0" err="1"/>
              <a:t>u</a:t>
            </a:r>
            <a:r>
              <a:rPr lang="cs-CZ" sz="2000" baseline="-25000" dirty="0"/>
              <a:t>, </a:t>
            </a:r>
            <a:r>
              <a:rPr lang="cs-CZ" sz="2000" baseline="-25000" dirty="0" err="1"/>
              <a:t>exp</a:t>
            </a:r>
            <a:r>
              <a:rPr lang="cs-CZ" sz="2000" dirty="0"/>
              <a:t> = 582 </a:t>
            </a:r>
            <a:r>
              <a:rPr lang="cs-CZ" sz="2000" dirty="0" err="1"/>
              <a:t>MPa</a:t>
            </a:r>
            <a:r>
              <a:rPr lang="cs-CZ" sz="2000" dirty="0"/>
              <a:t>)</a:t>
            </a:r>
          </a:p>
          <a:p>
            <a:pPr>
              <a:spcBef>
                <a:spcPts val="600"/>
              </a:spcBef>
            </a:pPr>
            <a:r>
              <a:rPr lang="cs-CZ" sz="2000" dirty="0" err="1"/>
              <a:t>Bolts</a:t>
            </a:r>
            <a:r>
              <a:rPr lang="cs-CZ" sz="2000" dirty="0"/>
              <a:t> </a:t>
            </a:r>
            <a:r>
              <a:rPr lang="cs-CZ" sz="2000" b="1" dirty="0"/>
              <a:t>M20</a:t>
            </a:r>
            <a:r>
              <a:rPr lang="cs-CZ" sz="2000" dirty="0"/>
              <a:t> - 8.8  </a:t>
            </a:r>
          </a:p>
          <a:p>
            <a:pPr>
              <a:spcBef>
                <a:spcPts val="600"/>
              </a:spcBef>
            </a:pPr>
            <a:r>
              <a:rPr lang="cs-CZ" sz="2000" dirty="0" err="1"/>
              <a:t>Pitches</a:t>
            </a:r>
            <a:r>
              <a:rPr lang="cs-CZ" sz="2000" dirty="0"/>
              <a:t> 	</a:t>
            </a:r>
            <a:r>
              <a:rPr lang="cs-CZ" sz="2000" dirty="0" err="1"/>
              <a:t>vertical</a:t>
            </a:r>
            <a:r>
              <a:rPr lang="cs-CZ" sz="2000" dirty="0"/>
              <a:t> (35 – 230 – 100 - 35 mm) </a:t>
            </a:r>
            <a:br>
              <a:rPr lang="cs-CZ" sz="2000" dirty="0"/>
            </a:br>
            <a:r>
              <a:rPr lang="cs-CZ" sz="2000" dirty="0"/>
              <a:t>		</a:t>
            </a:r>
            <a:r>
              <a:rPr lang="cs-CZ" sz="2000" dirty="0" err="1"/>
              <a:t>horizontal</a:t>
            </a:r>
            <a:r>
              <a:rPr lang="cs-CZ" sz="2000" dirty="0"/>
              <a:t> (30 – 240 – 30 mm)</a:t>
            </a:r>
            <a:endParaRPr lang="en-GB" sz="2000" dirty="0"/>
          </a:p>
          <a:p>
            <a:pPr>
              <a:spcBef>
                <a:spcPts val="600"/>
              </a:spcBef>
            </a:pPr>
            <a:endParaRPr lang="en-GB" sz="2000" dirty="0"/>
          </a:p>
        </p:txBody>
      </p:sp>
      <p:grpSp>
        <p:nvGrpSpPr>
          <p:cNvPr id="5" name="Skupina 4"/>
          <p:cNvGrpSpPr/>
          <p:nvPr/>
        </p:nvGrpSpPr>
        <p:grpSpPr>
          <a:xfrm>
            <a:off x="2537548" y="3503823"/>
            <a:ext cx="4122663" cy="1452211"/>
            <a:chOff x="1763688" y="3496015"/>
            <a:chExt cx="4122663" cy="1452211"/>
          </a:xfrm>
        </p:grpSpPr>
        <p:pic>
          <p:nvPicPr>
            <p:cNvPr id="9" name="Picture 2">
              <a:extLst>
                <a:ext uri="{FF2B5EF4-FFF2-40B4-BE49-F238E27FC236}">
                  <a16:creationId xmlns:a16="http://schemas.microsoft.com/office/drawing/2014/main" id="{52894022-1FB3-473D-9C90-80A191BE7C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07984" y="3593166"/>
              <a:ext cx="906147" cy="1152000"/>
            </a:xfrm>
            <a:prstGeom prst="rect">
              <a:avLst/>
            </a:prstGeom>
          </p:spPr>
        </p:pic>
        <p:sp>
          <p:nvSpPr>
            <p:cNvPr id="4" name="TextovéPole 3">
              <a:extLst>
                <a:ext uri="{FF2B5EF4-FFF2-40B4-BE49-F238E27FC236}">
                  <a16:creationId xmlns:a16="http://schemas.microsoft.com/office/drawing/2014/main" id="{D98CE826-406F-4A14-93E0-9CE31C54D53C}"/>
                </a:ext>
              </a:extLst>
            </p:cNvPr>
            <p:cNvSpPr txBox="1"/>
            <p:nvPr/>
          </p:nvSpPr>
          <p:spPr>
            <a:xfrm>
              <a:off x="1763688" y="4022068"/>
              <a:ext cx="473062" cy="400110"/>
            </a:xfrm>
            <a:prstGeom prst="rect">
              <a:avLst/>
            </a:prstGeom>
            <a:noFill/>
          </p:spPr>
          <p:txBody>
            <a:bodyPr wrap="square" rtlCol="0">
              <a:spAutoFit/>
            </a:bodyPr>
            <a:lstStyle/>
            <a:p>
              <a:pPr>
                <a:buNone/>
              </a:pPr>
              <a:r>
                <a:rPr lang="cs-CZ" dirty="0"/>
                <a:t>0°</a:t>
              </a:r>
            </a:p>
          </p:txBody>
        </p:sp>
        <p:pic>
          <p:nvPicPr>
            <p:cNvPr id="17" name="Zástupný symbol pro obsah 15" descr="P1230354.JPG">
              <a:extLst>
                <a:ext uri="{FF2B5EF4-FFF2-40B4-BE49-F238E27FC236}">
                  <a16:creationId xmlns:a16="http://schemas.microsoft.com/office/drawing/2014/main" id="{5179B47E-056C-473D-80A8-1CEE178A4EE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38077" y="3496015"/>
              <a:ext cx="1075712" cy="1452211"/>
            </a:xfrm>
            <a:prstGeom prst="rect">
              <a:avLst/>
            </a:prstGeom>
          </p:spPr>
        </p:pic>
        <p:pic>
          <p:nvPicPr>
            <p:cNvPr id="20" name="Picture 2" descr="G:\Doktorandské studium\disertace\experimenty\celý styčník\fotky\experiment_0°\P1230357.JPG">
              <a:extLst>
                <a:ext uri="{FF2B5EF4-FFF2-40B4-BE49-F238E27FC236}">
                  <a16:creationId xmlns:a16="http://schemas.microsoft.com/office/drawing/2014/main" id="{F3F6223E-8E92-4E44-8AE7-23AA9599CF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6351" y="3547120"/>
              <a:ext cx="1800000" cy="134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Skupina 6"/>
          <p:cNvGrpSpPr/>
          <p:nvPr/>
        </p:nvGrpSpPr>
        <p:grpSpPr>
          <a:xfrm>
            <a:off x="2639616" y="5043268"/>
            <a:ext cx="3736394" cy="1620000"/>
            <a:chOff x="1728983" y="5128745"/>
            <a:chExt cx="3736394" cy="1620000"/>
          </a:xfrm>
        </p:grpSpPr>
        <p:pic>
          <p:nvPicPr>
            <p:cNvPr id="10" name="Picture 4">
              <a:extLst>
                <a:ext uri="{FF2B5EF4-FFF2-40B4-BE49-F238E27FC236}">
                  <a16:creationId xmlns:a16="http://schemas.microsoft.com/office/drawing/2014/main" id="{E6B24E19-236C-4F78-BD11-45A2864336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71334" y="5553019"/>
              <a:ext cx="1194159" cy="1152000"/>
            </a:xfrm>
            <a:prstGeom prst="rect">
              <a:avLst/>
            </a:prstGeom>
          </p:spPr>
        </p:pic>
        <p:sp>
          <p:nvSpPr>
            <p:cNvPr id="14" name="TextovéPole 13">
              <a:extLst>
                <a:ext uri="{FF2B5EF4-FFF2-40B4-BE49-F238E27FC236}">
                  <a16:creationId xmlns:a16="http://schemas.microsoft.com/office/drawing/2014/main" id="{D7B10330-2BAF-4FCB-8F1F-E1F0DD47E05A}"/>
                </a:ext>
              </a:extLst>
            </p:cNvPr>
            <p:cNvSpPr txBox="1"/>
            <p:nvPr/>
          </p:nvSpPr>
          <p:spPr>
            <a:xfrm>
              <a:off x="1728983" y="5728909"/>
              <a:ext cx="593035" cy="400110"/>
            </a:xfrm>
            <a:prstGeom prst="rect">
              <a:avLst/>
            </a:prstGeom>
            <a:noFill/>
          </p:spPr>
          <p:txBody>
            <a:bodyPr wrap="square" rtlCol="0">
              <a:spAutoFit/>
            </a:bodyPr>
            <a:lstStyle/>
            <a:p>
              <a:pPr>
                <a:buNone/>
              </a:pPr>
              <a:r>
                <a:rPr lang="cs-CZ" dirty="0"/>
                <a:t>30°</a:t>
              </a:r>
            </a:p>
          </p:txBody>
        </p:sp>
        <p:pic>
          <p:nvPicPr>
            <p:cNvPr id="18" name="Zástupný symbol pro obsah 14" descr="P1230351.JPG">
              <a:extLst>
                <a:ext uri="{FF2B5EF4-FFF2-40B4-BE49-F238E27FC236}">
                  <a16:creationId xmlns:a16="http://schemas.microsoft.com/office/drawing/2014/main" id="{CEB5AEE4-23C7-435F-9491-1A9FF91F179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6603" y="5277968"/>
              <a:ext cx="1043777" cy="147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G:\Doktorandské studium\disertace\experimenty\celý styčník\fotky\experiment_0°\P1230341.JPG">
              <a:extLst>
                <a:ext uri="{FF2B5EF4-FFF2-40B4-BE49-F238E27FC236}">
                  <a16:creationId xmlns:a16="http://schemas.microsoft.com/office/drawing/2014/main" id="{D3D33C49-A6E6-4D21-8A8D-CA26441D973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85726" y="5128745"/>
              <a:ext cx="1079651"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Skupina 5"/>
          <p:cNvGrpSpPr/>
          <p:nvPr/>
        </p:nvGrpSpPr>
        <p:grpSpPr>
          <a:xfrm>
            <a:off x="7760542" y="3472980"/>
            <a:ext cx="2799954" cy="3117001"/>
            <a:chOff x="6515672" y="3497016"/>
            <a:chExt cx="2546708" cy="2940615"/>
          </a:xfrm>
        </p:grpSpPr>
        <p:pic>
          <p:nvPicPr>
            <p:cNvPr id="8" name="Picture 5">
              <a:extLst>
                <a:ext uri="{FF2B5EF4-FFF2-40B4-BE49-F238E27FC236}">
                  <a16:creationId xmlns:a16="http://schemas.microsoft.com/office/drawing/2014/main" id="{8B0A6A75-6598-4EC3-BC62-1A373192B58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11051" y="3497016"/>
              <a:ext cx="1338161" cy="1368000"/>
            </a:xfrm>
            <a:prstGeom prst="rect">
              <a:avLst/>
            </a:prstGeom>
          </p:spPr>
        </p:pic>
        <p:sp>
          <p:nvSpPr>
            <p:cNvPr id="15" name="TextovéPole 14">
              <a:extLst>
                <a:ext uri="{FF2B5EF4-FFF2-40B4-BE49-F238E27FC236}">
                  <a16:creationId xmlns:a16="http://schemas.microsoft.com/office/drawing/2014/main" id="{01DB3F15-D56D-4174-8E56-27CE35B0FE0B}"/>
                </a:ext>
              </a:extLst>
            </p:cNvPr>
            <p:cNvSpPr txBox="1"/>
            <p:nvPr/>
          </p:nvSpPr>
          <p:spPr>
            <a:xfrm>
              <a:off x="6677143" y="4008492"/>
              <a:ext cx="593572" cy="400110"/>
            </a:xfrm>
            <a:prstGeom prst="rect">
              <a:avLst/>
            </a:prstGeom>
            <a:noFill/>
          </p:spPr>
          <p:txBody>
            <a:bodyPr wrap="square" rtlCol="0">
              <a:spAutoFit/>
            </a:bodyPr>
            <a:lstStyle/>
            <a:p>
              <a:pPr>
                <a:buNone/>
              </a:pPr>
              <a:r>
                <a:rPr lang="cs-CZ" dirty="0"/>
                <a:t>45°</a:t>
              </a:r>
            </a:p>
          </p:txBody>
        </p:sp>
        <p:pic>
          <p:nvPicPr>
            <p:cNvPr id="19" name="Zástupný symbol pro obsah 14" descr="P1230351.JPG">
              <a:extLst>
                <a:ext uri="{FF2B5EF4-FFF2-40B4-BE49-F238E27FC236}">
                  <a16:creationId xmlns:a16="http://schemas.microsoft.com/office/drawing/2014/main" id="{4ECD3A80-90D8-4349-BD5E-3D84B4DB776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10800000">
              <a:off x="6515672" y="4969438"/>
              <a:ext cx="1051725" cy="146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G:\Doktorandské studium\disertace\experimenty\celý styčník\fotky\experiment_0°\P1230341.JPG">
              <a:extLst>
                <a:ext uri="{FF2B5EF4-FFF2-40B4-BE49-F238E27FC236}">
                  <a16:creationId xmlns:a16="http://schemas.microsoft.com/office/drawing/2014/main" id="{9D1DBA46-5321-49A2-BA9A-D3436ECCAE9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t="-893"/>
            <a:stretch>
              <a:fillRect/>
            </a:stretch>
          </p:blipFill>
          <p:spPr bwMode="auto">
            <a:xfrm>
              <a:off x="7651690" y="4948226"/>
              <a:ext cx="141069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Skupina 22"/>
          <p:cNvGrpSpPr/>
          <p:nvPr/>
        </p:nvGrpSpPr>
        <p:grpSpPr>
          <a:xfrm>
            <a:off x="335360" y="4590290"/>
            <a:ext cx="894876" cy="145920"/>
            <a:chOff x="251317" y="1446897"/>
            <a:chExt cx="893345" cy="145920"/>
          </a:xfrm>
        </p:grpSpPr>
        <p:sp>
          <p:nvSpPr>
            <p:cNvPr id="24"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5"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50527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21421" y="188640"/>
            <a:ext cx="7451279" cy="922337"/>
          </a:xfrm>
        </p:spPr>
        <p:txBody>
          <a:bodyPr/>
          <a:lstStyle/>
          <a:p>
            <a:r>
              <a:rPr lang="en-GB" dirty="0"/>
              <a:t>Verification of </a:t>
            </a:r>
            <a:r>
              <a:rPr lang="cs-CZ" dirty="0"/>
              <a:t>T-</a:t>
            </a:r>
            <a:r>
              <a:rPr lang="en-GB" dirty="0"/>
              <a:t>stub in tension</a:t>
            </a:r>
            <a:endParaRPr lang="cs-CZ" dirty="0"/>
          </a:p>
        </p:txBody>
      </p:sp>
      <p:sp>
        <p:nvSpPr>
          <p:cNvPr id="3" name="Zástupný symbol pro obsah 2"/>
          <p:cNvSpPr>
            <a:spLocks noGrp="1"/>
          </p:cNvSpPr>
          <p:nvPr>
            <p:ph idx="1"/>
          </p:nvPr>
        </p:nvSpPr>
        <p:spPr>
          <a:xfrm>
            <a:off x="2326285" y="1586549"/>
            <a:ext cx="9242323" cy="5080439"/>
          </a:xfrm>
        </p:spPr>
        <p:txBody>
          <a:bodyPr/>
          <a:lstStyle/>
          <a:p>
            <a:r>
              <a:rPr lang="en-GB" sz="2000" dirty="0"/>
              <a:t>The F</a:t>
            </a:r>
            <a:r>
              <a:rPr lang="cs-CZ" sz="2000" dirty="0"/>
              <a:t>i</a:t>
            </a:r>
            <a:r>
              <a:rPr lang="en-GB" sz="2000" dirty="0" err="1"/>
              <a:t>gure</a:t>
            </a:r>
            <a:r>
              <a:rPr lang="en-GB" sz="2000" dirty="0"/>
              <a:t> shows the verification of the design oriented model of T-stub from HEB300 loaded in tension to research oriented FE model. Comparison to component method is </a:t>
            </a:r>
            <a:r>
              <a:rPr lang="cs-CZ" sz="2000" dirty="0" err="1"/>
              <a:t>included</a:t>
            </a:r>
            <a:r>
              <a:rPr lang="en-GB" sz="2000" dirty="0"/>
              <a:t>.</a:t>
            </a:r>
          </a:p>
        </p:txBody>
      </p:sp>
      <p:pic>
        <p:nvPicPr>
          <p:cNvPr id="4" name="obráze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41102" y="2564904"/>
            <a:ext cx="1670129" cy="3528196"/>
          </a:xfrm>
          <a:prstGeom prst="rect">
            <a:avLst/>
          </a:prstGeom>
          <a:noFill/>
          <a:ln>
            <a:noFill/>
          </a:ln>
        </p:spPr>
      </p:pic>
      <p:grpSp>
        <p:nvGrpSpPr>
          <p:cNvPr id="5" name="Skupina 4">
            <a:extLst>
              <a:ext uri="{FF2B5EF4-FFF2-40B4-BE49-F238E27FC236}">
                <a16:creationId xmlns:a16="http://schemas.microsoft.com/office/drawing/2014/main" id="{E539D567-5436-4574-ADA1-5002F172629B}"/>
              </a:ext>
            </a:extLst>
          </p:cNvPr>
          <p:cNvGrpSpPr/>
          <p:nvPr/>
        </p:nvGrpSpPr>
        <p:grpSpPr>
          <a:xfrm>
            <a:off x="5302872" y="2564904"/>
            <a:ext cx="6462255" cy="3987200"/>
            <a:chOff x="1792348" y="1916832"/>
            <a:chExt cx="6951873" cy="4104456"/>
          </a:xfrm>
        </p:grpSpPr>
        <p:graphicFrame>
          <p:nvGraphicFramePr>
            <p:cNvPr id="6" name="Graf 5">
              <a:extLst>
                <a:ext uri="{FF2B5EF4-FFF2-40B4-BE49-F238E27FC236}">
                  <a16:creationId xmlns:a16="http://schemas.microsoft.com/office/drawing/2014/main" id="{826B5A87-CB44-471E-A8AF-999A838C7D5B}"/>
                </a:ext>
              </a:extLst>
            </p:cNvPr>
            <p:cNvGraphicFramePr>
              <a:graphicFrameLocks/>
            </p:cNvGraphicFramePr>
            <p:nvPr>
              <p:extLst>
                <p:ext uri="{D42A27DB-BD31-4B8C-83A1-F6EECF244321}">
                  <p14:modId xmlns:p14="http://schemas.microsoft.com/office/powerpoint/2010/main" val="2952688424"/>
                </p:ext>
              </p:extLst>
            </p:nvPr>
          </p:nvGraphicFramePr>
          <p:xfrm>
            <a:off x="1792348" y="1916832"/>
            <a:ext cx="6740465"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ovéPole 6">
              <a:extLst>
                <a:ext uri="{FF2B5EF4-FFF2-40B4-BE49-F238E27FC236}">
                  <a16:creationId xmlns:a16="http://schemas.microsoft.com/office/drawing/2014/main" id="{87DE7C77-BA24-499F-974B-EA8FB33E7555}"/>
                </a:ext>
              </a:extLst>
            </p:cNvPr>
            <p:cNvSpPr txBox="1"/>
            <p:nvPr/>
          </p:nvSpPr>
          <p:spPr>
            <a:xfrm>
              <a:off x="5901586" y="3918224"/>
              <a:ext cx="2842635" cy="1292662"/>
            </a:xfrm>
            <a:prstGeom prst="rect">
              <a:avLst/>
            </a:prstGeom>
            <a:solidFill>
              <a:schemeClr val="bg1"/>
            </a:solidFill>
          </p:spPr>
          <p:txBody>
            <a:bodyPr wrap="square" rtlCol="0">
              <a:spAutoFit/>
            </a:bodyPr>
            <a:lstStyle/>
            <a:p>
              <a:pPr>
                <a:spcBef>
                  <a:spcPts val="1800"/>
                </a:spcBef>
                <a:buNone/>
              </a:pPr>
              <a:r>
                <a:rPr lang="cs-CZ" sz="1600" dirty="0" err="1"/>
                <a:t>Component</a:t>
              </a:r>
              <a:r>
                <a:rPr lang="cs-CZ" sz="1600" dirty="0"/>
                <a:t> </a:t>
              </a:r>
              <a:r>
                <a:rPr lang="cs-CZ" sz="1600" dirty="0" err="1"/>
                <a:t>method</a:t>
              </a:r>
              <a:endParaRPr lang="cs-CZ" sz="1600" dirty="0"/>
            </a:p>
            <a:p>
              <a:pPr>
                <a:spcBef>
                  <a:spcPts val="1800"/>
                </a:spcBef>
                <a:buNone/>
              </a:pPr>
              <a:r>
                <a:rPr lang="cs-CZ" sz="1600" dirty="0"/>
                <a:t>CBFEM</a:t>
              </a:r>
            </a:p>
            <a:p>
              <a:pPr>
                <a:spcBef>
                  <a:spcPts val="1800"/>
                </a:spcBef>
                <a:spcAft>
                  <a:spcPts val="1800"/>
                </a:spcAft>
                <a:buNone/>
              </a:pPr>
              <a:r>
                <a:rPr lang="cs-CZ" sz="1600" dirty="0" err="1"/>
                <a:t>Research</a:t>
              </a:r>
              <a:r>
                <a:rPr lang="cs-CZ" sz="1600" dirty="0"/>
                <a:t> FEM</a:t>
              </a:r>
            </a:p>
          </p:txBody>
        </p:sp>
      </p:grpSp>
      <p:sp>
        <p:nvSpPr>
          <p:cNvPr id="9" name="TextovéPole 8"/>
          <p:cNvSpPr txBox="1"/>
          <p:nvPr/>
        </p:nvSpPr>
        <p:spPr>
          <a:xfrm>
            <a:off x="2808341" y="6093100"/>
            <a:ext cx="3098914" cy="307777"/>
          </a:xfrm>
          <a:prstGeom prst="rect">
            <a:avLst/>
          </a:prstGeom>
          <a:noFill/>
        </p:spPr>
        <p:txBody>
          <a:bodyPr wrap="square" rtlCol="0">
            <a:spAutoFit/>
          </a:bodyPr>
          <a:lstStyle/>
          <a:p>
            <a:pPr>
              <a:buNone/>
            </a:pPr>
            <a:r>
              <a:rPr lang="en-GB" sz="1400" dirty="0"/>
              <a:t>Design oriented model of T-stub</a:t>
            </a:r>
          </a:p>
        </p:txBody>
      </p:sp>
      <p:grpSp>
        <p:nvGrpSpPr>
          <p:cNvPr id="10" name="Skupina 9"/>
          <p:cNvGrpSpPr/>
          <p:nvPr/>
        </p:nvGrpSpPr>
        <p:grpSpPr>
          <a:xfrm>
            <a:off x="305390" y="4868863"/>
            <a:ext cx="894876" cy="145265"/>
            <a:chOff x="251317" y="1446897"/>
            <a:chExt cx="893345" cy="145920"/>
          </a:xfrm>
        </p:grpSpPr>
        <p:sp>
          <p:nvSpPr>
            <p:cNvPr id="1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974737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6226" y="231390"/>
            <a:ext cx="7451279" cy="922337"/>
          </a:xfrm>
        </p:spPr>
        <p:txBody>
          <a:bodyPr/>
          <a:lstStyle/>
          <a:p>
            <a:r>
              <a:rPr lang="en-GB" dirty="0"/>
              <a:t>Verification of </a:t>
            </a:r>
            <a:r>
              <a:rPr lang="cs-CZ" dirty="0"/>
              <a:t>T-</a:t>
            </a:r>
            <a:r>
              <a:rPr lang="en-GB" dirty="0"/>
              <a:t>stub in tension</a:t>
            </a:r>
            <a:endParaRPr lang="cs-CZ" dirty="0"/>
          </a:p>
        </p:txBody>
      </p:sp>
      <p:sp>
        <p:nvSpPr>
          <p:cNvPr id="3" name="Zástupný symbol pro obsah 2"/>
          <p:cNvSpPr>
            <a:spLocks noGrp="1"/>
          </p:cNvSpPr>
          <p:nvPr>
            <p:ph idx="1"/>
          </p:nvPr>
        </p:nvSpPr>
        <p:spPr>
          <a:xfrm>
            <a:off x="2386226" y="1588921"/>
            <a:ext cx="9326398" cy="5080439"/>
          </a:xfrm>
        </p:spPr>
        <p:txBody>
          <a:bodyPr/>
          <a:lstStyle/>
          <a:p>
            <a:pPr>
              <a:spcBef>
                <a:spcPts val="0"/>
              </a:spcBef>
            </a:pPr>
            <a:r>
              <a:rPr lang="en-GB" sz="2000" dirty="0"/>
              <a:t>The sensitivity study of thickness of the flange shows higher resistance according to CBFEM compared to CM for samples with flange thicknesses up to 20 mm. </a:t>
            </a:r>
            <a:endParaRPr lang="cs-CZ" sz="2000" dirty="0"/>
          </a:p>
          <a:p>
            <a:pPr>
              <a:spcBef>
                <a:spcPts val="0"/>
              </a:spcBef>
            </a:pPr>
            <a:r>
              <a:rPr lang="en-GB" sz="2000" dirty="0"/>
              <a:t>R</a:t>
            </a:r>
            <a:r>
              <a:rPr lang="cs-CZ" sz="2000" dirty="0"/>
              <a:t>OFE</a:t>
            </a:r>
            <a:r>
              <a:rPr lang="en-GB" sz="2000" dirty="0"/>
              <a:t>M gives even higher resistance for these samples</a:t>
            </a:r>
            <a:r>
              <a:rPr lang="cs-CZ" sz="2000" dirty="0"/>
              <a:t>.</a:t>
            </a:r>
          </a:p>
          <a:p>
            <a:pPr>
              <a:spcBef>
                <a:spcPts val="0"/>
              </a:spcBef>
            </a:pPr>
            <a:r>
              <a:rPr lang="en-GB" sz="2000" dirty="0"/>
              <a:t>Higher resistance of both numerical models is </a:t>
            </a:r>
            <a:r>
              <a:rPr lang="cs-CZ" sz="2000" dirty="0" err="1"/>
              <a:t>due</a:t>
            </a:r>
            <a:r>
              <a:rPr lang="cs-CZ" sz="2000" dirty="0"/>
              <a:t> to </a:t>
            </a:r>
            <a:r>
              <a:rPr lang="en-GB" sz="2000" dirty="0" err="1"/>
              <a:t>neglecti</a:t>
            </a:r>
            <a:r>
              <a:rPr lang="cs-CZ" sz="2000" dirty="0"/>
              <a:t>on</a:t>
            </a:r>
            <a:r>
              <a:rPr lang="en-GB" sz="2000" dirty="0"/>
              <a:t> of membrane effect in CM.</a:t>
            </a:r>
            <a:endParaRPr lang="en-GB" sz="1800" dirty="0"/>
          </a:p>
        </p:txBody>
      </p:sp>
      <p:grpSp>
        <p:nvGrpSpPr>
          <p:cNvPr id="5" name="Skupina 4">
            <a:extLst>
              <a:ext uri="{FF2B5EF4-FFF2-40B4-BE49-F238E27FC236}">
                <a16:creationId xmlns:a16="http://schemas.microsoft.com/office/drawing/2014/main" id="{E539D567-5436-4574-ADA1-5002F172629B}"/>
              </a:ext>
            </a:extLst>
          </p:cNvPr>
          <p:cNvGrpSpPr/>
          <p:nvPr/>
        </p:nvGrpSpPr>
        <p:grpSpPr>
          <a:xfrm>
            <a:off x="4352301" y="3371222"/>
            <a:ext cx="5976663" cy="3125602"/>
            <a:chOff x="1774858" y="1746401"/>
            <a:chExt cx="6740465" cy="4104456"/>
          </a:xfrm>
        </p:grpSpPr>
        <p:graphicFrame>
          <p:nvGraphicFramePr>
            <p:cNvPr id="6" name="Graf 5">
              <a:extLst>
                <a:ext uri="{FF2B5EF4-FFF2-40B4-BE49-F238E27FC236}">
                  <a16:creationId xmlns:a16="http://schemas.microsoft.com/office/drawing/2014/main" id="{826B5A87-CB44-471E-A8AF-999A838C7D5B}"/>
                </a:ext>
              </a:extLst>
            </p:cNvPr>
            <p:cNvGraphicFramePr>
              <a:graphicFrameLocks/>
            </p:cNvGraphicFramePr>
            <p:nvPr>
              <p:extLst>
                <p:ext uri="{D42A27DB-BD31-4B8C-83A1-F6EECF244321}">
                  <p14:modId xmlns:p14="http://schemas.microsoft.com/office/powerpoint/2010/main" val="1793119093"/>
                </p:ext>
              </p:extLst>
            </p:nvPr>
          </p:nvGraphicFramePr>
          <p:xfrm>
            <a:off x="1774858" y="1746401"/>
            <a:ext cx="6740465"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a:extLst>
                <a:ext uri="{FF2B5EF4-FFF2-40B4-BE49-F238E27FC236}">
                  <a16:creationId xmlns:a16="http://schemas.microsoft.com/office/drawing/2014/main" id="{87DE7C77-BA24-499F-974B-EA8FB33E7555}"/>
                </a:ext>
              </a:extLst>
            </p:cNvPr>
            <p:cNvSpPr txBox="1"/>
            <p:nvPr/>
          </p:nvSpPr>
          <p:spPr>
            <a:xfrm>
              <a:off x="5771658" y="3808872"/>
              <a:ext cx="2598734" cy="1192284"/>
            </a:xfrm>
            <a:prstGeom prst="rect">
              <a:avLst/>
            </a:prstGeom>
            <a:solidFill>
              <a:schemeClr val="bg1"/>
            </a:solidFill>
          </p:spPr>
          <p:txBody>
            <a:bodyPr wrap="square" rtlCol="0">
              <a:spAutoFit/>
            </a:bodyPr>
            <a:lstStyle/>
            <a:p>
              <a:pPr>
                <a:spcBef>
                  <a:spcPts val="300"/>
                </a:spcBef>
                <a:buNone/>
              </a:pPr>
              <a:r>
                <a:rPr lang="cs-CZ" sz="1600" dirty="0"/>
                <a:t>CM</a:t>
              </a:r>
            </a:p>
            <a:p>
              <a:pPr>
                <a:spcBef>
                  <a:spcPts val="300"/>
                </a:spcBef>
                <a:buNone/>
              </a:pPr>
              <a:r>
                <a:rPr lang="cs-CZ" sz="1600" dirty="0"/>
                <a:t>CBFEM</a:t>
              </a:r>
            </a:p>
            <a:p>
              <a:pPr>
                <a:spcBef>
                  <a:spcPts val="300"/>
                </a:spcBef>
                <a:spcAft>
                  <a:spcPts val="1800"/>
                </a:spcAft>
                <a:buNone/>
              </a:pPr>
              <a:r>
                <a:rPr lang="cs-CZ" sz="1600" dirty="0"/>
                <a:t>ROFEM</a:t>
              </a:r>
            </a:p>
          </p:txBody>
        </p:sp>
      </p:grpSp>
      <p:grpSp>
        <p:nvGrpSpPr>
          <p:cNvPr id="8" name="Skupina 7"/>
          <p:cNvGrpSpPr/>
          <p:nvPr/>
        </p:nvGrpSpPr>
        <p:grpSpPr>
          <a:xfrm>
            <a:off x="335360" y="4868863"/>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43997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76978" y="1628800"/>
            <a:ext cx="9335646" cy="5149512"/>
          </a:xfrm>
        </p:spPr>
        <p:txBody>
          <a:bodyPr/>
          <a:lstStyle/>
          <a:p>
            <a:r>
              <a:rPr lang="en-GB" sz="1800" dirty="0"/>
              <a:t>To show the prediction of the CBFEM model, results of the studies are summarized in graph comparing resistances by CBFEM and component method. The results show that the difference of the two calculation methods is mostly up to 10%. </a:t>
            </a:r>
          </a:p>
          <a:p>
            <a:pPr>
              <a:spcBef>
                <a:spcPts val="600"/>
              </a:spcBef>
            </a:pPr>
            <a:r>
              <a:rPr lang="en-GB" sz="1800" dirty="0"/>
              <a:t>In cases with CBFEM/CM &gt; 1,1 accuracy of CBFEM is verified by the results of Research oriented FEM, which gives highest resistance in all selected cases.</a:t>
            </a:r>
          </a:p>
          <a:p>
            <a:endParaRPr lang="en-GB" sz="2000" dirty="0"/>
          </a:p>
        </p:txBody>
      </p:sp>
      <p:sp>
        <p:nvSpPr>
          <p:cNvPr id="2" name="Nadpis 1"/>
          <p:cNvSpPr>
            <a:spLocks noGrp="1"/>
          </p:cNvSpPr>
          <p:nvPr>
            <p:ph type="title"/>
          </p:nvPr>
        </p:nvSpPr>
        <p:spPr/>
        <p:txBody>
          <a:bodyPr/>
          <a:lstStyle/>
          <a:p>
            <a:r>
              <a:rPr lang="en-GB" dirty="0"/>
              <a:t>Verification of </a:t>
            </a:r>
            <a:r>
              <a:rPr lang="cs-CZ" dirty="0"/>
              <a:t>T-</a:t>
            </a:r>
            <a:r>
              <a:rPr lang="en-GB" dirty="0"/>
              <a:t>stub in tension</a:t>
            </a:r>
            <a:endParaRPr lang="cs-CZ" dirty="0"/>
          </a:p>
        </p:txBody>
      </p:sp>
      <p:grpSp>
        <p:nvGrpSpPr>
          <p:cNvPr id="10" name="Skupina 9">
            <a:extLst>
              <a:ext uri="{FF2B5EF4-FFF2-40B4-BE49-F238E27FC236}">
                <a16:creationId xmlns:a16="http://schemas.microsoft.com/office/drawing/2014/main" id="{A66B018B-C785-4E0C-8B5E-533A91DB9DA2}"/>
              </a:ext>
            </a:extLst>
          </p:cNvPr>
          <p:cNvGrpSpPr/>
          <p:nvPr/>
        </p:nvGrpSpPr>
        <p:grpSpPr>
          <a:xfrm>
            <a:off x="4295800" y="3256371"/>
            <a:ext cx="5605891" cy="3333610"/>
            <a:chOff x="2123728" y="1700809"/>
            <a:chExt cx="6163047" cy="5157192"/>
          </a:xfrm>
        </p:grpSpPr>
        <p:graphicFrame>
          <p:nvGraphicFramePr>
            <p:cNvPr id="11" name="Graf 10">
              <a:extLst>
                <a:ext uri="{FF2B5EF4-FFF2-40B4-BE49-F238E27FC236}">
                  <a16:creationId xmlns:a16="http://schemas.microsoft.com/office/drawing/2014/main" id="{41D1C1D7-4D42-4843-BC9D-2D7744FB401F}"/>
                </a:ext>
              </a:extLst>
            </p:cNvPr>
            <p:cNvGraphicFramePr>
              <a:graphicFrameLocks/>
            </p:cNvGraphicFramePr>
            <p:nvPr>
              <p:extLst>
                <p:ext uri="{D42A27DB-BD31-4B8C-83A1-F6EECF244321}">
                  <p14:modId xmlns:p14="http://schemas.microsoft.com/office/powerpoint/2010/main" val="3638521901"/>
                </p:ext>
              </p:extLst>
            </p:nvPr>
          </p:nvGraphicFramePr>
          <p:xfrm>
            <a:off x="2123728" y="1700809"/>
            <a:ext cx="6163047" cy="515719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ovéPole 11">
              <a:extLst>
                <a:ext uri="{FF2B5EF4-FFF2-40B4-BE49-F238E27FC236}">
                  <a16:creationId xmlns:a16="http://schemas.microsoft.com/office/drawing/2014/main" id="{78D75D7F-A705-4B55-BC04-0B42C2631727}"/>
                </a:ext>
              </a:extLst>
            </p:cNvPr>
            <p:cNvSpPr txBox="1"/>
            <p:nvPr/>
          </p:nvSpPr>
          <p:spPr>
            <a:xfrm>
              <a:off x="5653598" y="4321528"/>
              <a:ext cx="2552465" cy="1690295"/>
            </a:xfrm>
            <a:prstGeom prst="rect">
              <a:avLst/>
            </a:prstGeom>
            <a:solidFill>
              <a:schemeClr val="bg1"/>
            </a:solidFill>
          </p:spPr>
          <p:txBody>
            <a:bodyPr wrap="square" rtlCol="0">
              <a:spAutoFit/>
            </a:bodyPr>
            <a:lstStyle/>
            <a:p>
              <a:pPr>
                <a:spcBef>
                  <a:spcPts val="0"/>
                </a:spcBef>
                <a:buNone/>
              </a:pPr>
              <a:r>
                <a:rPr lang="cs-CZ" sz="1200" dirty="0" err="1"/>
                <a:t>Variation</a:t>
              </a:r>
              <a:r>
                <a:rPr lang="cs-CZ" sz="1200" dirty="0"/>
                <a:t> of Plate </a:t>
              </a:r>
              <a:r>
                <a:rPr lang="cs-CZ" sz="1200" dirty="0" err="1"/>
                <a:t>thickness</a:t>
              </a:r>
              <a:endParaRPr lang="cs-CZ" sz="1200" dirty="0"/>
            </a:p>
            <a:p>
              <a:pPr>
                <a:spcBef>
                  <a:spcPts val="0"/>
                </a:spcBef>
                <a:spcAft>
                  <a:spcPts val="150"/>
                </a:spcAft>
                <a:buNone/>
              </a:pPr>
              <a:r>
                <a:rPr lang="cs-CZ" sz="1200" dirty="0" err="1"/>
                <a:t>Bolt</a:t>
              </a:r>
              <a:r>
                <a:rPr lang="cs-CZ" sz="1200" dirty="0"/>
                <a:t> </a:t>
              </a:r>
              <a:r>
                <a:rPr lang="cs-CZ" sz="1200" dirty="0" err="1"/>
                <a:t>size</a:t>
              </a:r>
              <a:endParaRPr lang="cs-CZ" sz="1200" dirty="0"/>
            </a:p>
            <a:p>
              <a:pPr>
                <a:spcBef>
                  <a:spcPts val="0"/>
                </a:spcBef>
                <a:spcAft>
                  <a:spcPts val="150"/>
                </a:spcAft>
                <a:buNone/>
              </a:pPr>
              <a:r>
                <a:rPr lang="cs-CZ" sz="1200" dirty="0" err="1"/>
                <a:t>Bolt</a:t>
              </a:r>
              <a:r>
                <a:rPr lang="cs-CZ" sz="1200" dirty="0"/>
                <a:t> </a:t>
              </a:r>
              <a:r>
                <a:rPr lang="cs-CZ" sz="1200" dirty="0" err="1"/>
                <a:t>material</a:t>
              </a:r>
              <a:endParaRPr lang="cs-CZ" sz="1200" dirty="0"/>
            </a:p>
            <a:p>
              <a:pPr>
                <a:spcBef>
                  <a:spcPts val="0"/>
                </a:spcBef>
                <a:spcAft>
                  <a:spcPts val="150"/>
                </a:spcAft>
                <a:buNone/>
              </a:pPr>
              <a:r>
                <a:rPr lang="cs-CZ" sz="1200" dirty="0" err="1"/>
                <a:t>Bolt</a:t>
              </a:r>
              <a:r>
                <a:rPr lang="cs-CZ" sz="1200" dirty="0"/>
                <a:t> distance</a:t>
              </a:r>
            </a:p>
            <a:p>
              <a:pPr>
                <a:spcBef>
                  <a:spcPts val="0"/>
                </a:spcBef>
                <a:spcAft>
                  <a:spcPts val="150"/>
                </a:spcAft>
                <a:buNone/>
              </a:pPr>
              <a:r>
                <a:rPr lang="cs-CZ" sz="1200" dirty="0"/>
                <a:t>T-</a:t>
              </a:r>
              <a:r>
                <a:rPr lang="cs-CZ" sz="1200" dirty="0" err="1"/>
                <a:t>stub</a:t>
              </a:r>
              <a:r>
                <a:rPr lang="cs-CZ" sz="1200" dirty="0"/>
                <a:t> </a:t>
              </a:r>
              <a:r>
                <a:rPr lang="cs-CZ" sz="1200" dirty="0" err="1"/>
                <a:t>thickness</a:t>
              </a:r>
              <a:r>
                <a:rPr lang="cs-CZ" sz="1200" dirty="0"/>
                <a:t> </a:t>
              </a:r>
              <a:endParaRPr lang="en-GB" sz="1200" dirty="0"/>
            </a:p>
          </p:txBody>
        </p:sp>
      </p:grpSp>
      <p:grpSp>
        <p:nvGrpSpPr>
          <p:cNvPr id="7" name="Skupina 6"/>
          <p:cNvGrpSpPr/>
          <p:nvPr/>
        </p:nvGrpSpPr>
        <p:grpSpPr>
          <a:xfrm>
            <a:off x="335360" y="4877960"/>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75432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47681" y="260648"/>
            <a:ext cx="7451279" cy="922337"/>
          </a:xfrm>
        </p:spPr>
        <p:txBody>
          <a:bodyPr/>
          <a:lstStyle/>
          <a:p>
            <a:r>
              <a:rPr lang="en-GB" dirty="0"/>
              <a:t>Tutorial</a:t>
            </a:r>
          </a:p>
        </p:txBody>
      </p:sp>
      <p:sp>
        <p:nvSpPr>
          <p:cNvPr id="3" name="Zástupný symbol pro obsah 2"/>
          <p:cNvSpPr>
            <a:spLocks noGrp="1"/>
          </p:cNvSpPr>
          <p:nvPr>
            <p:ph idx="1"/>
          </p:nvPr>
        </p:nvSpPr>
        <p:spPr>
          <a:xfrm>
            <a:off x="2386226" y="1556793"/>
            <a:ext cx="9686438" cy="4212522"/>
          </a:xfrm>
        </p:spPr>
        <p:txBody>
          <a:bodyPr/>
          <a:lstStyle/>
          <a:p>
            <a:pPr>
              <a:spcAft>
                <a:spcPts val="1200"/>
              </a:spcAft>
            </a:pPr>
            <a:r>
              <a:rPr lang="en-GB" altLang="cs-CZ" dirty="0"/>
              <a:t>This lecture describes </a:t>
            </a:r>
            <a:r>
              <a:rPr lang="en-GB" altLang="cs-CZ" dirty="0">
                <a:cs typeface="Times New Roman" panose="02020603050405020304" pitchFamily="18" charset="0"/>
              </a:rPr>
              <a:t>principles of </a:t>
            </a:r>
            <a:r>
              <a:rPr lang="cs-CZ" altLang="cs-CZ" b="1" dirty="0">
                <a:cs typeface="Times New Roman" panose="02020603050405020304" pitchFamily="18" charset="0"/>
              </a:rPr>
              <a:t>FEA </a:t>
            </a:r>
            <a:r>
              <a:rPr lang="en-GB" altLang="cs-CZ" b="1" dirty="0">
                <a:cs typeface="Times New Roman" panose="02020603050405020304" pitchFamily="18" charset="0"/>
              </a:rPr>
              <a:t>modelling </a:t>
            </a:r>
            <a:r>
              <a:rPr lang="cs-CZ" altLang="cs-CZ" dirty="0">
                <a:cs typeface="Times New Roman" panose="02020603050405020304" pitchFamily="18" charset="0"/>
              </a:rPr>
              <a:t>of b</a:t>
            </a:r>
            <a:r>
              <a:rPr lang="en-GB" dirty="0" err="1"/>
              <a:t>eam</a:t>
            </a:r>
            <a:r>
              <a:rPr lang="en-GB" dirty="0"/>
              <a:t> to column moment connection</a:t>
            </a:r>
            <a:r>
              <a:rPr lang="cs-CZ" dirty="0"/>
              <a:t>.</a:t>
            </a:r>
            <a:endParaRPr lang="en-GB" dirty="0"/>
          </a:p>
          <a:p>
            <a:pPr>
              <a:spcAft>
                <a:spcPts val="1200"/>
              </a:spcAft>
            </a:pPr>
            <a:r>
              <a:rPr lang="en-GB" altLang="cs-CZ" dirty="0"/>
              <a:t>Survey of both simple and FEM analyses and modelling are shown.</a:t>
            </a:r>
          </a:p>
          <a:p>
            <a:pPr>
              <a:spcAft>
                <a:spcPts val="1200"/>
              </a:spcAft>
            </a:pPr>
            <a:r>
              <a:rPr lang="en-GB" altLang="cs-CZ" dirty="0">
                <a:cs typeface="Times New Roman" panose="02020603050405020304" pitchFamily="18" charset="0"/>
              </a:rPr>
              <a:t>Finally Validation, Verification and </a:t>
            </a:r>
            <a:r>
              <a:rPr lang="cs-CZ" altLang="cs-CZ" dirty="0">
                <a:cs typeface="Times New Roman" panose="02020603050405020304" pitchFamily="18" charset="0"/>
              </a:rPr>
              <a:t>B</a:t>
            </a:r>
            <a:r>
              <a:rPr lang="en-GB" altLang="cs-CZ" dirty="0" err="1">
                <a:cs typeface="Times New Roman" panose="02020603050405020304" pitchFamily="18" charset="0"/>
              </a:rPr>
              <a:t>enchmark</a:t>
            </a:r>
            <a:r>
              <a:rPr lang="en-GB" altLang="cs-CZ" dirty="0">
                <a:cs typeface="Times New Roman" panose="02020603050405020304" pitchFamily="18" charset="0"/>
              </a:rPr>
              <a:t> case is presented.</a:t>
            </a:r>
          </a:p>
          <a:p>
            <a:pPr>
              <a:spcAft>
                <a:spcPts val="1200"/>
              </a:spcAft>
            </a:pPr>
            <a:endParaRPr lang="en-GB" altLang="cs-CZ" dirty="0">
              <a:cs typeface="Times New Roman" panose="02020603050405020304" pitchFamily="18" charset="0"/>
            </a:endParaRPr>
          </a:p>
          <a:p>
            <a:pPr marL="0" indent="0">
              <a:buNone/>
            </a:pPr>
            <a:r>
              <a:rPr lang="cs-CZ" altLang="cs-CZ" sz="1600" dirty="0" err="1">
                <a:cs typeface="Times New Roman" panose="02020603050405020304" pitchFamily="18" charset="0"/>
              </a:rPr>
              <a:t>Material</a:t>
            </a:r>
            <a:r>
              <a:rPr lang="cs-CZ" altLang="cs-CZ" sz="1600" dirty="0">
                <a:cs typeface="Times New Roman" panose="02020603050405020304" pitchFamily="18" charset="0"/>
              </a:rPr>
              <a:t> </a:t>
            </a:r>
            <a:r>
              <a:rPr lang="en-GB" altLang="cs-CZ" sz="1600" dirty="0">
                <a:cs typeface="Times New Roman" panose="02020603050405020304" pitchFamily="18" charset="0"/>
              </a:rPr>
              <a:t>was prepared </a:t>
            </a:r>
            <a:r>
              <a:rPr lang="en-GB" sz="1600" dirty="0"/>
              <a:t>under the R&amp;D project MERLION II supported by Technology Agency of the Czech Republic, project No TH02020301.</a:t>
            </a:r>
            <a:endParaRPr lang="en-GB" altLang="cs-CZ" sz="1600" dirty="0"/>
          </a:p>
          <a:p>
            <a:endParaRPr lang="cs-CZ" dirty="0"/>
          </a:p>
        </p:txBody>
      </p:sp>
      <p:sp>
        <p:nvSpPr>
          <p:cNvPr id="4" name="Obdélník 3"/>
          <p:cNvSpPr/>
          <p:nvPr/>
        </p:nvSpPr>
        <p:spPr bwMode="auto">
          <a:xfrm>
            <a:off x="119336" y="620687"/>
            <a:ext cx="1512168" cy="51486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pic>
        <p:nvPicPr>
          <p:cNvPr id="5" name="Obrázek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1012" y="5925961"/>
            <a:ext cx="5281612" cy="671391"/>
          </a:xfrm>
          <a:prstGeom prst="rect">
            <a:avLst/>
          </a:prstGeom>
          <a:ln>
            <a:solidFill>
              <a:schemeClr val="accent6">
                <a:lumMod val="50000"/>
              </a:schemeClr>
            </a:solidFill>
          </a:ln>
        </p:spPr>
      </p:pic>
    </p:spTree>
    <p:extLst>
      <p:ext uri="{BB962C8B-B14F-4D97-AF65-F5344CB8AC3E}">
        <p14:creationId xmlns:p14="http://schemas.microsoft.com/office/powerpoint/2010/main" val="2987394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77551" y="1556792"/>
            <a:ext cx="7419547" cy="5149512"/>
          </a:xfrm>
        </p:spPr>
        <p:txBody>
          <a:bodyPr/>
          <a:lstStyle/>
          <a:p>
            <a:r>
              <a:rPr lang="cs-CZ" sz="2000" dirty="0" err="1"/>
              <a:t>Three</a:t>
            </a:r>
            <a:r>
              <a:rPr lang="cs-CZ" sz="2000" dirty="0"/>
              <a:t> </a:t>
            </a:r>
            <a:r>
              <a:rPr lang="cs-CZ" sz="2000" dirty="0" err="1"/>
              <a:t>failure</a:t>
            </a:r>
            <a:r>
              <a:rPr lang="cs-CZ" sz="2000" dirty="0"/>
              <a:t> </a:t>
            </a:r>
            <a:r>
              <a:rPr lang="cs-CZ" sz="2000" dirty="0" err="1"/>
              <a:t>modes</a:t>
            </a:r>
            <a:r>
              <a:rPr lang="cs-CZ" sz="2000" dirty="0"/>
              <a:t> </a:t>
            </a:r>
            <a:r>
              <a:rPr lang="cs-CZ" sz="2000" dirty="0" err="1"/>
              <a:t>of</a:t>
            </a:r>
            <a:r>
              <a:rPr lang="cs-CZ" sz="2000" dirty="0"/>
              <a:t> T-</a:t>
            </a:r>
            <a:r>
              <a:rPr lang="cs-CZ" sz="2000" dirty="0" err="1"/>
              <a:t>stub</a:t>
            </a:r>
            <a:r>
              <a:rPr lang="cs-CZ" sz="2000" dirty="0"/>
              <a:t> are </a:t>
            </a:r>
            <a:r>
              <a:rPr lang="cs-CZ" sz="2000" dirty="0" err="1"/>
              <a:t>considered</a:t>
            </a:r>
            <a:r>
              <a:rPr lang="en-GB" sz="2000" dirty="0"/>
              <a:t>.</a:t>
            </a:r>
            <a:endParaRPr lang="cs-CZ" sz="2000" dirty="0"/>
          </a:p>
          <a:p>
            <a:pPr marL="0" indent="0">
              <a:buNone/>
            </a:pPr>
            <a:endParaRPr lang="cs-CZ" dirty="0"/>
          </a:p>
        </p:txBody>
      </p:sp>
      <p:sp>
        <p:nvSpPr>
          <p:cNvPr id="2" name="Nadpis 1"/>
          <p:cNvSpPr>
            <a:spLocks noGrp="1"/>
          </p:cNvSpPr>
          <p:nvPr>
            <p:ph type="title"/>
          </p:nvPr>
        </p:nvSpPr>
        <p:spPr/>
        <p:txBody>
          <a:bodyPr/>
          <a:lstStyle/>
          <a:p>
            <a:r>
              <a:rPr lang="en-GB" dirty="0"/>
              <a:t>Verification of </a:t>
            </a:r>
            <a:r>
              <a:rPr lang="cs-CZ" dirty="0"/>
              <a:t>T-</a:t>
            </a:r>
            <a:r>
              <a:rPr lang="en-GB" dirty="0"/>
              <a:t>stub in tension</a:t>
            </a:r>
            <a:endParaRPr lang="cs-CZ" dirty="0"/>
          </a:p>
        </p:txBody>
      </p:sp>
      <p:graphicFrame>
        <p:nvGraphicFramePr>
          <p:cNvPr id="5" name="Object 9">
            <a:extLst>
              <a:ext uri="{FF2B5EF4-FFF2-40B4-BE49-F238E27FC236}">
                <a16:creationId xmlns:a16="http://schemas.microsoft.com/office/drawing/2014/main" id="{C5A0165A-046C-41F8-83EB-C3D3F53896AE}"/>
              </a:ext>
            </a:extLst>
          </p:cNvPr>
          <p:cNvGraphicFramePr>
            <a:graphicFrameLocks noChangeAspect="1"/>
          </p:cNvGraphicFramePr>
          <p:nvPr>
            <p:extLst>
              <p:ext uri="{D42A27DB-BD31-4B8C-83A1-F6EECF244321}">
                <p14:modId xmlns:p14="http://schemas.microsoft.com/office/powerpoint/2010/main" val="1324895092"/>
              </p:ext>
            </p:extLst>
          </p:nvPr>
        </p:nvGraphicFramePr>
        <p:xfrm>
          <a:off x="3035006" y="4327277"/>
          <a:ext cx="1993897" cy="585396"/>
        </p:xfrm>
        <a:graphic>
          <a:graphicData uri="http://schemas.openxmlformats.org/presentationml/2006/ole">
            <mc:AlternateContent xmlns:mc="http://schemas.openxmlformats.org/markup-compatibility/2006">
              <mc:Choice xmlns:v="urn:schemas-microsoft-com:vml" Requires="v">
                <p:oleObj name="Rovnice" r:id="rId2" imgW="1536700" imgH="457200" progId="Equation.3">
                  <p:embed/>
                </p:oleObj>
              </mc:Choice>
              <mc:Fallback>
                <p:oleObj name="Rovnice" r:id="rId2" imgW="1536700" imgH="457200" progId="Equation.3">
                  <p:embed/>
                  <p:pic>
                    <p:nvPicPr>
                      <p:cNvPr id="5" name="Object 9">
                        <a:extLst>
                          <a:ext uri="{FF2B5EF4-FFF2-40B4-BE49-F238E27FC236}">
                            <a16:creationId xmlns:a16="http://schemas.microsoft.com/office/drawing/2014/main" id="{C5A0165A-046C-41F8-83EB-C3D3F5389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006" y="4327277"/>
                        <a:ext cx="1993897" cy="585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a:extLst>
              <a:ext uri="{FF2B5EF4-FFF2-40B4-BE49-F238E27FC236}">
                <a16:creationId xmlns:a16="http://schemas.microsoft.com/office/drawing/2014/main" id="{9F3D3DB3-9251-4403-A953-B42991AD4EAA}"/>
              </a:ext>
            </a:extLst>
          </p:cNvPr>
          <p:cNvGraphicFramePr>
            <a:graphicFrameLocks noChangeAspect="1"/>
          </p:cNvGraphicFramePr>
          <p:nvPr>
            <p:extLst>
              <p:ext uri="{D42A27DB-BD31-4B8C-83A1-F6EECF244321}">
                <p14:modId xmlns:p14="http://schemas.microsoft.com/office/powerpoint/2010/main" val="3916849419"/>
              </p:ext>
            </p:extLst>
          </p:nvPr>
        </p:nvGraphicFramePr>
        <p:xfrm>
          <a:off x="5976871" y="4266223"/>
          <a:ext cx="2162900" cy="585396"/>
        </p:xfrm>
        <a:graphic>
          <a:graphicData uri="http://schemas.openxmlformats.org/presentationml/2006/ole">
            <mc:AlternateContent xmlns:mc="http://schemas.openxmlformats.org/markup-compatibility/2006">
              <mc:Choice xmlns:v="urn:schemas-microsoft-com:vml" Requires="v">
                <p:oleObj name="Rovnice" r:id="rId4" imgW="1574800" imgH="419100" progId="Equation.3">
                  <p:embed/>
                </p:oleObj>
              </mc:Choice>
              <mc:Fallback>
                <p:oleObj name="Rovnice" r:id="rId4" imgW="1574800" imgH="419100" progId="Equation.3">
                  <p:embed/>
                  <p:pic>
                    <p:nvPicPr>
                      <p:cNvPr id="6" name="Object 11">
                        <a:extLst>
                          <a:ext uri="{FF2B5EF4-FFF2-40B4-BE49-F238E27FC236}">
                            <a16:creationId xmlns:a16="http://schemas.microsoft.com/office/drawing/2014/main" id="{9F3D3DB3-9251-4403-A953-B42991AD4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871" y="4266223"/>
                        <a:ext cx="2162900" cy="585396"/>
                      </a:xfrm>
                      <a:prstGeom prst="rect">
                        <a:avLst/>
                      </a:prstGeom>
                      <a:noFill/>
                    </p:spPr>
                  </p:pic>
                </p:oleObj>
              </mc:Fallback>
            </mc:AlternateContent>
          </a:graphicData>
        </a:graphic>
      </p:graphicFrame>
      <p:graphicFrame>
        <p:nvGraphicFramePr>
          <p:cNvPr id="7" name="Object 15">
            <a:extLst>
              <a:ext uri="{FF2B5EF4-FFF2-40B4-BE49-F238E27FC236}">
                <a16:creationId xmlns:a16="http://schemas.microsoft.com/office/drawing/2014/main" id="{8920F93F-BBA7-491A-BC4D-9B71DFB1F3A5}"/>
              </a:ext>
            </a:extLst>
          </p:cNvPr>
          <p:cNvGraphicFramePr>
            <a:graphicFrameLocks noChangeAspect="1"/>
          </p:cNvGraphicFramePr>
          <p:nvPr>
            <p:extLst>
              <p:ext uri="{D42A27DB-BD31-4B8C-83A1-F6EECF244321}">
                <p14:modId xmlns:p14="http://schemas.microsoft.com/office/powerpoint/2010/main" val="2953476534"/>
              </p:ext>
            </p:extLst>
          </p:nvPr>
        </p:nvGraphicFramePr>
        <p:xfrm>
          <a:off x="8722074" y="4417224"/>
          <a:ext cx="1285884" cy="333758"/>
        </p:xfrm>
        <a:graphic>
          <a:graphicData uri="http://schemas.openxmlformats.org/presentationml/2006/ole">
            <mc:AlternateContent xmlns:mc="http://schemas.openxmlformats.org/markup-compatibility/2006">
              <mc:Choice xmlns:v="urn:schemas-microsoft-com:vml" Requires="v">
                <p:oleObj name="Rovnice" r:id="rId6" imgW="914400" imgH="241300" progId="Equation.3">
                  <p:embed/>
                </p:oleObj>
              </mc:Choice>
              <mc:Fallback>
                <p:oleObj name="Rovnice" r:id="rId6" imgW="914400" imgH="241300" progId="Equation.3">
                  <p:embed/>
                  <p:pic>
                    <p:nvPicPr>
                      <p:cNvPr id="7" name="Object 15">
                        <a:extLst>
                          <a:ext uri="{FF2B5EF4-FFF2-40B4-BE49-F238E27FC236}">
                            <a16:creationId xmlns:a16="http://schemas.microsoft.com/office/drawing/2014/main" id="{8920F93F-BBA7-491A-BC4D-9B71DFB1F3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2074" y="4417224"/>
                        <a:ext cx="1285884" cy="333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17" descr="H:\Doktorandské studium\Granty a konference\Seminář ČVUT-styčníky\mody porušení.jpg">
            <a:extLst>
              <a:ext uri="{FF2B5EF4-FFF2-40B4-BE49-F238E27FC236}">
                <a16:creationId xmlns:a16="http://schemas.microsoft.com/office/drawing/2014/main" id="{D8835EDD-CB8C-4345-8476-88EBEE86310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43672" y="2447277"/>
            <a:ext cx="7075145" cy="18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ástupný symbol pro obsah 5">
            <a:extLst>
              <a:ext uri="{FF2B5EF4-FFF2-40B4-BE49-F238E27FC236}">
                <a16:creationId xmlns:a16="http://schemas.microsoft.com/office/drawing/2014/main" id="{E6EC4433-C8F2-4354-8388-4F785F5CEAF8}"/>
              </a:ext>
            </a:extLst>
          </p:cNvPr>
          <p:cNvSpPr txBox="1">
            <a:spLocks/>
          </p:cNvSpPr>
          <p:nvPr/>
        </p:nvSpPr>
        <p:spPr bwMode="auto">
          <a:xfrm>
            <a:off x="2671754" y="4959093"/>
            <a:ext cx="2488708" cy="722854"/>
          </a:xfrm>
          <a:prstGeom prst="rect">
            <a:avLst/>
          </a:prstGeom>
          <a:noFill/>
          <a:ln w="9525">
            <a:noFill/>
            <a:miter lim="800000"/>
            <a:headEnd/>
            <a:tailEnd/>
          </a:ln>
        </p:spPr>
        <p:txBody>
          <a:bodyPr/>
          <a:lstStyle/>
          <a:p>
            <a:pPr>
              <a:spcBef>
                <a:spcPts val="0"/>
              </a:spcBef>
              <a:buNone/>
              <a:defRPr/>
            </a:pPr>
            <a:r>
              <a:rPr lang="en-AU" sz="1600" b="1" kern="0" dirty="0">
                <a:solidFill>
                  <a:srgbClr val="000000"/>
                </a:solidFill>
                <a:latin typeface="+mn-lt"/>
                <a:cs typeface="Arial" charset="0"/>
              </a:rPr>
              <a:t>C</a:t>
            </a:r>
            <a:r>
              <a:rPr lang="cs-CZ" sz="1600" b="1" kern="0" dirty="0">
                <a:solidFill>
                  <a:srgbClr val="000000"/>
                </a:solidFill>
                <a:latin typeface="+mn-lt"/>
                <a:cs typeface="Arial" charset="0"/>
              </a:rPr>
              <a:t>omponent </a:t>
            </a:r>
            <a:r>
              <a:rPr lang="en-AU" sz="1600" b="1" kern="0" dirty="0">
                <a:solidFill>
                  <a:srgbClr val="000000"/>
                </a:solidFill>
                <a:latin typeface="+mn-lt"/>
                <a:cs typeface="Arial" charset="0"/>
              </a:rPr>
              <a:t>B</a:t>
            </a:r>
            <a:r>
              <a:rPr lang="cs-CZ" sz="1600" b="1" kern="0" dirty="0" err="1">
                <a:solidFill>
                  <a:srgbClr val="000000"/>
                </a:solidFill>
                <a:latin typeface="+mn-lt"/>
                <a:cs typeface="Arial" charset="0"/>
              </a:rPr>
              <a:t>ased</a:t>
            </a:r>
            <a:r>
              <a:rPr lang="cs-CZ" sz="1600" b="1" kern="0" dirty="0">
                <a:solidFill>
                  <a:srgbClr val="000000"/>
                </a:solidFill>
                <a:latin typeface="+mn-lt"/>
                <a:cs typeface="Arial" charset="0"/>
              </a:rPr>
              <a:t> </a:t>
            </a:r>
            <a:r>
              <a:rPr lang="en-AU" sz="1600" b="1" kern="0" dirty="0">
                <a:solidFill>
                  <a:srgbClr val="000000"/>
                </a:solidFill>
                <a:latin typeface="+mn-lt"/>
                <a:cs typeface="Arial" charset="0"/>
              </a:rPr>
              <a:t>FEM</a:t>
            </a:r>
          </a:p>
          <a:p>
            <a:pPr>
              <a:spcBef>
                <a:spcPts val="0"/>
              </a:spcBef>
              <a:buNone/>
              <a:defRPr/>
            </a:pPr>
            <a:endParaRPr lang="cs-CZ" sz="1200" kern="0" dirty="0">
              <a:solidFill>
                <a:srgbClr val="000000"/>
              </a:solidFill>
              <a:latin typeface="+mn-lt"/>
              <a:cs typeface="Arial" charset="0"/>
            </a:endParaRPr>
          </a:p>
          <a:p>
            <a:pPr>
              <a:spcBef>
                <a:spcPts val="0"/>
              </a:spcBef>
              <a:buNone/>
              <a:defRPr/>
            </a:pPr>
            <a:r>
              <a:rPr lang="en-AU" sz="1200" kern="0" dirty="0">
                <a:solidFill>
                  <a:srgbClr val="000000"/>
                </a:solidFill>
                <a:latin typeface="+mn-lt"/>
                <a:cs typeface="Arial" charset="0"/>
              </a:rPr>
              <a:t>Yielding of flange</a:t>
            </a:r>
          </a:p>
          <a:p>
            <a:pPr>
              <a:spcBef>
                <a:spcPts val="0"/>
              </a:spcBef>
              <a:buNone/>
              <a:defRPr/>
            </a:pPr>
            <a:endParaRPr lang="en-AU" sz="1800" b="1" kern="0" dirty="0">
              <a:solidFill>
                <a:srgbClr val="000000"/>
              </a:solidFill>
              <a:latin typeface="+mn-lt"/>
              <a:cs typeface="Arial" charset="0"/>
            </a:endParaRPr>
          </a:p>
          <a:p>
            <a:pPr>
              <a:spcBef>
                <a:spcPts val="0"/>
              </a:spcBef>
              <a:buNone/>
              <a:defRPr/>
            </a:pPr>
            <a:endParaRPr lang="en-AU" sz="2800" b="1" kern="0" dirty="0">
              <a:solidFill>
                <a:srgbClr val="000000"/>
              </a:solidFill>
              <a:latin typeface="+mn-lt"/>
              <a:cs typeface="Arial" charset="0"/>
            </a:endParaRPr>
          </a:p>
          <a:p>
            <a:pPr>
              <a:spcBef>
                <a:spcPts val="0"/>
              </a:spcBef>
              <a:buNone/>
              <a:defRPr/>
            </a:pPr>
            <a:r>
              <a:rPr lang="en-AU" sz="2800" b="1" kern="0" dirty="0">
                <a:solidFill>
                  <a:srgbClr val="000000"/>
                </a:solidFill>
                <a:latin typeface="+mn-lt"/>
                <a:cs typeface="Arial" charset="0"/>
              </a:rPr>
              <a:t> </a:t>
            </a:r>
          </a:p>
          <a:p>
            <a:pPr>
              <a:spcBef>
                <a:spcPts val="0"/>
              </a:spcBef>
              <a:buNone/>
              <a:defRPr/>
            </a:pPr>
            <a:endParaRPr lang="en-AU" sz="2800" b="1" kern="0" dirty="0">
              <a:solidFill>
                <a:srgbClr val="000000"/>
              </a:solidFill>
              <a:latin typeface="+mn-lt"/>
              <a:cs typeface="Arial" charset="0"/>
            </a:endParaRPr>
          </a:p>
          <a:p>
            <a:pPr>
              <a:spcBef>
                <a:spcPts val="0"/>
              </a:spcBef>
              <a:buNone/>
              <a:defRPr/>
            </a:pPr>
            <a:endParaRPr lang="en-AU" sz="2800" b="1" kern="0" dirty="0">
              <a:solidFill>
                <a:srgbClr val="000000"/>
              </a:solidFill>
              <a:latin typeface="+mn-lt"/>
              <a:cs typeface="Arial" charset="0"/>
            </a:endParaRPr>
          </a:p>
        </p:txBody>
      </p:sp>
      <p:sp>
        <p:nvSpPr>
          <p:cNvPr id="11"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7145897" y="5728307"/>
            <a:ext cx="1360933" cy="278340"/>
          </a:xfrm>
          <a:prstGeom prst="rect">
            <a:avLst/>
          </a:prstGeom>
          <a:noFill/>
          <a:ln w="9525">
            <a:noFill/>
            <a:miter lim="800000"/>
            <a:headEnd/>
            <a:tailEnd/>
          </a:ln>
        </p:spPr>
        <p:txBody>
          <a:bodyPr/>
          <a:lstStyle/>
          <a:p>
            <a:pPr>
              <a:buNone/>
              <a:defRPr/>
            </a:pPr>
            <a:r>
              <a:rPr lang="en-AU" sz="1200" kern="0" dirty="0">
                <a:solidFill>
                  <a:srgbClr val="000000"/>
                </a:solidFill>
                <a:latin typeface="+mn-lt"/>
                <a:cs typeface="Arial" charset="0"/>
              </a:rPr>
              <a:t>Bolt resistance</a:t>
            </a: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pic>
        <p:nvPicPr>
          <p:cNvPr id="12" name="Picture 15">
            <a:extLst>
              <a:ext uri="{FF2B5EF4-FFF2-40B4-BE49-F238E27FC236}">
                <a16:creationId xmlns:a16="http://schemas.microsoft.com/office/drawing/2014/main" id="{AE16A937-C46C-4CA0-B75B-A233E7B225F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721226" y="4851619"/>
            <a:ext cx="1690707" cy="1907656"/>
          </a:xfrm>
          <a:prstGeom prst="rect">
            <a:avLst/>
          </a:prstGeom>
          <a:noFill/>
          <a:ln w="9525">
            <a:noFill/>
            <a:miter lim="800000"/>
            <a:headEnd/>
            <a:tailEnd/>
          </a:ln>
          <a:effectLst/>
        </p:spPr>
      </p:pic>
      <p:pic>
        <p:nvPicPr>
          <p:cNvPr id="14" name="Picture 14">
            <a:extLst>
              <a:ext uri="{FF2B5EF4-FFF2-40B4-BE49-F238E27FC236}">
                <a16:creationId xmlns:a16="http://schemas.microsoft.com/office/drawing/2014/main" id="{83F41DF6-BD03-4E70-B1B2-92EB1C9A3DB6}"/>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r="-3249"/>
          <a:stretch/>
        </p:blipFill>
        <p:spPr bwMode="auto">
          <a:xfrm>
            <a:off x="5244446" y="4912673"/>
            <a:ext cx="1728192" cy="1846602"/>
          </a:xfrm>
          <a:prstGeom prst="rect">
            <a:avLst/>
          </a:prstGeom>
          <a:noFill/>
          <a:ln w="9525">
            <a:noFill/>
            <a:miter lim="800000"/>
            <a:headEnd/>
            <a:tailEnd/>
          </a:ln>
          <a:effectLst/>
        </p:spPr>
      </p:pic>
      <p:sp>
        <p:nvSpPr>
          <p:cNvPr id="15"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3332973" y="2210932"/>
            <a:ext cx="1728192" cy="278340"/>
          </a:xfrm>
          <a:prstGeom prst="rect">
            <a:avLst/>
          </a:prstGeom>
          <a:noFill/>
          <a:ln w="9525">
            <a:noFill/>
            <a:miter lim="800000"/>
            <a:headEnd/>
            <a:tailEnd/>
          </a:ln>
        </p:spPr>
        <p:txBody>
          <a:bodyPr/>
          <a:lstStyle/>
          <a:p>
            <a:pPr>
              <a:buNone/>
              <a:defRPr/>
            </a:pPr>
            <a:r>
              <a:rPr lang="cs-CZ" sz="1200" kern="0" dirty="0">
                <a:solidFill>
                  <a:srgbClr val="000000"/>
                </a:solidFill>
                <a:latin typeface="+mn-lt"/>
                <a:cs typeface="Arial" charset="0"/>
              </a:rPr>
              <a:t>Full </a:t>
            </a:r>
            <a:r>
              <a:rPr lang="en-GB" sz="1200" kern="0" dirty="0">
                <a:solidFill>
                  <a:srgbClr val="000000"/>
                </a:solidFill>
                <a:latin typeface="+mn-lt"/>
                <a:cs typeface="Arial" charset="0"/>
              </a:rPr>
              <a:t>yielding of flange</a:t>
            </a:r>
            <a:endParaRPr lang="en-AU" sz="1200" kern="0" dirty="0">
              <a:solidFill>
                <a:srgbClr val="000000"/>
              </a:solidFill>
              <a:latin typeface="+mn-lt"/>
              <a:cs typeface="Arial" charset="0"/>
            </a:endParaRP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sp>
        <p:nvSpPr>
          <p:cNvPr id="16"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5358478" y="2153800"/>
            <a:ext cx="2712384" cy="365157"/>
          </a:xfrm>
          <a:prstGeom prst="rect">
            <a:avLst/>
          </a:prstGeom>
          <a:noFill/>
          <a:ln w="9525">
            <a:noFill/>
            <a:miter lim="800000"/>
            <a:headEnd/>
            <a:tailEnd/>
          </a:ln>
        </p:spPr>
        <p:txBody>
          <a:bodyPr/>
          <a:lstStyle/>
          <a:p>
            <a:pPr>
              <a:buNone/>
              <a:defRPr/>
            </a:pPr>
            <a:r>
              <a:rPr lang="en-AU" sz="1200" kern="0" dirty="0">
                <a:solidFill>
                  <a:srgbClr val="000000"/>
                </a:solidFill>
                <a:latin typeface="+mn-lt"/>
                <a:cs typeface="Arial" charset="0"/>
              </a:rPr>
              <a:t>Yielding of flange and rupture of bolts</a:t>
            </a: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sp>
        <p:nvSpPr>
          <p:cNvPr id="17" name="Zástupný symbol pro obsah 5">
            <a:extLst>
              <a:ext uri="{FF2B5EF4-FFF2-40B4-BE49-F238E27FC236}">
                <a16:creationId xmlns:a16="http://schemas.microsoft.com/office/drawing/2014/main" id="{14AA2CF3-6B11-47F6-B3BB-B2D51B3686B7}"/>
              </a:ext>
            </a:extLst>
          </p:cNvPr>
          <p:cNvSpPr txBox="1">
            <a:spLocks/>
          </p:cNvSpPr>
          <p:nvPr/>
        </p:nvSpPr>
        <p:spPr bwMode="auto">
          <a:xfrm>
            <a:off x="8642451" y="2173624"/>
            <a:ext cx="1360933" cy="278340"/>
          </a:xfrm>
          <a:prstGeom prst="rect">
            <a:avLst/>
          </a:prstGeom>
          <a:noFill/>
          <a:ln w="9525">
            <a:noFill/>
            <a:miter lim="800000"/>
            <a:headEnd/>
            <a:tailEnd/>
          </a:ln>
        </p:spPr>
        <p:txBody>
          <a:bodyPr/>
          <a:lstStyle/>
          <a:p>
            <a:pPr>
              <a:buNone/>
              <a:defRPr/>
            </a:pPr>
            <a:r>
              <a:rPr lang="en-AU" sz="1200" kern="0" dirty="0">
                <a:solidFill>
                  <a:srgbClr val="000000"/>
                </a:solidFill>
                <a:latin typeface="+mn-lt"/>
                <a:cs typeface="Arial" charset="0"/>
              </a:rPr>
              <a:t>Rupture of bolts</a:t>
            </a:r>
          </a:p>
          <a:p>
            <a:pPr>
              <a:buNone/>
              <a:defRPr/>
            </a:pPr>
            <a:endParaRPr lang="en-AU" sz="1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p:txBody>
      </p:sp>
      <p:sp>
        <p:nvSpPr>
          <p:cNvPr id="18" name="Zástupný symbol pro obsah 5">
            <a:extLst>
              <a:ext uri="{FF2B5EF4-FFF2-40B4-BE49-F238E27FC236}">
                <a16:creationId xmlns:a16="http://schemas.microsoft.com/office/drawing/2014/main" id="{E6EC4433-C8F2-4354-8388-4F785F5CEAF8}"/>
              </a:ext>
            </a:extLst>
          </p:cNvPr>
          <p:cNvSpPr txBox="1">
            <a:spLocks/>
          </p:cNvSpPr>
          <p:nvPr/>
        </p:nvSpPr>
        <p:spPr bwMode="auto">
          <a:xfrm>
            <a:off x="2888921" y="1896054"/>
            <a:ext cx="2198967" cy="515493"/>
          </a:xfrm>
          <a:prstGeom prst="rect">
            <a:avLst/>
          </a:prstGeom>
          <a:noFill/>
          <a:ln w="9525">
            <a:noFill/>
            <a:miter lim="800000"/>
            <a:headEnd/>
            <a:tailEnd/>
          </a:ln>
        </p:spPr>
        <p:txBody>
          <a:bodyPr/>
          <a:lstStyle/>
          <a:p>
            <a:pPr>
              <a:buNone/>
              <a:defRPr/>
            </a:pPr>
            <a:r>
              <a:rPr lang="en-AU" sz="1600" b="1" kern="0" dirty="0">
                <a:solidFill>
                  <a:srgbClr val="000000"/>
                </a:solidFill>
                <a:latin typeface="+mn-lt"/>
                <a:cs typeface="Arial" charset="0"/>
              </a:rPr>
              <a:t>C</a:t>
            </a:r>
            <a:r>
              <a:rPr lang="cs-CZ" sz="1600" b="1" kern="0" dirty="0" err="1">
                <a:solidFill>
                  <a:srgbClr val="000000"/>
                </a:solidFill>
                <a:latin typeface="+mn-lt"/>
                <a:cs typeface="Arial" charset="0"/>
              </a:rPr>
              <a:t>omponent</a:t>
            </a:r>
            <a:r>
              <a:rPr lang="cs-CZ" sz="1600" b="1" kern="0" dirty="0">
                <a:solidFill>
                  <a:srgbClr val="000000"/>
                </a:solidFill>
                <a:latin typeface="+mn-lt"/>
                <a:cs typeface="Arial" charset="0"/>
              </a:rPr>
              <a:t> </a:t>
            </a:r>
            <a:r>
              <a:rPr lang="en-AU" sz="1600" b="1" kern="0" dirty="0">
                <a:solidFill>
                  <a:srgbClr val="000000"/>
                </a:solidFill>
                <a:latin typeface="+mn-lt"/>
                <a:cs typeface="Arial" charset="0"/>
              </a:rPr>
              <a:t>M</a:t>
            </a:r>
            <a:r>
              <a:rPr lang="cs-CZ" sz="1600" b="1" kern="0" dirty="0" err="1">
                <a:solidFill>
                  <a:srgbClr val="000000"/>
                </a:solidFill>
                <a:latin typeface="+mn-lt"/>
                <a:cs typeface="Arial" charset="0"/>
              </a:rPr>
              <a:t>ethod</a:t>
            </a:r>
            <a:endParaRPr lang="en-AU" sz="2800" b="1" kern="0" dirty="0">
              <a:solidFill>
                <a:srgbClr val="000000"/>
              </a:solidFill>
              <a:latin typeface="+mn-lt"/>
              <a:cs typeface="Arial" charset="0"/>
            </a:endParaRPr>
          </a:p>
          <a:p>
            <a:pPr>
              <a:buNone/>
              <a:defRPr/>
            </a:pPr>
            <a:r>
              <a:rPr lang="en-AU" sz="2800" b="1" kern="0" dirty="0">
                <a:solidFill>
                  <a:srgbClr val="000000"/>
                </a:solidFill>
                <a:latin typeface="+mn-lt"/>
                <a:cs typeface="Arial" charset="0"/>
              </a:rPr>
              <a:t> </a:t>
            </a:r>
          </a:p>
          <a:p>
            <a:pPr>
              <a:buNone/>
              <a:defRPr/>
            </a:pPr>
            <a:endParaRPr lang="en-AU" sz="2800" b="1" kern="0" dirty="0">
              <a:solidFill>
                <a:srgbClr val="000000"/>
              </a:solidFill>
              <a:latin typeface="+mn-lt"/>
              <a:cs typeface="Arial" charset="0"/>
            </a:endParaRPr>
          </a:p>
          <a:p>
            <a:pPr>
              <a:buNone/>
              <a:defRPr/>
            </a:pPr>
            <a:endParaRPr lang="en-AU" sz="2800" b="1" kern="0" dirty="0">
              <a:solidFill>
                <a:srgbClr val="000000"/>
              </a:solidFill>
              <a:latin typeface="+mn-lt"/>
              <a:cs typeface="Arial" charset="0"/>
            </a:endParaRPr>
          </a:p>
        </p:txBody>
      </p:sp>
      <p:grpSp>
        <p:nvGrpSpPr>
          <p:cNvPr id="19" name="Skupina 18"/>
          <p:cNvGrpSpPr/>
          <p:nvPr/>
        </p:nvGrpSpPr>
        <p:grpSpPr>
          <a:xfrm>
            <a:off x="362407" y="4859533"/>
            <a:ext cx="894876" cy="145920"/>
            <a:chOff x="251317" y="1446897"/>
            <a:chExt cx="893345" cy="145920"/>
          </a:xfrm>
        </p:grpSpPr>
        <p:sp>
          <p:nvSpPr>
            <p:cNvPr id="20"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1"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291643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extLst>
              <p:ext uri="{D42A27DB-BD31-4B8C-83A1-F6EECF244321}">
                <p14:modId xmlns:p14="http://schemas.microsoft.com/office/powerpoint/2010/main" val="3823234938"/>
              </p:ext>
            </p:extLst>
          </p:nvPr>
        </p:nvGraphicFramePr>
        <p:xfrm>
          <a:off x="3489424" y="3068960"/>
          <a:ext cx="7200280" cy="3708854"/>
        </p:xfrm>
        <a:graphic>
          <a:graphicData uri="http://schemas.openxmlformats.org/drawingml/2006/chart">
            <c:chart xmlns:c="http://schemas.openxmlformats.org/drawingml/2006/chart" xmlns:r="http://schemas.openxmlformats.org/officeDocument/2006/relationships" r:id="rId2"/>
          </a:graphicData>
        </a:graphic>
      </p:graphicFrame>
      <p:sp>
        <p:nvSpPr>
          <p:cNvPr id="2" name="Nadpis 1"/>
          <p:cNvSpPr>
            <a:spLocks noGrp="1"/>
          </p:cNvSpPr>
          <p:nvPr>
            <p:ph type="title"/>
          </p:nvPr>
        </p:nvSpPr>
        <p:spPr>
          <a:xfrm>
            <a:off x="2378292" y="235587"/>
            <a:ext cx="9190316" cy="745141"/>
          </a:xfrm>
        </p:spPr>
        <p:txBody>
          <a:bodyPr/>
          <a:lstStyle/>
          <a:p>
            <a:r>
              <a:rPr lang="en-GB" dirty="0"/>
              <a:t>Verification of generally loaded end plate</a:t>
            </a:r>
          </a:p>
        </p:txBody>
      </p:sp>
      <p:sp>
        <p:nvSpPr>
          <p:cNvPr id="7" name="Zástupný symbol pro obsah 6"/>
          <p:cNvSpPr>
            <a:spLocks noGrp="1"/>
          </p:cNvSpPr>
          <p:nvPr>
            <p:ph idx="1"/>
          </p:nvPr>
        </p:nvSpPr>
        <p:spPr>
          <a:xfrm>
            <a:off x="2349702" y="1577777"/>
            <a:ext cx="9290914" cy="1728192"/>
          </a:xfrm>
        </p:spPr>
        <p:txBody>
          <a:bodyPr/>
          <a:lstStyle/>
          <a:p>
            <a:pPr marL="182563" indent="-182563">
              <a:spcBef>
                <a:spcPts val="0"/>
              </a:spcBef>
              <a:tabLst>
                <a:tab pos="357188" algn="l"/>
              </a:tabLst>
            </a:pPr>
            <a:r>
              <a:rPr lang="en-GB" sz="1600" dirty="0"/>
              <a:t>Resistance calculated by CBFEM is compared with the results of CM and experimental results. The sensitivity study is focused on ratio of bending moments in strong and week axis, see Figure below. </a:t>
            </a:r>
            <a:endParaRPr lang="cs-CZ" sz="1600" dirty="0"/>
          </a:p>
          <a:p>
            <a:pPr marL="182563" indent="-182563">
              <a:spcBef>
                <a:spcPts val="0"/>
              </a:spcBef>
              <a:tabLst>
                <a:tab pos="357188" algn="l"/>
              </a:tabLst>
            </a:pPr>
            <a:r>
              <a:rPr lang="en-GB" sz="1600" dirty="0"/>
              <a:t>CM with linear interaction gives conservative values of resistance. </a:t>
            </a:r>
            <a:endParaRPr lang="cs-CZ" sz="1600" dirty="0"/>
          </a:p>
          <a:p>
            <a:pPr marL="182563" indent="-182563">
              <a:spcBef>
                <a:spcPts val="0"/>
              </a:spcBef>
              <a:tabLst>
                <a:tab pos="357188" algn="l"/>
              </a:tabLst>
            </a:pPr>
            <a:r>
              <a:rPr lang="en-GB" sz="1600" dirty="0"/>
              <a:t>CM with quadratic interaction gives the highest resistances, which are to experimental results still rather conservative. </a:t>
            </a:r>
            <a:endParaRPr lang="cs-CZ" sz="1600" dirty="0"/>
          </a:p>
          <a:p>
            <a:pPr marL="182563" indent="-182563">
              <a:spcBef>
                <a:spcPts val="0"/>
              </a:spcBef>
              <a:tabLst>
                <a:tab pos="357188" algn="l"/>
              </a:tabLst>
            </a:pPr>
            <a:r>
              <a:rPr lang="en-GB" sz="1600" dirty="0"/>
              <a:t>CBFEM gives similar results as CM with quadratic interaction.</a:t>
            </a:r>
            <a:endParaRPr lang="cs-CZ" sz="1600" dirty="0"/>
          </a:p>
        </p:txBody>
      </p:sp>
      <p:sp>
        <p:nvSpPr>
          <p:cNvPr id="6" name="TextovéPole 5">
            <a:extLst>
              <a:ext uri="{FF2B5EF4-FFF2-40B4-BE49-F238E27FC236}">
                <a16:creationId xmlns:a16="http://schemas.microsoft.com/office/drawing/2014/main" id="{87DE7C77-BA24-499F-974B-EA8FB33E7555}"/>
              </a:ext>
            </a:extLst>
          </p:cNvPr>
          <p:cNvSpPr txBox="1"/>
          <p:nvPr/>
        </p:nvSpPr>
        <p:spPr>
          <a:xfrm>
            <a:off x="4943872" y="3140968"/>
            <a:ext cx="2664296" cy="1192634"/>
          </a:xfrm>
          <a:prstGeom prst="rect">
            <a:avLst/>
          </a:prstGeom>
          <a:solidFill>
            <a:schemeClr val="bg1"/>
          </a:solidFill>
        </p:spPr>
        <p:txBody>
          <a:bodyPr wrap="square" rtlCol="0">
            <a:spAutoFit/>
          </a:bodyPr>
          <a:lstStyle/>
          <a:p>
            <a:pPr>
              <a:spcBef>
                <a:spcPts val="300"/>
              </a:spcBef>
              <a:buNone/>
            </a:pPr>
            <a:r>
              <a:rPr lang="cs-CZ" sz="1600" dirty="0"/>
              <a:t>Experiment</a:t>
            </a:r>
          </a:p>
          <a:p>
            <a:pPr>
              <a:spcBef>
                <a:spcPts val="300"/>
              </a:spcBef>
              <a:buNone/>
            </a:pPr>
            <a:r>
              <a:rPr lang="cs-CZ" sz="1600" dirty="0"/>
              <a:t>CM – </a:t>
            </a:r>
            <a:r>
              <a:rPr lang="cs-CZ" sz="1600" dirty="0" err="1"/>
              <a:t>Linear</a:t>
            </a:r>
            <a:r>
              <a:rPr lang="cs-CZ" sz="1600" dirty="0"/>
              <a:t> </a:t>
            </a:r>
            <a:r>
              <a:rPr lang="cs-CZ" sz="1600" dirty="0" err="1"/>
              <a:t>interaction</a:t>
            </a:r>
            <a:endParaRPr lang="cs-CZ" sz="1600" dirty="0"/>
          </a:p>
          <a:p>
            <a:pPr>
              <a:spcBef>
                <a:spcPts val="300"/>
              </a:spcBef>
              <a:buNone/>
            </a:pPr>
            <a:r>
              <a:rPr lang="cs-CZ" sz="1600" dirty="0"/>
              <a:t>CM – </a:t>
            </a:r>
            <a:r>
              <a:rPr lang="cs-CZ" sz="1600" dirty="0" err="1"/>
              <a:t>Quadratic</a:t>
            </a:r>
            <a:r>
              <a:rPr lang="cs-CZ" sz="1600" dirty="0"/>
              <a:t> </a:t>
            </a:r>
            <a:r>
              <a:rPr lang="cs-CZ" sz="1600" dirty="0" err="1"/>
              <a:t>interaction</a:t>
            </a:r>
            <a:endParaRPr lang="cs-CZ" sz="1600" dirty="0"/>
          </a:p>
          <a:p>
            <a:pPr>
              <a:spcBef>
                <a:spcPts val="300"/>
              </a:spcBef>
              <a:spcAft>
                <a:spcPts val="1800"/>
              </a:spcAft>
              <a:buNone/>
            </a:pPr>
            <a:r>
              <a:rPr lang="cs-CZ" sz="1600" dirty="0"/>
              <a:t>CBFEM</a:t>
            </a:r>
          </a:p>
        </p:txBody>
      </p:sp>
      <p:grpSp>
        <p:nvGrpSpPr>
          <p:cNvPr id="8" name="Skupina 7"/>
          <p:cNvGrpSpPr/>
          <p:nvPr/>
        </p:nvGrpSpPr>
        <p:grpSpPr>
          <a:xfrm>
            <a:off x="335360" y="4850427"/>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8666809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6088" y="260648"/>
            <a:ext cx="7451279" cy="922337"/>
          </a:xfrm>
        </p:spPr>
        <p:txBody>
          <a:bodyPr/>
          <a:lstStyle/>
          <a:p>
            <a:r>
              <a:rPr lang="en-GB" dirty="0"/>
              <a:t>Verification of e</a:t>
            </a:r>
            <a:r>
              <a:rPr lang="cs-CZ" dirty="0" err="1"/>
              <a:t>nd</a:t>
            </a:r>
            <a:r>
              <a:rPr lang="cs-CZ" dirty="0"/>
              <a:t> plate</a:t>
            </a:r>
          </a:p>
        </p:txBody>
      </p:sp>
      <p:sp>
        <p:nvSpPr>
          <p:cNvPr id="3" name="Zástupný symbol pro obsah 2"/>
          <p:cNvSpPr>
            <a:spLocks noGrp="1"/>
          </p:cNvSpPr>
          <p:nvPr>
            <p:ph idx="1"/>
          </p:nvPr>
        </p:nvSpPr>
        <p:spPr>
          <a:xfrm>
            <a:off x="2135560" y="1484789"/>
            <a:ext cx="4536504" cy="3888421"/>
          </a:xfrm>
        </p:spPr>
        <p:txBody>
          <a:bodyPr/>
          <a:lstStyle/>
          <a:p>
            <a:pPr marL="182563" indent="-182563">
              <a:spcBef>
                <a:spcPts val="0"/>
              </a:spcBef>
              <a:spcAft>
                <a:spcPts val="600"/>
              </a:spcAft>
            </a:pPr>
            <a:r>
              <a:rPr lang="en-US" sz="2000" dirty="0"/>
              <a:t>A comparison of the global behavior described by the moment-rotation diagram is prepared. Attention is focused on initial stiffness, resistance and deformation capacity. </a:t>
            </a:r>
          </a:p>
          <a:p>
            <a:pPr marL="182563" indent="-182563">
              <a:spcBef>
                <a:spcPts val="0"/>
              </a:spcBef>
              <a:spcAft>
                <a:spcPts val="600"/>
              </a:spcAft>
            </a:pPr>
            <a:r>
              <a:rPr lang="en-US" sz="2000" dirty="0"/>
              <a:t>Sample 0° with strong axis bending moment is selected to present as reference, see Figure below. </a:t>
            </a:r>
          </a:p>
          <a:p>
            <a:pPr marL="182563" indent="-182563">
              <a:spcBef>
                <a:spcPts val="0"/>
              </a:spcBef>
              <a:spcAft>
                <a:spcPts val="600"/>
              </a:spcAft>
            </a:pPr>
            <a:r>
              <a:rPr lang="en-US" sz="2000" dirty="0"/>
              <a:t>CM gives higher initial stiffness compared to CBFEM and experimental data.</a:t>
            </a:r>
          </a:p>
          <a:p>
            <a:pPr marL="182563" indent="-182563">
              <a:spcBef>
                <a:spcPts val="0"/>
              </a:spcBef>
              <a:spcAft>
                <a:spcPts val="600"/>
              </a:spcAft>
            </a:pPr>
            <a:r>
              <a:rPr lang="en-US" sz="2000" dirty="0"/>
              <a:t>Resistance predicted by CM and CBFEM is similar. </a:t>
            </a:r>
          </a:p>
          <a:p>
            <a:pPr marL="182563" indent="-182563">
              <a:spcBef>
                <a:spcPts val="0"/>
              </a:spcBef>
              <a:spcAft>
                <a:spcPts val="600"/>
              </a:spcAft>
            </a:pPr>
            <a:r>
              <a:rPr lang="en-US" sz="2000" dirty="0"/>
              <a:t>The resistance obtained experimentally is higher.</a:t>
            </a:r>
            <a:endParaRPr lang="en-GB" sz="2000" dirty="0"/>
          </a:p>
        </p:txBody>
      </p:sp>
      <p:graphicFrame>
        <p:nvGraphicFramePr>
          <p:cNvPr id="13" name="Graf 12"/>
          <p:cNvGraphicFramePr/>
          <p:nvPr>
            <p:extLst>
              <p:ext uri="{D42A27DB-BD31-4B8C-83A1-F6EECF244321}">
                <p14:modId xmlns:p14="http://schemas.microsoft.com/office/powerpoint/2010/main" val="3726801724"/>
              </p:ext>
            </p:extLst>
          </p:nvPr>
        </p:nvGraphicFramePr>
        <p:xfrm>
          <a:off x="6600056" y="2132856"/>
          <a:ext cx="5650266" cy="335699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Skupina 4"/>
          <p:cNvGrpSpPr/>
          <p:nvPr/>
        </p:nvGrpSpPr>
        <p:grpSpPr>
          <a:xfrm>
            <a:off x="335360" y="4837766"/>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139753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60648"/>
            <a:ext cx="7451279" cy="922337"/>
          </a:xfrm>
        </p:spPr>
        <p:txBody>
          <a:bodyPr/>
          <a:lstStyle/>
          <a:p>
            <a:r>
              <a:rPr lang="en-GB" dirty="0"/>
              <a:t>Benchmark case T-stub</a:t>
            </a:r>
            <a:endParaRPr lang="cs-CZ" dirty="0"/>
          </a:p>
        </p:txBody>
      </p:sp>
      <p:sp>
        <p:nvSpPr>
          <p:cNvPr id="3" name="Zástupný symbol pro obsah 2"/>
          <p:cNvSpPr>
            <a:spLocks noGrp="1"/>
          </p:cNvSpPr>
          <p:nvPr>
            <p:ph idx="1"/>
          </p:nvPr>
        </p:nvSpPr>
        <p:spPr>
          <a:xfrm>
            <a:off x="2421811" y="1506468"/>
            <a:ext cx="9290813" cy="5234896"/>
          </a:xfrm>
        </p:spPr>
        <p:txBody>
          <a:bodyPr/>
          <a:lstStyle/>
          <a:p>
            <a:r>
              <a:rPr lang="en-GB" sz="2000" b="1" dirty="0"/>
              <a:t>Inputs</a:t>
            </a:r>
            <a:endParaRPr lang="cs-CZ" sz="2000" dirty="0"/>
          </a:p>
          <a:p>
            <a:r>
              <a:rPr lang="en-GB" sz="2000" dirty="0"/>
              <a:t>T-stub</a:t>
            </a:r>
            <a:endParaRPr lang="cs-CZ" sz="2000" dirty="0"/>
          </a:p>
          <a:p>
            <a:pPr lvl="1"/>
            <a:r>
              <a:rPr lang="en-GB" sz="1400" dirty="0"/>
              <a:t>Steel S235</a:t>
            </a:r>
            <a:endParaRPr lang="cs-CZ" sz="1400" dirty="0"/>
          </a:p>
          <a:p>
            <a:pPr lvl="1"/>
            <a:r>
              <a:rPr lang="en-GB" sz="1400" dirty="0"/>
              <a:t>Flange thickness </a:t>
            </a:r>
            <a:r>
              <a:rPr lang="en-GB" sz="1400" i="1" dirty="0" err="1"/>
              <a:t>t</a:t>
            </a:r>
            <a:r>
              <a:rPr lang="en-GB" sz="1400" baseline="-25000" dirty="0" err="1"/>
              <a:t>f</a:t>
            </a:r>
            <a:r>
              <a:rPr lang="en-GB" sz="1400" dirty="0"/>
              <a:t>  = 20 mm</a:t>
            </a:r>
            <a:endParaRPr lang="cs-CZ" sz="1400" dirty="0"/>
          </a:p>
          <a:p>
            <a:pPr lvl="1"/>
            <a:r>
              <a:rPr lang="en-GB" sz="1400" dirty="0"/>
              <a:t>Web thickness </a:t>
            </a:r>
            <a:r>
              <a:rPr lang="en-GB" sz="1400" i="1" dirty="0" err="1"/>
              <a:t>t</a:t>
            </a:r>
            <a:r>
              <a:rPr lang="en-GB" sz="1400" baseline="-25000" dirty="0" err="1"/>
              <a:t>w</a:t>
            </a:r>
            <a:r>
              <a:rPr lang="en-GB" sz="1400" dirty="0"/>
              <a:t> = 20 mm</a:t>
            </a:r>
            <a:endParaRPr lang="cs-CZ" sz="1400" dirty="0"/>
          </a:p>
          <a:p>
            <a:pPr lvl="1"/>
            <a:r>
              <a:rPr lang="en-GB" sz="1400" dirty="0"/>
              <a:t>Flange width </a:t>
            </a:r>
            <a:r>
              <a:rPr lang="en-GB" sz="1400" i="1" dirty="0"/>
              <a:t>b</a:t>
            </a:r>
            <a:r>
              <a:rPr lang="en-GB" sz="1400" baseline="-25000" dirty="0"/>
              <a:t>f</a:t>
            </a:r>
            <a:r>
              <a:rPr lang="en-GB" sz="1400" dirty="0"/>
              <a:t>  = 300 mm</a:t>
            </a:r>
            <a:endParaRPr lang="cs-CZ" sz="1400" dirty="0"/>
          </a:p>
          <a:p>
            <a:pPr lvl="1"/>
            <a:r>
              <a:rPr lang="en-GB" sz="1400" dirty="0"/>
              <a:t>Length </a:t>
            </a:r>
            <a:r>
              <a:rPr lang="en-GB" sz="1400" i="1" dirty="0"/>
              <a:t>b</a:t>
            </a:r>
            <a:r>
              <a:rPr lang="en-GB" sz="1400" dirty="0"/>
              <a:t> = 100 mm</a:t>
            </a:r>
            <a:endParaRPr lang="cs-CZ" sz="1400" dirty="0"/>
          </a:p>
          <a:p>
            <a:pPr lvl="1"/>
            <a:r>
              <a:rPr lang="en-GB" sz="1400" dirty="0"/>
              <a:t>Double fillet weld </a:t>
            </a:r>
            <a:r>
              <a:rPr lang="en-GB" sz="1400" i="1" dirty="0"/>
              <a:t>a</a:t>
            </a:r>
            <a:r>
              <a:rPr lang="en-GB" sz="1400" baseline="-25000" dirty="0"/>
              <a:t>w</a:t>
            </a:r>
            <a:r>
              <a:rPr lang="en-GB" sz="1400" dirty="0"/>
              <a:t> = 10 mm</a:t>
            </a:r>
            <a:endParaRPr lang="cs-CZ" sz="1400" dirty="0"/>
          </a:p>
          <a:p>
            <a:r>
              <a:rPr lang="en-GB" sz="2000" dirty="0"/>
              <a:t>Bolts</a:t>
            </a:r>
            <a:endParaRPr lang="cs-CZ" sz="2000" dirty="0"/>
          </a:p>
          <a:p>
            <a:pPr lvl="1"/>
            <a:r>
              <a:rPr lang="en-GB" sz="1400" dirty="0"/>
              <a:t>2 x M24 8.8</a:t>
            </a:r>
            <a:endParaRPr lang="cs-CZ" sz="1400" dirty="0"/>
          </a:p>
          <a:p>
            <a:pPr lvl="1"/>
            <a:r>
              <a:rPr lang="en-GB" sz="1400" dirty="0"/>
              <a:t>Distance of the bolts </a:t>
            </a:r>
            <a:r>
              <a:rPr lang="en-GB" sz="1400" i="1" dirty="0"/>
              <a:t>w</a:t>
            </a:r>
            <a:r>
              <a:rPr lang="en-GB" sz="1400" dirty="0"/>
              <a:t> = 165 mm</a:t>
            </a:r>
            <a:endParaRPr lang="cs-CZ" sz="1400" dirty="0"/>
          </a:p>
          <a:p>
            <a:r>
              <a:rPr lang="en-GB" sz="2000" b="1" dirty="0"/>
              <a:t>Outputs</a:t>
            </a:r>
            <a:endParaRPr lang="cs-CZ" sz="2000" dirty="0"/>
          </a:p>
          <a:p>
            <a:pPr lvl="1"/>
            <a:r>
              <a:rPr lang="en-GB" sz="1400" dirty="0"/>
              <a:t>Design resistance in tension </a:t>
            </a:r>
            <a:r>
              <a:rPr lang="en-GB" sz="1400" i="1" dirty="0" err="1"/>
              <a:t>F</a:t>
            </a:r>
            <a:r>
              <a:rPr lang="en-GB" sz="1400" baseline="-25000" dirty="0" err="1"/>
              <a:t>T,Rd</a:t>
            </a:r>
            <a:r>
              <a:rPr lang="en-GB" sz="1400" dirty="0"/>
              <a:t> = 175 </a:t>
            </a:r>
            <a:r>
              <a:rPr lang="en-GB" sz="1400" dirty="0" err="1"/>
              <a:t>kN</a:t>
            </a:r>
            <a:endParaRPr lang="cs-CZ" sz="1400" dirty="0"/>
          </a:p>
          <a:p>
            <a:pPr lvl="1"/>
            <a:r>
              <a:rPr lang="en-GB" sz="1400" dirty="0"/>
              <a:t>Collapse mode - full yielding of the flange with maximal strain 5 %</a:t>
            </a:r>
            <a:endParaRPr lang="cs-CZ" sz="1400" dirty="0"/>
          </a:p>
          <a:p>
            <a:pPr lvl="1"/>
            <a:r>
              <a:rPr lang="en-GB" sz="1400" dirty="0"/>
              <a:t>Utilization of the bolts 88,4 %</a:t>
            </a:r>
            <a:endParaRPr lang="cs-CZ" sz="1400" dirty="0"/>
          </a:p>
          <a:p>
            <a:pPr lvl="1"/>
            <a:r>
              <a:rPr lang="en-GB" sz="1400" dirty="0"/>
              <a:t>Utilization of the welds 49,1 %</a:t>
            </a:r>
            <a:endParaRPr lang="cs-CZ" sz="1400" dirty="0"/>
          </a:p>
          <a:p>
            <a:endParaRPr lang="cs-CZ" dirty="0"/>
          </a:p>
        </p:txBody>
      </p:sp>
      <p:pic>
        <p:nvPicPr>
          <p:cNvPr id="6" name="Obrázek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2224" y="1556792"/>
            <a:ext cx="2880320" cy="4320480"/>
          </a:xfrm>
          <a:prstGeom prst="rect">
            <a:avLst/>
          </a:prstGeom>
          <a:noFill/>
          <a:ln>
            <a:noFill/>
          </a:ln>
        </p:spPr>
      </p:pic>
      <p:grpSp>
        <p:nvGrpSpPr>
          <p:cNvPr id="5" name="Skupina 4"/>
          <p:cNvGrpSpPr/>
          <p:nvPr/>
        </p:nvGrpSpPr>
        <p:grpSpPr>
          <a:xfrm>
            <a:off x="335360" y="5085184"/>
            <a:ext cx="894876" cy="145920"/>
            <a:chOff x="251317" y="1446897"/>
            <a:chExt cx="893345" cy="145920"/>
          </a:xfrm>
        </p:grpSpPr>
        <p:sp>
          <p:nvSpPr>
            <p:cNvPr id="7"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8"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7565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185973"/>
            <a:ext cx="9054232" cy="922337"/>
          </a:xfrm>
        </p:spPr>
        <p:txBody>
          <a:bodyPr/>
          <a:lstStyle/>
          <a:p>
            <a:r>
              <a:rPr lang="en-GB" dirty="0"/>
              <a:t>Benchmark case end plate</a:t>
            </a:r>
            <a:r>
              <a:rPr lang="cs-CZ" dirty="0"/>
              <a:t> </a:t>
            </a:r>
            <a:r>
              <a:rPr lang="cs-CZ" dirty="0" err="1"/>
              <a:t>connection</a:t>
            </a:r>
            <a:endParaRPr lang="cs-CZ" dirty="0"/>
          </a:p>
        </p:txBody>
      </p:sp>
      <p:sp>
        <p:nvSpPr>
          <p:cNvPr id="3" name="Zástupný symbol pro obsah 2"/>
          <p:cNvSpPr>
            <a:spLocks noGrp="1"/>
          </p:cNvSpPr>
          <p:nvPr>
            <p:ph idx="1"/>
          </p:nvPr>
        </p:nvSpPr>
        <p:spPr>
          <a:xfrm>
            <a:off x="2361033" y="1412776"/>
            <a:ext cx="9492226" cy="5331527"/>
          </a:xfrm>
        </p:spPr>
        <p:txBody>
          <a:bodyPr/>
          <a:lstStyle/>
          <a:p>
            <a:r>
              <a:rPr lang="en-GB" sz="1800" b="1" dirty="0"/>
              <a:t>Inputs</a:t>
            </a:r>
            <a:endParaRPr lang="cs-CZ" sz="1800" dirty="0"/>
          </a:p>
          <a:p>
            <a:pPr lvl="1"/>
            <a:r>
              <a:rPr lang="en-GB" sz="1400" dirty="0"/>
              <a:t>Steel S235</a:t>
            </a:r>
            <a:endParaRPr lang="cs-CZ" sz="1400" dirty="0"/>
          </a:p>
          <a:p>
            <a:pPr lvl="1"/>
            <a:r>
              <a:rPr lang="en-GB" sz="1400" dirty="0"/>
              <a:t>Beam IPE 330</a:t>
            </a:r>
            <a:endParaRPr lang="cs-CZ" sz="1400" dirty="0"/>
          </a:p>
          <a:p>
            <a:pPr lvl="1"/>
            <a:r>
              <a:rPr lang="en-GB" sz="1400" dirty="0"/>
              <a:t>Column HEB 300</a:t>
            </a:r>
            <a:endParaRPr lang="cs-CZ" sz="1400" dirty="0"/>
          </a:p>
          <a:p>
            <a:pPr lvl="1"/>
            <a:r>
              <a:rPr lang="en-GB" sz="1400" dirty="0"/>
              <a:t>End plate height </a:t>
            </a:r>
            <a:r>
              <a:rPr lang="en-GB" sz="1400" i="1" dirty="0" err="1"/>
              <a:t>h</a:t>
            </a:r>
            <a:r>
              <a:rPr lang="en-GB" sz="1400" baseline="-25000" dirty="0" err="1"/>
              <a:t>p</a:t>
            </a:r>
            <a:r>
              <a:rPr lang="en-GB" sz="1400" dirty="0"/>
              <a:t> = 450 (50-103-75-75-75-73) mm</a:t>
            </a:r>
            <a:endParaRPr lang="cs-CZ" sz="1400" dirty="0"/>
          </a:p>
          <a:p>
            <a:pPr lvl="1"/>
            <a:r>
              <a:rPr lang="en-GB" sz="1400" dirty="0"/>
              <a:t>End plate width </a:t>
            </a:r>
            <a:r>
              <a:rPr lang="en-GB" sz="1400" i="1" dirty="0" err="1"/>
              <a:t>b</a:t>
            </a:r>
            <a:r>
              <a:rPr lang="en-GB" sz="1400" baseline="-25000" dirty="0" err="1"/>
              <a:t>p</a:t>
            </a:r>
            <a:r>
              <a:rPr lang="en-GB" sz="1400" dirty="0"/>
              <a:t> = 200 (50-100-50) mm</a:t>
            </a:r>
            <a:endParaRPr lang="cs-CZ" sz="1400" dirty="0"/>
          </a:p>
          <a:p>
            <a:pPr lvl="1"/>
            <a:r>
              <a:rPr lang="en-GB" sz="1400" dirty="0"/>
              <a:t>End plate P15</a:t>
            </a:r>
            <a:endParaRPr lang="cs-CZ" sz="1400" dirty="0"/>
          </a:p>
          <a:p>
            <a:pPr lvl="1"/>
            <a:r>
              <a:rPr lang="en-GB" sz="1400" dirty="0"/>
              <a:t>Column stiffeners 15 mm thick and 300 mm wide</a:t>
            </a:r>
            <a:endParaRPr lang="cs-CZ" sz="1400" dirty="0"/>
          </a:p>
          <a:p>
            <a:pPr lvl="1"/>
            <a:r>
              <a:rPr lang="en-GB" sz="1400" dirty="0"/>
              <a:t>End plate stiffener 10 mm thick and 90 mm wide</a:t>
            </a:r>
            <a:endParaRPr lang="cs-CZ" sz="1400" dirty="0"/>
          </a:p>
          <a:p>
            <a:pPr lvl="1"/>
            <a:r>
              <a:rPr lang="en-GB" sz="1400" dirty="0"/>
              <a:t>Flange weld throat thickness </a:t>
            </a:r>
            <a:r>
              <a:rPr lang="en-GB" sz="1400" i="1" dirty="0" err="1"/>
              <a:t>a</a:t>
            </a:r>
            <a:r>
              <a:rPr lang="en-GB" sz="1400" baseline="-25000" dirty="0" err="1"/>
              <a:t>f</a:t>
            </a:r>
            <a:r>
              <a:rPr lang="en-GB" sz="1400" dirty="0"/>
              <a:t>  = 8 mm</a:t>
            </a:r>
            <a:endParaRPr lang="cs-CZ" sz="1400" dirty="0"/>
          </a:p>
          <a:p>
            <a:pPr lvl="1"/>
            <a:r>
              <a:rPr lang="en-GB" sz="1400" dirty="0"/>
              <a:t>Web weld throat thickness </a:t>
            </a:r>
            <a:r>
              <a:rPr lang="en-GB" sz="1400" i="1" dirty="0"/>
              <a:t>a</a:t>
            </a:r>
            <a:r>
              <a:rPr lang="en-GB" sz="1400" baseline="-25000" dirty="0"/>
              <a:t>w</a:t>
            </a:r>
            <a:r>
              <a:rPr lang="en-GB" sz="1400" dirty="0"/>
              <a:t>  = 5 mm</a:t>
            </a:r>
            <a:endParaRPr lang="cs-CZ" sz="1400" dirty="0"/>
          </a:p>
          <a:p>
            <a:pPr lvl="1"/>
            <a:r>
              <a:rPr lang="en-GB" sz="1400" dirty="0"/>
              <a:t>Bolts M24 8.8</a:t>
            </a:r>
            <a:endParaRPr lang="cs-CZ" dirty="0"/>
          </a:p>
          <a:p>
            <a:pPr>
              <a:spcBef>
                <a:spcPts val="600"/>
              </a:spcBef>
            </a:pPr>
            <a:r>
              <a:rPr lang="en-GB" sz="1800" b="1" dirty="0"/>
              <a:t>Outputs</a:t>
            </a:r>
            <a:endParaRPr lang="cs-CZ" sz="1800" dirty="0"/>
          </a:p>
          <a:p>
            <a:pPr lvl="1"/>
            <a:r>
              <a:rPr lang="en-GB" sz="1400" dirty="0"/>
              <a:t>Design resistance in bending </a:t>
            </a:r>
            <a:r>
              <a:rPr lang="en-GB" sz="1400" i="1" dirty="0" err="1"/>
              <a:t>M</a:t>
            </a:r>
            <a:r>
              <a:rPr lang="en-GB" sz="1400" baseline="-25000" dirty="0" err="1"/>
              <a:t>Rd</a:t>
            </a:r>
            <a:r>
              <a:rPr lang="en-GB" sz="1400" dirty="0"/>
              <a:t> = 209 </a:t>
            </a:r>
            <a:r>
              <a:rPr lang="en-GB" sz="1400" dirty="0" err="1"/>
              <a:t>kNm</a:t>
            </a:r>
            <a:endParaRPr lang="cs-CZ" sz="1400" dirty="0"/>
          </a:p>
          <a:p>
            <a:pPr lvl="1"/>
            <a:r>
              <a:rPr lang="en-GB" sz="1400" dirty="0"/>
              <a:t>Corresponding vertical shear force </a:t>
            </a:r>
            <a:r>
              <a:rPr lang="en-GB" sz="1400" i="1" dirty="0" err="1"/>
              <a:t>V</a:t>
            </a:r>
            <a:r>
              <a:rPr lang="en-GB" sz="1400" baseline="-25000" dirty="0" err="1"/>
              <a:t>Ed</a:t>
            </a:r>
            <a:r>
              <a:rPr lang="en-GB" sz="1400" dirty="0"/>
              <a:t>= 209 </a:t>
            </a:r>
            <a:r>
              <a:rPr lang="en-GB" sz="1400" dirty="0" err="1"/>
              <a:t>kN</a:t>
            </a:r>
            <a:endParaRPr lang="cs-CZ" sz="1400" dirty="0"/>
          </a:p>
          <a:p>
            <a:pPr lvl="1"/>
            <a:r>
              <a:rPr lang="en-GB" sz="1400" dirty="0"/>
              <a:t>Collapse mode - yielding of the beam stiffener on upper flange</a:t>
            </a:r>
            <a:endParaRPr lang="cs-CZ" sz="1400" dirty="0"/>
          </a:p>
          <a:p>
            <a:pPr lvl="1"/>
            <a:r>
              <a:rPr lang="en-GB" sz="1400" dirty="0"/>
              <a:t>Utilization of the bolts 89,5 %</a:t>
            </a:r>
            <a:endParaRPr lang="cs-CZ" sz="1400" dirty="0"/>
          </a:p>
          <a:p>
            <a:pPr lvl="1"/>
            <a:r>
              <a:rPr lang="en-GB" sz="1400" dirty="0"/>
              <a:t>Utilization of the welds 87,2 %</a:t>
            </a:r>
            <a:endParaRPr lang="cs-CZ" sz="1400" dirty="0"/>
          </a:p>
          <a:p>
            <a:endParaRPr lang="cs-CZ" dirty="0"/>
          </a:p>
        </p:txBody>
      </p:sp>
      <p:pic>
        <p:nvPicPr>
          <p:cNvPr id="5" name="Obrázek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989480" y="1577570"/>
            <a:ext cx="1283313" cy="1800000"/>
          </a:xfrm>
          <a:prstGeom prst="rect">
            <a:avLst/>
          </a:prstGeom>
          <a:ln>
            <a:noFill/>
          </a:ln>
          <a:extLst>
            <a:ext uri="{53640926-AAD7-44D8-BBD7-CCE9431645EC}">
              <a14:shadowObscured xmlns:a14="http://schemas.microsoft.com/office/drawing/2010/main"/>
            </a:ext>
          </a:extLst>
        </p:spPr>
      </p:pic>
      <p:pic>
        <p:nvPicPr>
          <p:cNvPr id="7" name="Obrázek 6"/>
          <p:cNvPicPr/>
          <p:nvPr/>
        </p:nvPicPr>
        <p:blipFill>
          <a:blip r:embed="rId3" cstate="email">
            <a:extLst>
              <a:ext uri="{28A0092B-C50C-407E-A947-70E740481C1C}">
                <a14:useLocalDpi xmlns:a14="http://schemas.microsoft.com/office/drawing/2010/main"/>
              </a:ext>
            </a:extLst>
          </a:blip>
          <a:srcRect/>
          <a:stretch>
            <a:fillRect/>
          </a:stretch>
        </p:blipFill>
        <p:spPr bwMode="auto">
          <a:xfrm>
            <a:off x="8976321" y="3502858"/>
            <a:ext cx="1598295" cy="3059430"/>
          </a:xfrm>
          <a:prstGeom prst="rect">
            <a:avLst/>
          </a:prstGeom>
          <a:noFill/>
          <a:ln>
            <a:noFill/>
          </a:ln>
        </p:spPr>
      </p:pic>
      <p:grpSp>
        <p:nvGrpSpPr>
          <p:cNvPr id="6" name="Skupina 5"/>
          <p:cNvGrpSpPr/>
          <p:nvPr/>
        </p:nvGrpSpPr>
        <p:grpSpPr>
          <a:xfrm>
            <a:off x="335360" y="5085184"/>
            <a:ext cx="894876" cy="145920"/>
            <a:chOff x="251317" y="1446897"/>
            <a:chExt cx="893345" cy="145920"/>
          </a:xfrm>
        </p:grpSpPr>
        <p:sp>
          <p:nvSpPr>
            <p:cNvPr id="8"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9"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801956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23592" y="260648"/>
            <a:ext cx="8966358" cy="922337"/>
          </a:xfrm>
        </p:spPr>
        <p:txBody>
          <a:bodyPr/>
          <a:lstStyle/>
          <a:p>
            <a:r>
              <a:rPr lang="cs-CZ" dirty="0" err="1"/>
              <a:t>Assessment</a:t>
            </a:r>
            <a:r>
              <a:rPr lang="cs-CZ" dirty="0"/>
              <a:t> II </a:t>
            </a:r>
          </a:p>
        </p:txBody>
      </p:sp>
      <p:sp>
        <p:nvSpPr>
          <p:cNvPr id="4" name="Zástupný symbol pro obsah 3"/>
          <p:cNvSpPr>
            <a:spLocks noGrp="1"/>
          </p:cNvSpPr>
          <p:nvPr>
            <p:ph idx="1"/>
          </p:nvPr>
        </p:nvSpPr>
        <p:spPr>
          <a:xfrm>
            <a:off x="2386226" y="1533196"/>
            <a:ext cx="8966358" cy="5064156"/>
          </a:xfrm>
        </p:spPr>
        <p:txBody>
          <a:bodyPr/>
          <a:lstStyle/>
          <a:p>
            <a:r>
              <a:rPr lang="en-US" sz="2000" dirty="0"/>
              <a:t>How is limited plastic strain for design of resistances of plates</a:t>
            </a:r>
            <a:r>
              <a:rPr lang="cs-CZ" sz="2000" dirty="0"/>
              <a:t>?</a:t>
            </a:r>
            <a:endParaRPr lang="en-US" sz="2000" dirty="0"/>
          </a:p>
          <a:p>
            <a:r>
              <a:rPr lang="en-US" sz="2000" dirty="0"/>
              <a:t>How is simplified the convergence of finite elements procedure of steel members and plates?</a:t>
            </a:r>
          </a:p>
          <a:p>
            <a:r>
              <a:rPr lang="en-US" sz="2000" dirty="0"/>
              <a:t>How is modelled the bolt model in CBFEM?</a:t>
            </a:r>
          </a:p>
          <a:p>
            <a:r>
              <a:rPr lang="en-US" sz="2000" dirty="0"/>
              <a:t>How is modelled interaction bolts loaded at the same time in shear and tension?</a:t>
            </a:r>
          </a:p>
          <a:p>
            <a:r>
              <a:rPr lang="en-US" sz="2000" dirty="0"/>
              <a:t>As how is transferred the </a:t>
            </a:r>
            <a:r>
              <a:rPr lang="cs-CZ" sz="2000" dirty="0" err="1"/>
              <a:t>shear</a:t>
            </a:r>
            <a:r>
              <a:rPr lang="cs-CZ" sz="2000" dirty="0"/>
              <a:t> </a:t>
            </a:r>
            <a:r>
              <a:rPr lang="en-US" sz="2000" dirty="0"/>
              <a:t>force as the slip resistance bolt reach its resistance? </a:t>
            </a:r>
          </a:p>
          <a:p>
            <a:r>
              <a:rPr lang="en-US" sz="2000" dirty="0"/>
              <a:t>Why is filled weld modelled by equivalent solid elastoplastic element, which is added between plates?</a:t>
            </a:r>
          </a:p>
          <a:p>
            <a:r>
              <a:rPr lang="en-US" sz="2000" dirty="0"/>
              <a:t>How differs validation from verification?</a:t>
            </a:r>
            <a:endParaRPr lang="cs-CZ" sz="2000" dirty="0"/>
          </a:p>
          <a:p>
            <a:r>
              <a:rPr lang="en-US" sz="2000" dirty="0"/>
              <a:t>What are two major purposes of benchmark cases in application of FEA analyses?</a:t>
            </a:r>
          </a:p>
          <a:p>
            <a:endParaRPr lang="cs-CZ" sz="2000" dirty="0"/>
          </a:p>
        </p:txBody>
      </p:sp>
      <p:grpSp>
        <p:nvGrpSpPr>
          <p:cNvPr id="8" name="Skupina 7"/>
          <p:cNvGrpSpPr/>
          <p:nvPr/>
        </p:nvGrpSpPr>
        <p:grpSpPr>
          <a:xfrm>
            <a:off x="335360" y="5373216"/>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414341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55440" y="1700808"/>
            <a:ext cx="10315592" cy="1446663"/>
          </a:xfrm>
        </p:spPr>
        <p:txBody>
          <a:bodyPr/>
          <a:lstStyle/>
          <a:p>
            <a:r>
              <a:rPr lang="cs-CZ" dirty="0" err="1"/>
              <a:t>Summary</a:t>
            </a:r>
            <a:br>
              <a:rPr lang="cs-CZ" dirty="0"/>
            </a:br>
            <a:endParaRPr lang="cs-CZ" b="0" dirty="0"/>
          </a:p>
        </p:txBody>
      </p:sp>
      <p:sp>
        <p:nvSpPr>
          <p:cNvPr id="5" name="Podnadpis 2"/>
          <p:cNvSpPr>
            <a:spLocks noGrp="1"/>
          </p:cNvSpPr>
          <p:nvPr>
            <p:ph type="subTitle" idx="1"/>
          </p:nvPr>
        </p:nvSpPr>
        <p:spPr>
          <a:xfrm>
            <a:off x="2344889" y="3743156"/>
            <a:ext cx="7736693" cy="1771721"/>
          </a:xfrm>
        </p:spPr>
        <p:txBody>
          <a:bodyPr/>
          <a:lstStyle/>
          <a:p>
            <a:r>
              <a:rPr lang="cs-CZ" dirty="0" err="1"/>
              <a:t>Lecture</a:t>
            </a:r>
            <a:r>
              <a:rPr lang="cs-CZ" dirty="0"/>
              <a:t> 1</a:t>
            </a:r>
          </a:p>
          <a:p>
            <a:r>
              <a:rPr lang="cs-CZ" dirty="0"/>
              <a:t>B</a:t>
            </a:r>
            <a:r>
              <a:rPr lang="en-GB" dirty="0" err="1"/>
              <a:t>eam</a:t>
            </a:r>
            <a:r>
              <a:rPr lang="en-GB" dirty="0"/>
              <a:t> to column</a:t>
            </a:r>
            <a:r>
              <a:rPr lang="cs-CZ" dirty="0"/>
              <a:t> </a:t>
            </a:r>
            <a:r>
              <a:rPr lang="en-GB" dirty="0"/>
              <a:t>moment connection</a:t>
            </a:r>
          </a:p>
        </p:txBody>
      </p:sp>
    </p:spTree>
    <p:extLst>
      <p:ext uri="{BB962C8B-B14F-4D97-AF65-F5344CB8AC3E}">
        <p14:creationId xmlns:p14="http://schemas.microsoft.com/office/powerpoint/2010/main" val="1920288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2351585" y="202406"/>
            <a:ext cx="8424936" cy="922337"/>
          </a:xfrm>
        </p:spPr>
        <p:txBody>
          <a:bodyPr/>
          <a:lstStyle/>
          <a:p>
            <a:r>
              <a:rPr lang="en-GB" dirty="0"/>
              <a:t>Summary</a:t>
            </a:r>
          </a:p>
        </p:txBody>
      </p:sp>
      <p:sp>
        <p:nvSpPr>
          <p:cNvPr id="21" name="Zástupný symbol pro obsah 2"/>
          <p:cNvSpPr>
            <a:spLocks noGrp="1"/>
          </p:cNvSpPr>
          <p:nvPr>
            <p:ph idx="1"/>
          </p:nvPr>
        </p:nvSpPr>
        <p:spPr>
          <a:xfrm>
            <a:off x="2353244" y="1556792"/>
            <a:ext cx="9145136" cy="4369192"/>
          </a:xfrm>
        </p:spPr>
        <p:txBody>
          <a:bodyPr/>
          <a:lstStyle/>
          <a:p>
            <a:pPr>
              <a:spcBef>
                <a:spcPts val="2400"/>
              </a:spcBef>
            </a:pPr>
            <a:r>
              <a:rPr lang="en-GB" sz="2000" dirty="0"/>
              <a:t>The design of beam to column moment connections is focussed to preferable yielding of steel plates and brittle failure of fasteners, bolts, welds. </a:t>
            </a:r>
          </a:p>
          <a:p>
            <a:pPr>
              <a:spcBef>
                <a:spcPts val="2400"/>
              </a:spcBef>
            </a:pPr>
            <a:r>
              <a:rPr lang="en-GB" sz="2000" dirty="0"/>
              <a:t>The design of beam to column moment connection by Component Method (CM) is very accurate in components behaviour modelling. </a:t>
            </a:r>
          </a:p>
          <a:p>
            <a:pPr>
              <a:spcBef>
                <a:spcPts val="2400"/>
              </a:spcBef>
            </a:pPr>
            <a:r>
              <a:rPr lang="en-GB" sz="2000" dirty="0"/>
              <a:t>The lever arm is in CM estimated based on the best engineering practice. Its prediction is good in well know and tested connections and joints. Its educated guess affects the resistance.</a:t>
            </a:r>
          </a:p>
          <a:p>
            <a:pPr>
              <a:spcBef>
                <a:spcPts val="2400"/>
              </a:spcBef>
            </a:pPr>
            <a:r>
              <a:rPr lang="en-GB" sz="2000" dirty="0"/>
              <a:t>The CM is prepared  for software tools and design tables  not for had calculation.</a:t>
            </a:r>
          </a:p>
        </p:txBody>
      </p:sp>
      <p:grpSp>
        <p:nvGrpSpPr>
          <p:cNvPr id="8" name="Skupina 7"/>
          <p:cNvGrpSpPr/>
          <p:nvPr/>
        </p:nvGrpSpPr>
        <p:grpSpPr>
          <a:xfrm>
            <a:off x="263352" y="5589240"/>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81883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2387588" y="321178"/>
            <a:ext cx="9383654" cy="922337"/>
          </a:xfrm>
        </p:spPr>
        <p:txBody>
          <a:bodyPr/>
          <a:lstStyle/>
          <a:p>
            <a:r>
              <a:rPr lang="en-GB" dirty="0"/>
              <a:t>Summary</a:t>
            </a:r>
          </a:p>
        </p:txBody>
      </p:sp>
      <p:sp>
        <p:nvSpPr>
          <p:cNvPr id="21" name="Zástupný symbol pro obsah 2"/>
          <p:cNvSpPr>
            <a:spLocks noGrp="1"/>
          </p:cNvSpPr>
          <p:nvPr>
            <p:ph idx="1"/>
          </p:nvPr>
        </p:nvSpPr>
        <p:spPr>
          <a:xfrm>
            <a:off x="2387588" y="1628800"/>
            <a:ext cx="9037004" cy="4536504"/>
          </a:xfrm>
        </p:spPr>
        <p:txBody>
          <a:bodyPr/>
          <a:lstStyle/>
          <a:p>
            <a:pPr marL="266700" indent="-266700">
              <a:spcBef>
                <a:spcPts val="0"/>
              </a:spcBef>
              <a:spcAft>
                <a:spcPts val="2400"/>
              </a:spcAft>
            </a:pPr>
            <a:r>
              <a:rPr lang="en-GB" sz="2000" dirty="0"/>
              <a:t>The design of connections by finite element method is not replication of the physical experiment. The designer is interested into the limited yielding of steel plates and failure of fasteners.</a:t>
            </a:r>
          </a:p>
          <a:p>
            <a:pPr marL="266700" indent="-266700">
              <a:spcBef>
                <a:spcPts val="0"/>
              </a:spcBef>
              <a:spcAft>
                <a:spcPts val="2400"/>
              </a:spcAft>
            </a:pPr>
            <a:r>
              <a:rPr lang="en-GB" sz="2000" dirty="0"/>
              <a:t>Component based finite element method (CBFEM) is taking advantage of accurate modelling of component behaviour based on experiment and accuracy of discrete analyse of steel plate by FEM</a:t>
            </a:r>
          </a:p>
          <a:p>
            <a:pPr marL="266700" indent="-266700">
              <a:spcBef>
                <a:spcPts val="0"/>
              </a:spcBef>
              <a:spcAft>
                <a:spcPts val="2400"/>
              </a:spcAft>
            </a:pPr>
            <a:r>
              <a:rPr lang="en-GB" sz="2000" dirty="0"/>
              <a:t>The Validation and Verification procedure is integral part of any finite element analyses. The procedure is checking the software and the use by designer.</a:t>
            </a:r>
          </a:p>
          <a:p>
            <a:pPr marL="266700" indent="-266700">
              <a:spcBef>
                <a:spcPts val="0"/>
              </a:spcBef>
              <a:spcAft>
                <a:spcPts val="2400"/>
              </a:spcAft>
            </a:pPr>
            <a:r>
              <a:rPr lang="en-GB" sz="2000" dirty="0"/>
              <a:t>CBFEM offers the designer a discrete view on the behaviour, see next slide</a:t>
            </a:r>
            <a:r>
              <a:rPr lang="cs-CZ" sz="2000" dirty="0"/>
              <a:t>s.</a:t>
            </a:r>
          </a:p>
          <a:p>
            <a:pPr>
              <a:spcBef>
                <a:spcPts val="0"/>
              </a:spcBef>
              <a:spcAft>
                <a:spcPts val="2400"/>
              </a:spcAft>
            </a:pPr>
            <a:r>
              <a:rPr lang="en-GB" sz="2000" dirty="0"/>
              <a:t> </a:t>
            </a:r>
          </a:p>
        </p:txBody>
      </p:sp>
      <p:grpSp>
        <p:nvGrpSpPr>
          <p:cNvPr id="8" name="Skupina 7"/>
          <p:cNvGrpSpPr/>
          <p:nvPr/>
        </p:nvGrpSpPr>
        <p:grpSpPr>
          <a:xfrm>
            <a:off x="263352" y="5589240"/>
            <a:ext cx="894876" cy="145920"/>
            <a:chOff x="251317" y="1446897"/>
            <a:chExt cx="893345" cy="145920"/>
          </a:xfrm>
        </p:grpSpPr>
        <p:sp>
          <p:nvSpPr>
            <p:cNvPr id="9"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991245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a:stretch/>
        </p:blipFill>
        <p:spPr bwMode="auto">
          <a:xfrm>
            <a:off x="5518816" y="4148660"/>
            <a:ext cx="2449393" cy="259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2351584" y="332656"/>
            <a:ext cx="9527670" cy="922337"/>
          </a:xfrm>
        </p:spPr>
        <p:txBody>
          <a:bodyPr/>
          <a:lstStyle/>
          <a:p>
            <a:r>
              <a:rPr lang="cs-CZ" dirty="0"/>
              <a:t>Prediction of global and local behaviour</a:t>
            </a:r>
            <a:endParaRPr lang="en-GB" dirty="0"/>
          </a:p>
        </p:txBody>
      </p:sp>
      <p:sp>
        <p:nvSpPr>
          <p:cNvPr id="3" name="Zástupný symbol pro obsah 2"/>
          <p:cNvSpPr>
            <a:spLocks noGrp="1"/>
          </p:cNvSpPr>
          <p:nvPr>
            <p:ph idx="1"/>
          </p:nvPr>
        </p:nvSpPr>
        <p:spPr>
          <a:xfrm>
            <a:off x="2387525" y="1585322"/>
            <a:ext cx="6934200" cy="4824413"/>
          </a:xfrm>
        </p:spPr>
        <p:txBody>
          <a:bodyPr/>
          <a:lstStyle/>
          <a:p>
            <a:pPr marL="0" indent="0">
              <a:buNone/>
            </a:pPr>
            <a:r>
              <a:rPr lang="cs-CZ" sz="1800" b="1" dirty="0" err="1"/>
              <a:t>Beam</a:t>
            </a:r>
            <a:r>
              <a:rPr lang="cs-CZ" sz="1800" b="1" dirty="0"/>
              <a:t> to </a:t>
            </a:r>
            <a:r>
              <a:rPr lang="cs-CZ" sz="1800" b="1" dirty="0" err="1"/>
              <a:t>column</a:t>
            </a:r>
            <a:r>
              <a:rPr lang="cs-CZ" sz="1800" b="1" dirty="0"/>
              <a:t> </a:t>
            </a:r>
            <a:r>
              <a:rPr lang="cs-CZ" sz="1800" b="1" dirty="0" err="1"/>
              <a:t>connection</a:t>
            </a:r>
            <a:endParaRPr lang="cs-CZ" sz="1800" b="1" dirty="0"/>
          </a:p>
          <a:p>
            <a:pPr marL="182563" indent="-182563"/>
            <a:r>
              <a:rPr lang="cs-CZ" sz="1800" dirty="0"/>
              <a:t>F</a:t>
            </a:r>
            <a:r>
              <a:rPr lang="en-GB" sz="1800" dirty="0" err="1"/>
              <a:t>ull</a:t>
            </a:r>
            <a:r>
              <a:rPr lang="en-GB" sz="1800" dirty="0"/>
              <a:t> depth end plate 25 mm </a:t>
            </a:r>
            <a:endParaRPr lang="cs-CZ" sz="1800" dirty="0"/>
          </a:p>
          <a:p>
            <a:pPr marL="182563" indent="-182563"/>
            <a:r>
              <a:rPr lang="cs-CZ" sz="1800" dirty="0"/>
              <a:t>R</a:t>
            </a:r>
            <a:r>
              <a:rPr lang="en-GB" sz="1800" dirty="0"/>
              <a:t>after IPE 400 </a:t>
            </a:r>
            <a:endParaRPr lang="cs-CZ" sz="1800" dirty="0"/>
          </a:p>
          <a:p>
            <a:pPr marL="182563" indent="-182563"/>
            <a:r>
              <a:rPr lang="cs-CZ" sz="1800" dirty="0"/>
              <a:t>C</a:t>
            </a:r>
            <a:r>
              <a:rPr lang="en-GB" sz="1800" dirty="0" err="1"/>
              <a:t>olumn</a:t>
            </a:r>
            <a:r>
              <a:rPr lang="en-GB" sz="1800" dirty="0"/>
              <a:t> HEA 320</a:t>
            </a:r>
            <a:endParaRPr lang="cs-CZ" sz="1800" dirty="0"/>
          </a:p>
          <a:p>
            <a:pPr marL="182563" indent="-182563"/>
            <a:r>
              <a:rPr lang="en-GB" sz="1800" dirty="0"/>
              <a:t>12 bolts M24 8.8</a:t>
            </a:r>
            <a:endParaRPr lang="cs-CZ" sz="1800" dirty="0"/>
          </a:p>
          <a:p>
            <a:pPr marL="182563" indent="-182563"/>
            <a:r>
              <a:rPr lang="cs-CZ" sz="1800" dirty="0" err="1"/>
              <a:t>Haunch</a:t>
            </a:r>
            <a:r>
              <a:rPr lang="en-GB" sz="1800" dirty="0"/>
              <a:t> 700</a:t>
            </a:r>
            <a:r>
              <a:rPr lang="cs-CZ" sz="1800" dirty="0"/>
              <a:t>x</a:t>
            </a:r>
            <a:r>
              <a:rPr lang="en-GB" sz="1800" dirty="0"/>
              <a:t>300 mm </a:t>
            </a:r>
            <a:endParaRPr lang="cs-CZ" sz="1800" dirty="0"/>
          </a:p>
          <a:p>
            <a:pPr marL="182563" indent="-182563"/>
            <a:r>
              <a:rPr lang="cs-CZ" sz="1800" dirty="0"/>
              <a:t>F</a:t>
            </a:r>
            <a:r>
              <a:rPr lang="en-GB" sz="1800" dirty="0" err="1"/>
              <a:t>lange</a:t>
            </a:r>
            <a:r>
              <a:rPr lang="en-GB" sz="1800" dirty="0"/>
              <a:t> 15x150 mm </a:t>
            </a:r>
            <a:endParaRPr lang="cs-CZ" sz="1800" dirty="0"/>
          </a:p>
          <a:p>
            <a:pPr marL="182563" indent="-182563"/>
            <a:r>
              <a:rPr lang="cs-CZ" sz="1800" dirty="0"/>
              <a:t>S</a:t>
            </a:r>
            <a:r>
              <a:rPr lang="en-GB" sz="1800" dirty="0" err="1"/>
              <a:t>tiffeners</a:t>
            </a:r>
            <a:r>
              <a:rPr lang="en-GB" sz="1800" dirty="0"/>
              <a:t> P20</a:t>
            </a:r>
            <a:endParaRPr lang="cs-CZ" sz="1800" dirty="0"/>
          </a:p>
          <a:p>
            <a:pPr marL="182563" indent="-182563"/>
            <a:r>
              <a:rPr lang="cs-CZ" sz="1800" dirty="0"/>
              <a:t>Steel </a:t>
            </a:r>
            <a:r>
              <a:rPr lang="en-GB" sz="1800" dirty="0"/>
              <a:t>S355</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0986" y="1484618"/>
            <a:ext cx="2189510" cy="266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ázek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74670" y="3845148"/>
            <a:ext cx="564286" cy="152381"/>
          </a:xfrm>
          <a:prstGeom prst="rect">
            <a:avLst/>
          </a:prstGeom>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9979" y="4164169"/>
            <a:ext cx="2498334" cy="265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Skupina 14"/>
          <p:cNvGrpSpPr/>
          <p:nvPr/>
        </p:nvGrpSpPr>
        <p:grpSpPr>
          <a:xfrm>
            <a:off x="281648" y="5589240"/>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8766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86227" y="268019"/>
            <a:ext cx="9470414" cy="922337"/>
          </a:xfrm>
        </p:spPr>
        <p:txBody>
          <a:bodyPr/>
          <a:lstStyle/>
          <a:p>
            <a:r>
              <a:rPr lang="en-GB" dirty="0"/>
              <a:t>Outline of the lecture</a:t>
            </a:r>
          </a:p>
        </p:txBody>
      </p:sp>
      <p:sp>
        <p:nvSpPr>
          <p:cNvPr id="4" name="Zástupný symbol pro obsah 3"/>
          <p:cNvSpPr>
            <a:spLocks noGrp="1"/>
          </p:cNvSpPr>
          <p:nvPr>
            <p:ph idx="1"/>
          </p:nvPr>
        </p:nvSpPr>
        <p:spPr>
          <a:xfrm>
            <a:off x="2386226" y="1556792"/>
            <a:ext cx="9326398" cy="5033189"/>
          </a:xfrm>
        </p:spPr>
        <p:txBody>
          <a:bodyPr/>
          <a:lstStyle/>
          <a:p>
            <a:pPr>
              <a:spcBef>
                <a:spcPts val="300"/>
              </a:spcBef>
            </a:pPr>
            <a:r>
              <a:rPr lang="en-GB" sz="2000" b="1" dirty="0"/>
              <a:t>Introduction to design</a:t>
            </a:r>
          </a:p>
          <a:p>
            <a:pPr lvl="1">
              <a:spcBef>
                <a:spcPts val="300"/>
              </a:spcBef>
            </a:pPr>
            <a:r>
              <a:rPr lang="en-GB" sz="1800" dirty="0"/>
              <a:t>Design models</a:t>
            </a:r>
          </a:p>
          <a:p>
            <a:pPr lvl="1">
              <a:spcBef>
                <a:spcPts val="300"/>
              </a:spcBef>
            </a:pPr>
            <a:r>
              <a:rPr lang="en-GB" sz="1800" dirty="0"/>
              <a:t>Global analyses</a:t>
            </a:r>
          </a:p>
          <a:p>
            <a:pPr lvl="1">
              <a:spcBef>
                <a:spcPts val="300"/>
              </a:spcBef>
            </a:pPr>
            <a:r>
              <a:rPr lang="en-GB" sz="1800" dirty="0"/>
              <a:t>Classification</a:t>
            </a:r>
          </a:p>
          <a:p>
            <a:pPr lvl="1">
              <a:spcBef>
                <a:spcPts val="300"/>
              </a:spcBef>
            </a:pPr>
            <a:r>
              <a:rPr lang="en-GB" sz="1800" dirty="0"/>
              <a:t>Component method</a:t>
            </a:r>
          </a:p>
          <a:p>
            <a:pPr lvl="1">
              <a:spcBef>
                <a:spcPts val="300"/>
              </a:spcBef>
            </a:pPr>
            <a:r>
              <a:rPr lang="en-GB" sz="1800" dirty="0"/>
              <a:t>Interaction of internal forces</a:t>
            </a:r>
          </a:p>
          <a:p>
            <a:pPr lvl="1">
              <a:spcBef>
                <a:spcPts val="300"/>
              </a:spcBef>
            </a:pPr>
            <a:r>
              <a:rPr lang="en-GB" sz="1800" dirty="0"/>
              <a:t>Assessment</a:t>
            </a:r>
            <a:r>
              <a:rPr lang="cs-CZ" sz="1800" dirty="0"/>
              <a:t> I</a:t>
            </a:r>
            <a:endParaRPr lang="en-GB" sz="1800" dirty="0"/>
          </a:p>
          <a:p>
            <a:pPr>
              <a:spcBef>
                <a:spcPts val="300"/>
              </a:spcBef>
            </a:pPr>
            <a:r>
              <a:rPr lang="en-GB" sz="2000" b="1" dirty="0"/>
              <a:t>Component Based Finite Element Method </a:t>
            </a:r>
          </a:p>
          <a:p>
            <a:pPr lvl="1">
              <a:spcBef>
                <a:spcPts val="300"/>
              </a:spcBef>
            </a:pPr>
            <a:r>
              <a:rPr lang="en-GB" sz="1800" dirty="0"/>
              <a:t>General</a:t>
            </a:r>
          </a:p>
          <a:p>
            <a:pPr lvl="1">
              <a:spcBef>
                <a:spcPts val="300"/>
              </a:spcBef>
            </a:pPr>
            <a:r>
              <a:rPr lang="en-GB" sz="1800" dirty="0"/>
              <a:t>Validation</a:t>
            </a:r>
          </a:p>
          <a:p>
            <a:pPr lvl="1">
              <a:spcBef>
                <a:spcPts val="300"/>
              </a:spcBef>
            </a:pPr>
            <a:r>
              <a:rPr lang="en-GB" sz="1800" dirty="0"/>
              <a:t>Verification</a:t>
            </a:r>
          </a:p>
          <a:p>
            <a:pPr lvl="1">
              <a:spcBef>
                <a:spcPts val="300"/>
              </a:spcBef>
            </a:pPr>
            <a:r>
              <a:rPr lang="en-GB" sz="1800" dirty="0"/>
              <a:t>Benchmark case</a:t>
            </a:r>
          </a:p>
          <a:p>
            <a:pPr lvl="1">
              <a:spcBef>
                <a:spcPts val="300"/>
              </a:spcBef>
            </a:pPr>
            <a:r>
              <a:rPr lang="en-GB" sz="1800" dirty="0"/>
              <a:t>Assessment</a:t>
            </a:r>
            <a:r>
              <a:rPr lang="cs-CZ" sz="1800" dirty="0"/>
              <a:t> II</a:t>
            </a:r>
            <a:endParaRPr lang="en-GB" sz="1800" dirty="0"/>
          </a:p>
          <a:p>
            <a:pPr>
              <a:spcBef>
                <a:spcPts val="300"/>
              </a:spcBef>
            </a:pPr>
            <a:r>
              <a:rPr lang="en-GB" sz="2000" b="1" dirty="0"/>
              <a:t>Summary</a:t>
            </a:r>
          </a:p>
          <a:p>
            <a:pPr lvl="1">
              <a:spcBef>
                <a:spcPts val="300"/>
              </a:spcBef>
            </a:pPr>
            <a:endParaRPr lang="en-GB" sz="1600" dirty="0"/>
          </a:p>
        </p:txBody>
      </p:sp>
      <p:sp>
        <p:nvSpPr>
          <p:cNvPr id="5" name="Obdélník 4"/>
          <p:cNvSpPr/>
          <p:nvPr/>
        </p:nvSpPr>
        <p:spPr bwMode="auto">
          <a:xfrm>
            <a:off x="191344" y="188640"/>
            <a:ext cx="1512168" cy="56431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1546272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096000" y="1614583"/>
            <a:ext cx="1885856" cy="1015663"/>
          </a:xfrm>
          <a:prstGeom prst="rect">
            <a:avLst/>
          </a:prstGeom>
          <a:noFill/>
        </p:spPr>
        <p:txBody>
          <a:bodyPr wrap="square" rtlCol="0">
            <a:spAutoFit/>
          </a:bodyPr>
          <a:lstStyle/>
          <a:p>
            <a:pPr>
              <a:buNone/>
            </a:pPr>
            <a:r>
              <a:rPr lang="en-US" sz="1500" dirty="0"/>
              <a:t>M = 100 </a:t>
            </a:r>
            <a:r>
              <a:rPr lang="en-US" sz="1500" dirty="0" err="1"/>
              <a:t>kNm</a:t>
            </a:r>
            <a:endParaRPr lang="en-US" sz="1500" dirty="0"/>
          </a:p>
          <a:p>
            <a:pPr>
              <a:buNone/>
            </a:pPr>
            <a:r>
              <a:rPr lang="en-US" sz="1500" dirty="0"/>
              <a:t>Fi = 3,2 </a:t>
            </a:r>
            <a:r>
              <a:rPr lang="en-US" sz="1500" dirty="0" err="1"/>
              <a:t>mrad</a:t>
            </a:r>
            <a:endParaRPr lang="cs-CZ" sz="1500" dirty="0"/>
          </a:p>
          <a:p>
            <a:pPr>
              <a:buNone/>
            </a:pPr>
            <a:r>
              <a:rPr lang="cs-CZ" sz="1500" dirty="0"/>
              <a:t>Si = 31,6 </a:t>
            </a:r>
            <a:r>
              <a:rPr lang="cs-CZ" sz="1500" dirty="0" err="1"/>
              <a:t>MNm</a:t>
            </a:r>
            <a:r>
              <a:rPr lang="cs-CZ" sz="1500" dirty="0"/>
              <a:t>/rad</a:t>
            </a:r>
            <a:endParaRPr lang="en-US" sz="15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7028" y="1629956"/>
            <a:ext cx="2614851" cy="317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6200" y="1916134"/>
            <a:ext cx="3312368" cy="273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ál 9"/>
          <p:cNvSpPr/>
          <p:nvPr/>
        </p:nvSpPr>
        <p:spPr>
          <a:xfrm>
            <a:off x="8328248" y="3672613"/>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3" name="TextovéPole 12"/>
          <p:cNvSpPr txBox="1"/>
          <p:nvPr/>
        </p:nvSpPr>
        <p:spPr>
          <a:xfrm>
            <a:off x="7608168" y="1662218"/>
            <a:ext cx="1044116"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4" name="TextovéPole 13"/>
          <p:cNvSpPr txBox="1"/>
          <p:nvPr/>
        </p:nvSpPr>
        <p:spPr>
          <a:xfrm>
            <a:off x="10128448" y="4588935"/>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398780" y="318647"/>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2" name="TextovéPole 1"/>
          <p:cNvSpPr txBox="1"/>
          <p:nvPr/>
        </p:nvSpPr>
        <p:spPr>
          <a:xfrm>
            <a:off x="2855640" y="4939532"/>
            <a:ext cx="8714748" cy="1231106"/>
          </a:xfrm>
          <a:prstGeom prst="rect">
            <a:avLst/>
          </a:prstGeom>
          <a:noFill/>
        </p:spPr>
        <p:txBody>
          <a:bodyPr wrap="square" rtlCol="0">
            <a:spAutoFit/>
          </a:bodyPr>
          <a:lstStyle/>
          <a:p>
            <a:pPr>
              <a:buNone/>
            </a:pPr>
            <a:r>
              <a:rPr lang="en-GB" sz="2400" b="1" dirty="0"/>
              <a:t>Column flange plastification round bolts</a:t>
            </a:r>
          </a:p>
          <a:p>
            <a:pPr>
              <a:buNone/>
            </a:pPr>
            <a:r>
              <a:rPr lang="en-GB" dirty="0"/>
              <a:t>Well designed steel connection starts to classify early to allow plastic distribution of forces between connectors.  </a:t>
            </a:r>
          </a:p>
        </p:txBody>
      </p:sp>
      <p:grpSp>
        <p:nvGrpSpPr>
          <p:cNvPr id="15" name="Skupina 14"/>
          <p:cNvGrpSpPr/>
          <p:nvPr/>
        </p:nvGrpSpPr>
        <p:grpSpPr>
          <a:xfrm>
            <a:off x="263352" y="5577516"/>
            <a:ext cx="894876" cy="145920"/>
            <a:chOff x="251317" y="1446897"/>
            <a:chExt cx="893345" cy="145920"/>
          </a:xfrm>
        </p:grpSpPr>
        <p:sp>
          <p:nvSpPr>
            <p:cNvPr id="1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0"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283955596"/>
      </p:ext>
    </p:extLst>
  </p:cSld>
  <p:clrMapOvr>
    <a:masterClrMapping/>
  </p:clrMapOvr>
  <p:transition advClick="0" advTm="1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0644" y="1705278"/>
            <a:ext cx="2471867"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912112" y="1689051"/>
            <a:ext cx="2106234" cy="1361911"/>
          </a:xfrm>
          <a:prstGeom prst="rect">
            <a:avLst/>
          </a:prstGeom>
          <a:noFill/>
        </p:spPr>
        <p:txBody>
          <a:bodyPr wrap="square" rtlCol="0">
            <a:spAutoFit/>
          </a:bodyPr>
          <a:lstStyle/>
          <a:p>
            <a:pPr>
              <a:buNone/>
            </a:pPr>
            <a:r>
              <a:rPr lang="en-US" sz="1500" dirty="0"/>
              <a:t>M = 1</a:t>
            </a:r>
            <a:r>
              <a:rPr lang="cs-CZ" sz="1500" dirty="0"/>
              <a:t>5</a:t>
            </a:r>
            <a:r>
              <a:rPr lang="en-US" sz="1500" dirty="0"/>
              <a:t>0 </a:t>
            </a:r>
            <a:r>
              <a:rPr lang="en-US" sz="1500" dirty="0" err="1"/>
              <a:t>kNm</a:t>
            </a:r>
            <a:endParaRPr lang="en-US" sz="1500" dirty="0"/>
          </a:p>
          <a:p>
            <a:pPr>
              <a:buNone/>
            </a:pPr>
            <a:r>
              <a:rPr lang="en-US" sz="1500" dirty="0"/>
              <a:t>Fi = </a:t>
            </a:r>
            <a:r>
              <a:rPr lang="cs-CZ" sz="1500" dirty="0"/>
              <a:t>4</a:t>
            </a:r>
            <a:r>
              <a:rPr lang="en-US" sz="1500" dirty="0"/>
              <a:t>,</a:t>
            </a:r>
            <a:r>
              <a:rPr lang="cs-CZ" sz="1500" dirty="0"/>
              <a:t>8</a:t>
            </a:r>
            <a:r>
              <a:rPr lang="en-US" sz="1500" dirty="0"/>
              <a:t> </a:t>
            </a:r>
            <a:r>
              <a:rPr lang="en-US" sz="1500" dirty="0" err="1"/>
              <a:t>mrad</a:t>
            </a:r>
            <a:endParaRPr lang="cs-CZ" sz="1500" dirty="0"/>
          </a:p>
          <a:p>
            <a:pPr>
              <a:buNone/>
            </a:pPr>
            <a:r>
              <a:rPr lang="cs-CZ" sz="1500" dirty="0"/>
              <a:t>Si = 31,6 </a:t>
            </a:r>
            <a:r>
              <a:rPr lang="cs-CZ" sz="1500" dirty="0" err="1"/>
              <a:t>MNm</a:t>
            </a:r>
            <a:r>
              <a:rPr lang="cs-CZ" sz="1500" dirty="0"/>
              <a:t>/rad</a:t>
            </a:r>
            <a:endParaRPr lang="en-US" sz="1500" dirty="0"/>
          </a:p>
          <a:p>
            <a:pPr>
              <a:buNone/>
            </a:pPr>
            <a:endParaRPr lang="en-US" sz="1500" dirty="0"/>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705" y="1830907"/>
            <a:ext cx="2993823" cy="282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ál 8"/>
          <p:cNvSpPr/>
          <p:nvPr/>
        </p:nvSpPr>
        <p:spPr>
          <a:xfrm>
            <a:off x="8256240" y="3401997"/>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5" name="TextovéPole 14"/>
          <p:cNvSpPr txBox="1"/>
          <p:nvPr/>
        </p:nvSpPr>
        <p:spPr>
          <a:xfrm>
            <a:off x="7584675" y="1633021"/>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6" name="TextovéPole 15"/>
          <p:cNvSpPr txBox="1"/>
          <p:nvPr/>
        </p:nvSpPr>
        <p:spPr>
          <a:xfrm>
            <a:off x="9969090" y="454449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398780" y="249703"/>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7" name="TextovéPole 16"/>
          <p:cNvSpPr txBox="1"/>
          <p:nvPr/>
        </p:nvSpPr>
        <p:spPr>
          <a:xfrm>
            <a:off x="3442905" y="5429463"/>
            <a:ext cx="3679212" cy="461665"/>
          </a:xfrm>
          <a:prstGeom prst="rect">
            <a:avLst/>
          </a:prstGeom>
          <a:noFill/>
        </p:spPr>
        <p:txBody>
          <a:bodyPr wrap="none" rtlCol="0">
            <a:spAutoFit/>
          </a:bodyPr>
          <a:lstStyle/>
          <a:p>
            <a:pPr>
              <a:buNone/>
            </a:pPr>
            <a:r>
              <a:rPr lang="en-US" sz="2400" dirty="0"/>
              <a:t>Column </a:t>
            </a:r>
            <a:r>
              <a:rPr lang="cs-CZ" sz="2400" dirty="0"/>
              <a:t>web</a:t>
            </a:r>
            <a:r>
              <a:rPr lang="en-US" sz="2400" dirty="0"/>
              <a:t> plastification</a:t>
            </a:r>
          </a:p>
        </p:txBody>
      </p:sp>
      <p:grpSp>
        <p:nvGrpSpPr>
          <p:cNvPr id="21" name="Skupina 20"/>
          <p:cNvGrpSpPr/>
          <p:nvPr/>
        </p:nvGrpSpPr>
        <p:grpSpPr>
          <a:xfrm>
            <a:off x="263352" y="5577459"/>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458044015"/>
      </p:ext>
    </p:extLst>
  </p:cSld>
  <p:clrMapOvr>
    <a:masterClrMapping/>
  </p:clrMapOvr>
  <p:transition advClick="0" advTm="1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942344" y="1645207"/>
            <a:ext cx="2064520" cy="1361911"/>
          </a:xfrm>
          <a:prstGeom prst="rect">
            <a:avLst/>
          </a:prstGeom>
          <a:noFill/>
        </p:spPr>
        <p:txBody>
          <a:bodyPr wrap="square" rtlCol="0">
            <a:spAutoFit/>
          </a:bodyPr>
          <a:lstStyle/>
          <a:p>
            <a:pPr>
              <a:buNone/>
            </a:pPr>
            <a:r>
              <a:rPr lang="en-US" sz="1500" dirty="0"/>
              <a:t>M = 1</a:t>
            </a:r>
            <a:r>
              <a:rPr lang="cs-CZ" sz="1500" dirty="0"/>
              <a:t>8</a:t>
            </a:r>
            <a:r>
              <a:rPr lang="en-US" sz="1500" dirty="0"/>
              <a:t>0 </a:t>
            </a:r>
            <a:r>
              <a:rPr lang="en-US" sz="1500" dirty="0" err="1"/>
              <a:t>kNm</a:t>
            </a:r>
            <a:endParaRPr lang="en-US" sz="1500" dirty="0"/>
          </a:p>
          <a:p>
            <a:pPr>
              <a:buNone/>
            </a:pPr>
            <a:r>
              <a:rPr lang="en-US" sz="1500" dirty="0"/>
              <a:t>Fi = </a:t>
            </a:r>
            <a:r>
              <a:rPr lang="cs-CZ" sz="1500" dirty="0"/>
              <a:t>5</a:t>
            </a:r>
            <a:r>
              <a:rPr lang="en-US" sz="1500" dirty="0"/>
              <a:t>,</a:t>
            </a:r>
            <a:r>
              <a:rPr lang="cs-CZ" sz="1500" dirty="0"/>
              <a:t>7</a:t>
            </a:r>
            <a:r>
              <a:rPr lang="en-US" sz="1500" dirty="0"/>
              <a:t> </a:t>
            </a:r>
            <a:r>
              <a:rPr lang="en-US" sz="1500" dirty="0" err="1"/>
              <a:t>mrad</a:t>
            </a:r>
            <a:endParaRPr lang="cs-CZ" sz="1500" dirty="0"/>
          </a:p>
          <a:p>
            <a:pPr>
              <a:buNone/>
            </a:pPr>
            <a:r>
              <a:rPr lang="cs-CZ" sz="1500" dirty="0"/>
              <a:t>Si = 31,5 </a:t>
            </a:r>
            <a:r>
              <a:rPr lang="cs-CZ" sz="1500" dirty="0" err="1"/>
              <a:t>MNm</a:t>
            </a:r>
            <a:r>
              <a:rPr lang="cs-CZ" sz="1500" dirty="0"/>
              <a:t>/rad</a:t>
            </a:r>
            <a:endParaRPr lang="en-US" sz="1500" dirty="0"/>
          </a:p>
          <a:p>
            <a:pPr>
              <a:buNone/>
            </a:pPr>
            <a:endParaRPr lang="en-US" sz="15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6017" y="1694496"/>
            <a:ext cx="2431721"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0216" y="2127379"/>
            <a:ext cx="3600400" cy="299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8591838" y="3401997"/>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sp>
        <p:nvSpPr>
          <p:cNvPr id="14" name="TextovéPole 13"/>
          <p:cNvSpPr txBox="1"/>
          <p:nvPr/>
        </p:nvSpPr>
        <p:spPr>
          <a:xfrm>
            <a:off x="7685610" y="1873463"/>
            <a:ext cx="1524736"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10056440" y="5078920"/>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495600" y="263379"/>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3322447" y="5539295"/>
            <a:ext cx="5269391" cy="461665"/>
          </a:xfrm>
          <a:prstGeom prst="rect">
            <a:avLst/>
          </a:prstGeom>
          <a:noFill/>
        </p:spPr>
        <p:txBody>
          <a:bodyPr wrap="none" rtlCol="0">
            <a:spAutoFit/>
          </a:bodyPr>
          <a:lstStyle/>
          <a:p>
            <a:pPr>
              <a:buNone/>
            </a:pPr>
            <a:r>
              <a:rPr lang="en-GB" sz="2400" dirty="0"/>
              <a:t>Progress of column web plastification</a:t>
            </a:r>
          </a:p>
        </p:txBody>
      </p:sp>
      <p:grpSp>
        <p:nvGrpSpPr>
          <p:cNvPr id="17" name="Skupina 16"/>
          <p:cNvGrpSpPr/>
          <p:nvPr/>
        </p:nvGrpSpPr>
        <p:grpSpPr>
          <a:xfrm>
            <a:off x="263352" y="5599164"/>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765710913"/>
      </p:ext>
    </p:extLst>
  </p:cSld>
  <p:clrMapOvr>
    <a:masterClrMapping/>
  </p:clrMapOvr>
  <p:transition advClick="0" advTm="1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312024" y="1604495"/>
            <a:ext cx="1998222" cy="1361911"/>
          </a:xfrm>
          <a:prstGeom prst="rect">
            <a:avLst/>
          </a:prstGeom>
          <a:noFill/>
        </p:spPr>
        <p:txBody>
          <a:bodyPr wrap="square" rtlCol="0">
            <a:spAutoFit/>
          </a:bodyPr>
          <a:lstStyle/>
          <a:p>
            <a:pPr>
              <a:buNone/>
            </a:pPr>
            <a:r>
              <a:rPr lang="en-US" sz="1500" dirty="0"/>
              <a:t>M = </a:t>
            </a:r>
            <a:r>
              <a:rPr lang="cs-CZ" sz="1500" dirty="0"/>
              <a:t>22</a:t>
            </a:r>
            <a:r>
              <a:rPr lang="en-US" sz="1500" dirty="0"/>
              <a:t>0 </a:t>
            </a:r>
            <a:r>
              <a:rPr lang="en-US" sz="1500" dirty="0" err="1"/>
              <a:t>kNm</a:t>
            </a:r>
            <a:endParaRPr lang="en-US" sz="1500" dirty="0"/>
          </a:p>
          <a:p>
            <a:pPr>
              <a:buNone/>
            </a:pPr>
            <a:r>
              <a:rPr lang="en-US" sz="1500" dirty="0"/>
              <a:t>Fi = </a:t>
            </a:r>
            <a:r>
              <a:rPr lang="cs-CZ" sz="1500" dirty="0"/>
              <a:t>7</a:t>
            </a:r>
            <a:r>
              <a:rPr lang="en-US" sz="1500" dirty="0"/>
              <a:t>,</a:t>
            </a:r>
            <a:r>
              <a:rPr lang="cs-CZ" sz="1500" dirty="0"/>
              <a:t>3</a:t>
            </a:r>
            <a:r>
              <a:rPr lang="en-US" sz="1500" dirty="0"/>
              <a:t> </a:t>
            </a:r>
            <a:r>
              <a:rPr lang="en-US" sz="1500" dirty="0" err="1"/>
              <a:t>mrad</a:t>
            </a:r>
            <a:endParaRPr lang="cs-CZ" sz="1500" dirty="0"/>
          </a:p>
          <a:p>
            <a:pPr>
              <a:buNone/>
            </a:pPr>
            <a:r>
              <a:rPr lang="cs-CZ" sz="1500" dirty="0"/>
              <a:t>Si = 30,0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0220" y="1972973"/>
            <a:ext cx="3168348" cy="300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8544272" y="3068960"/>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74742" y="1624402"/>
            <a:ext cx="3117564" cy="388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7969816" y="1719057"/>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10128448" y="4954064"/>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495600" y="233969"/>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4052476" y="5694807"/>
            <a:ext cx="5269391" cy="461665"/>
          </a:xfrm>
          <a:prstGeom prst="rect">
            <a:avLst/>
          </a:prstGeom>
          <a:noFill/>
        </p:spPr>
        <p:txBody>
          <a:bodyPr wrap="none" rtlCol="0">
            <a:spAutoFit/>
          </a:bodyPr>
          <a:lstStyle/>
          <a:p>
            <a:pPr>
              <a:buNone/>
            </a:pPr>
            <a:r>
              <a:rPr lang="en-GB" sz="2400" dirty="0"/>
              <a:t>Progress of column web plastification</a:t>
            </a:r>
          </a:p>
        </p:txBody>
      </p:sp>
      <p:grpSp>
        <p:nvGrpSpPr>
          <p:cNvPr id="17" name="Skupina 16"/>
          <p:cNvGrpSpPr/>
          <p:nvPr/>
        </p:nvGrpSpPr>
        <p:grpSpPr>
          <a:xfrm>
            <a:off x="263352" y="5599164"/>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672770790"/>
      </p:ext>
    </p:extLst>
  </p:cSld>
  <p:clrMapOvr>
    <a:masterClrMapping/>
  </p:clrMapOvr>
  <p:transition advClick="0" advTm="1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303047" y="1628547"/>
            <a:ext cx="1998222" cy="1361911"/>
          </a:xfrm>
          <a:prstGeom prst="rect">
            <a:avLst/>
          </a:prstGeom>
          <a:noFill/>
        </p:spPr>
        <p:txBody>
          <a:bodyPr wrap="square" rtlCol="0">
            <a:spAutoFit/>
          </a:bodyPr>
          <a:lstStyle/>
          <a:p>
            <a:pPr>
              <a:buNone/>
            </a:pPr>
            <a:r>
              <a:rPr lang="en-US" sz="1500" dirty="0"/>
              <a:t>M = </a:t>
            </a:r>
            <a:r>
              <a:rPr lang="cs-CZ" sz="1500" dirty="0"/>
              <a:t>25</a:t>
            </a:r>
            <a:r>
              <a:rPr lang="en-US" sz="1500" dirty="0"/>
              <a:t>0 </a:t>
            </a:r>
            <a:r>
              <a:rPr lang="en-US" sz="1500" dirty="0" err="1"/>
              <a:t>kNm</a:t>
            </a:r>
            <a:endParaRPr lang="en-US" sz="1500" dirty="0"/>
          </a:p>
          <a:p>
            <a:pPr>
              <a:buNone/>
            </a:pPr>
            <a:r>
              <a:rPr lang="en-US" sz="1500" dirty="0"/>
              <a:t>Fi = </a:t>
            </a:r>
            <a:r>
              <a:rPr lang="cs-CZ" sz="1500" dirty="0"/>
              <a:t>10</a:t>
            </a:r>
            <a:r>
              <a:rPr lang="en-US" sz="1500" dirty="0"/>
              <a:t>,</a:t>
            </a:r>
            <a:r>
              <a:rPr lang="cs-CZ" sz="1500" dirty="0"/>
              <a:t>7</a:t>
            </a:r>
            <a:r>
              <a:rPr lang="en-US" sz="1500" dirty="0"/>
              <a:t> </a:t>
            </a:r>
            <a:r>
              <a:rPr lang="en-US" sz="1500" dirty="0" err="1"/>
              <a:t>mrad</a:t>
            </a:r>
            <a:endParaRPr lang="cs-CZ" sz="1500" dirty="0"/>
          </a:p>
          <a:p>
            <a:pPr>
              <a:buNone/>
            </a:pPr>
            <a:r>
              <a:rPr lang="cs-CZ" sz="1500" dirty="0"/>
              <a:t>Si = 23,4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45285" y="2348879"/>
            <a:ext cx="3236939" cy="3117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8760296" y="3208018"/>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5882" y="1644468"/>
            <a:ext cx="3126102" cy="382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7968208" y="2094963"/>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10224541" y="5409467"/>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490440" y="316050"/>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4223792" y="5606920"/>
            <a:ext cx="4158511" cy="461665"/>
          </a:xfrm>
          <a:prstGeom prst="rect">
            <a:avLst/>
          </a:prstGeom>
          <a:noFill/>
        </p:spPr>
        <p:txBody>
          <a:bodyPr wrap="none" rtlCol="0">
            <a:spAutoFit/>
          </a:bodyPr>
          <a:lstStyle/>
          <a:p>
            <a:pPr>
              <a:buNone/>
            </a:pPr>
            <a:r>
              <a:rPr lang="cs-CZ" sz="2400" dirty="0"/>
              <a:t>C</a:t>
            </a:r>
            <a:r>
              <a:rPr lang="en-GB" sz="2400" dirty="0" err="1"/>
              <a:t>olumn</a:t>
            </a:r>
            <a:r>
              <a:rPr lang="en-GB" sz="2400" dirty="0"/>
              <a:t> web </a:t>
            </a:r>
            <a:r>
              <a:rPr lang="cs-CZ" sz="2400" dirty="0"/>
              <a:t>full </a:t>
            </a:r>
            <a:r>
              <a:rPr lang="en-GB" sz="2400" dirty="0"/>
              <a:t>plastification</a:t>
            </a:r>
          </a:p>
        </p:txBody>
      </p:sp>
      <p:grpSp>
        <p:nvGrpSpPr>
          <p:cNvPr id="21" name="Skupina 20"/>
          <p:cNvGrpSpPr/>
          <p:nvPr/>
        </p:nvGrpSpPr>
        <p:grpSpPr>
          <a:xfrm>
            <a:off x="263352" y="5599164"/>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090193085"/>
      </p:ext>
    </p:extLst>
  </p:cSld>
  <p:clrMapOvr>
    <a:masterClrMapping/>
  </p:clrMapOvr>
  <p:transition advClick="0" advTm="1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312024" y="1613082"/>
            <a:ext cx="1998222" cy="1361911"/>
          </a:xfrm>
          <a:prstGeom prst="rect">
            <a:avLst/>
          </a:prstGeom>
          <a:noFill/>
        </p:spPr>
        <p:txBody>
          <a:bodyPr wrap="square" rtlCol="0">
            <a:spAutoFit/>
          </a:bodyPr>
          <a:lstStyle/>
          <a:p>
            <a:pPr>
              <a:buNone/>
            </a:pPr>
            <a:r>
              <a:rPr lang="en-US" sz="1500" dirty="0"/>
              <a:t>M = </a:t>
            </a:r>
            <a:r>
              <a:rPr lang="cs-CZ" sz="1500" dirty="0"/>
              <a:t>26</a:t>
            </a:r>
            <a:r>
              <a:rPr lang="en-US" sz="1500" dirty="0"/>
              <a:t>0 </a:t>
            </a:r>
            <a:r>
              <a:rPr lang="en-US" sz="1500" dirty="0" err="1"/>
              <a:t>kNm</a:t>
            </a:r>
            <a:endParaRPr lang="en-US" sz="1500" dirty="0"/>
          </a:p>
          <a:p>
            <a:pPr>
              <a:buNone/>
            </a:pPr>
            <a:r>
              <a:rPr lang="en-US" sz="1500" dirty="0"/>
              <a:t>Fi = </a:t>
            </a:r>
            <a:r>
              <a:rPr lang="cs-CZ" sz="1500" dirty="0"/>
              <a:t>14</a:t>
            </a:r>
            <a:r>
              <a:rPr lang="en-US" sz="1500" dirty="0"/>
              <a:t>,</a:t>
            </a:r>
            <a:r>
              <a:rPr lang="cs-CZ" sz="1500" dirty="0"/>
              <a:t>7</a:t>
            </a:r>
            <a:r>
              <a:rPr lang="en-US" sz="1500" dirty="0"/>
              <a:t> </a:t>
            </a:r>
            <a:r>
              <a:rPr lang="en-US" sz="1500" dirty="0" err="1"/>
              <a:t>mrad</a:t>
            </a:r>
            <a:endParaRPr lang="cs-CZ" sz="1500" dirty="0"/>
          </a:p>
          <a:p>
            <a:pPr>
              <a:buNone/>
            </a:pPr>
            <a:r>
              <a:rPr lang="cs-CZ" sz="1500" dirty="0"/>
              <a:t>Si = 17,4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4248" y="1864199"/>
            <a:ext cx="2680304" cy="261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8976320" y="2492896"/>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5814" y="1544163"/>
            <a:ext cx="3087273" cy="383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aoblený obdélník 12"/>
          <p:cNvSpPr/>
          <p:nvPr/>
        </p:nvSpPr>
        <p:spPr>
          <a:xfrm>
            <a:off x="3557718" y="4779150"/>
            <a:ext cx="6498722" cy="810090"/>
          </a:xfrm>
          <a:prstGeom prst="round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buNone/>
            </a:pPr>
            <a:endParaRPr lang="en-AU" sz="2100" dirty="0">
              <a:solidFill>
                <a:schemeClr val="tx1"/>
              </a:solidFill>
            </a:endParaRPr>
          </a:p>
        </p:txBody>
      </p:sp>
      <p:sp>
        <p:nvSpPr>
          <p:cNvPr id="14" name="TextovéPole 13"/>
          <p:cNvSpPr txBox="1"/>
          <p:nvPr/>
        </p:nvSpPr>
        <p:spPr>
          <a:xfrm>
            <a:off x="7711051" y="1610283"/>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10337520" y="4525234"/>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405603" y="286655"/>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3773951" y="5672124"/>
            <a:ext cx="6282489" cy="461665"/>
          </a:xfrm>
          <a:prstGeom prst="rect">
            <a:avLst/>
          </a:prstGeom>
          <a:noFill/>
        </p:spPr>
        <p:txBody>
          <a:bodyPr wrap="none" rtlCol="0">
            <a:spAutoFit/>
          </a:bodyPr>
          <a:lstStyle/>
          <a:p>
            <a:pPr>
              <a:buNone/>
            </a:pPr>
            <a:r>
              <a:rPr lang="en-AU" sz="2400" dirty="0"/>
              <a:t>Column flange on opposite side plastification</a:t>
            </a:r>
          </a:p>
        </p:txBody>
      </p:sp>
      <p:grpSp>
        <p:nvGrpSpPr>
          <p:cNvPr id="21" name="Skupina 20"/>
          <p:cNvGrpSpPr/>
          <p:nvPr/>
        </p:nvGrpSpPr>
        <p:grpSpPr>
          <a:xfrm>
            <a:off x="263352" y="5599164"/>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536350571"/>
      </p:ext>
    </p:extLst>
  </p:cSld>
  <p:clrMapOvr>
    <a:masterClrMapping/>
  </p:clrMapOvr>
  <p:transition advClick="0" advTm="1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365786" y="1652513"/>
            <a:ext cx="1998222" cy="1361911"/>
          </a:xfrm>
          <a:prstGeom prst="rect">
            <a:avLst/>
          </a:prstGeom>
          <a:noFill/>
        </p:spPr>
        <p:txBody>
          <a:bodyPr wrap="square" rtlCol="0">
            <a:spAutoFit/>
          </a:bodyPr>
          <a:lstStyle/>
          <a:p>
            <a:pPr>
              <a:buNone/>
            </a:pPr>
            <a:r>
              <a:rPr lang="en-US" sz="1500" dirty="0"/>
              <a:t>M = </a:t>
            </a:r>
            <a:r>
              <a:rPr lang="cs-CZ" sz="1500" dirty="0"/>
              <a:t>27</a:t>
            </a:r>
            <a:r>
              <a:rPr lang="en-US" sz="1500" dirty="0"/>
              <a:t>0 </a:t>
            </a:r>
            <a:r>
              <a:rPr lang="en-US" sz="1500" dirty="0" err="1"/>
              <a:t>kNm</a:t>
            </a:r>
            <a:endParaRPr lang="en-US" sz="1500" dirty="0"/>
          </a:p>
          <a:p>
            <a:pPr>
              <a:buNone/>
            </a:pPr>
            <a:r>
              <a:rPr lang="en-US" sz="1500" dirty="0"/>
              <a:t>Fi = </a:t>
            </a:r>
            <a:r>
              <a:rPr lang="cs-CZ" sz="1500" dirty="0"/>
              <a:t>23</a:t>
            </a:r>
            <a:r>
              <a:rPr lang="en-US" sz="1500" dirty="0"/>
              <a:t>,</a:t>
            </a:r>
            <a:r>
              <a:rPr lang="cs-CZ" sz="1500" dirty="0"/>
              <a:t>4</a:t>
            </a:r>
            <a:r>
              <a:rPr lang="en-US" sz="1500" dirty="0"/>
              <a:t> </a:t>
            </a:r>
            <a:r>
              <a:rPr lang="en-US" sz="1500" dirty="0" err="1"/>
              <a:t>mrad</a:t>
            </a:r>
            <a:endParaRPr lang="cs-CZ" sz="1500" dirty="0"/>
          </a:p>
          <a:p>
            <a:pPr>
              <a:buNone/>
            </a:pPr>
            <a:r>
              <a:rPr lang="cs-CZ" sz="1500" dirty="0"/>
              <a:t>Si = 11,5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6240" y="2132856"/>
            <a:ext cx="3012796" cy="284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9120336" y="2780928"/>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3420" y="1593638"/>
            <a:ext cx="3012796" cy="371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8073538" y="1740356"/>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10344472" y="4994755"/>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495600" y="259035"/>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4522872" y="5568036"/>
            <a:ext cx="4738798" cy="461665"/>
          </a:xfrm>
          <a:prstGeom prst="rect">
            <a:avLst/>
          </a:prstGeom>
          <a:noFill/>
        </p:spPr>
        <p:txBody>
          <a:bodyPr wrap="none" rtlCol="0">
            <a:spAutoFit/>
          </a:bodyPr>
          <a:lstStyle/>
          <a:p>
            <a:pPr>
              <a:buNone/>
            </a:pPr>
            <a:r>
              <a:rPr lang="en-GB" sz="2400" dirty="0"/>
              <a:t>Beam above h</a:t>
            </a:r>
            <a:r>
              <a:rPr lang="cs-CZ" sz="2400" dirty="0"/>
              <a:t>a</a:t>
            </a:r>
            <a:r>
              <a:rPr lang="en-GB" sz="2400" dirty="0"/>
              <a:t>u</a:t>
            </a:r>
            <a:r>
              <a:rPr lang="cs-CZ" sz="2400" dirty="0"/>
              <a:t>n</a:t>
            </a:r>
            <a:r>
              <a:rPr lang="en-GB" sz="2400" dirty="0" err="1"/>
              <a:t>ch</a:t>
            </a:r>
            <a:r>
              <a:rPr lang="en-GB" sz="2400" dirty="0"/>
              <a:t> starts yield</a:t>
            </a:r>
          </a:p>
        </p:txBody>
      </p:sp>
      <p:grpSp>
        <p:nvGrpSpPr>
          <p:cNvPr id="21" name="Skupina 20"/>
          <p:cNvGrpSpPr/>
          <p:nvPr/>
        </p:nvGrpSpPr>
        <p:grpSpPr>
          <a:xfrm>
            <a:off x="263352" y="5599164"/>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4281562849"/>
      </p:ext>
    </p:extLst>
  </p:cSld>
  <p:clrMapOvr>
    <a:masterClrMapping/>
  </p:clrMapOvr>
  <p:transition advClick="0" advTm="2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384032" y="1487351"/>
            <a:ext cx="1998222" cy="1361911"/>
          </a:xfrm>
          <a:prstGeom prst="rect">
            <a:avLst/>
          </a:prstGeom>
          <a:noFill/>
        </p:spPr>
        <p:txBody>
          <a:bodyPr wrap="square" rtlCol="0">
            <a:spAutoFit/>
          </a:bodyPr>
          <a:lstStyle/>
          <a:p>
            <a:pPr>
              <a:buNone/>
            </a:pPr>
            <a:r>
              <a:rPr lang="en-US" sz="1500" dirty="0"/>
              <a:t>M = </a:t>
            </a:r>
            <a:r>
              <a:rPr lang="cs-CZ" sz="1500" dirty="0"/>
              <a:t>28</a:t>
            </a:r>
            <a:r>
              <a:rPr lang="en-US" sz="1500" dirty="0"/>
              <a:t>0 </a:t>
            </a:r>
            <a:r>
              <a:rPr lang="en-US" sz="1500" dirty="0" err="1"/>
              <a:t>kNm</a:t>
            </a:r>
            <a:endParaRPr lang="en-US" sz="1500" dirty="0"/>
          </a:p>
          <a:p>
            <a:pPr>
              <a:buNone/>
            </a:pPr>
            <a:r>
              <a:rPr lang="en-US" sz="1500" dirty="0"/>
              <a:t>Fi = </a:t>
            </a:r>
            <a:r>
              <a:rPr lang="cs-CZ" sz="1500" dirty="0"/>
              <a:t>43</a:t>
            </a:r>
            <a:r>
              <a:rPr lang="en-US" sz="1500" dirty="0"/>
              <a:t>,</a:t>
            </a:r>
            <a:r>
              <a:rPr lang="cs-CZ" sz="1500" dirty="0"/>
              <a:t>6</a:t>
            </a:r>
            <a:r>
              <a:rPr lang="en-US" sz="1500" dirty="0"/>
              <a:t> </a:t>
            </a:r>
            <a:r>
              <a:rPr lang="en-US" sz="1500" dirty="0" err="1"/>
              <a:t>mrad</a:t>
            </a:r>
            <a:endParaRPr lang="cs-CZ" sz="1500" dirty="0"/>
          </a:p>
          <a:p>
            <a:pPr>
              <a:buNone/>
            </a:pPr>
            <a:r>
              <a:rPr lang="cs-CZ" sz="1500" dirty="0"/>
              <a:t>Si = 6,4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48230" y="2194551"/>
            <a:ext cx="3132575" cy="305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ál 3"/>
          <p:cNvSpPr/>
          <p:nvPr/>
        </p:nvSpPr>
        <p:spPr>
          <a:xfrm>
            <a:off x="9552384" y="2795256"/>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7495" y="1560484"/>
            <a:ext cx="3132576" cy="390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7953867" y="1940635"/>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5" name="TextovéPole 14"/>
          <p:cNvSpPr txBox="1"/>
          <p:nvPr/>
        </p:nvSpPr>
        <p:spPr>
          <a:xfrm>
            <a:off x="10180334" y="5185831"/>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1" name="Nadpis 1"/>
          <p:cNvSpPr txBox="1">
            <a:spLocks/>
          </p:cNvSpPr>
          <p:nvPr/>
        </p:nvSpPr>
        <p:spPr>
          <a:xfrm>
            <a:off x="2351584" y="226854"/>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16" name="TextovéPole 15"/>
          <p:cNvSpPr txBox="1"/>
          <p:nvPr/>
        </p:nvSpPr>
        <p:spPr>
          <a:xfrm>
            <a:off x="5303912" y="5792244"/>
            <a:ext cx="2957861" cy="461665"/>
          </a:xfrm>
          <a:prstGeom prst="rect">
            <a:avLst/>
          </a:prstGeom>
          <a:noFill/>
        </p:spPr>
        <p:txBody>
          <a:bodyPr wrap="none" rtlCol="0">
            <a:spAutoFit/>
          </a:bodyPr>
          <a:lstStyle/>
          <a:p>
            <a:pPr>
              <a:buNone/>
            </a:pPr>
            <a:r>
              <a:rPr lang="en-GB" sz="2400" dirty="0"/>
              <a:t>Further plastification</a:t>
            </a:r>
          </a:p>
        </p:txBody>
      </p:sp>
      <p:grpSp>
        <p:nvGrpSpPr>
          <p:cNvPr id="21" name="Skupina 20"/>
          <p:cNvGrpSpPr/>
          <p:nvPr/>
        </p:nvGrpSpPr>
        <p:grpSpPr>
          <a:xfrm>
            <a:off x="263352" y="5599164"/>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032353039"/>
      </p:ext>
    </p:extLst>
  </p:cSld>
  <p:clrMapOvr>
    <a:masterClrMapping/>
  </p:clrMapOvr>
  <p:transition advClick="0" advTm="1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aoblený obdélník 9"/>
          <p:cNvSpPr/>
          <p:nvPr/>
        </p:nvSpPr>
        <p:spPr>
          <a:xfrm>
            <a:off x="3557718" y="4779150"/>
            <a:ext cx="5292588" cy="810090"/>
          </a:xfrm>
          <a:prstGeom prst="roundRect">
            <a:avLst/>
          </a:prstGeom>
          <a:noFill/>
          <a:ln>
            <a:noFill/>
          </a:ln>
        </p:spPr>
        <p:style>
          <a:lnRef idx="1">
            <a:schemeClr val="dk1"/>
          </a:lnRef>
          <a:fillRef idx="3">
            <a:schemeClr val="dk1"/>
          </a:fillRef>
          <a:effectRef idx="2">
            <a:schemeClr val="dk1"/>
          </a:effectRef>
          <a:fontRef idx="minor">
            <a:schemeClr val="lt1"/>
          </a:fontRef>
        </p:style>
        <p:txBody>
          <a:bodyPr rtlCol="0" anchor="ctr"/>
          <a:lstStyle/>
          <a:p>
            <a:pPr>
              <a:buNone/>
            </a:pPr>
            <a:endParaRPr lang="en-US" sz="2100" dirty="0">
              <a:solidFill>
                <a:schemeClr val="tx1"/>
              </a:solidFill>
            </a:endParaRPr>
          </a:p>
        </p:txBody>
      </p:sp>
      <p:sp>
        <p:nvSpPr>
          <p:cNvPr id="11" name="Nadpis 1"/>
          <p:cNvSpPr txBox="1">
            <a:spLocks/>
          </p:cNvSpPr>
          <p:nvPr/>
        </p:nvSpPr>
        <p:spPr>
          <a:xfrm>
            <a:off x="2634456" y="241156"/>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grpSp>
        <p:nvGrpSpPr>
          <p:cNvPr id="5" name="Skupina 4"/>
          <p:cNvGrpSpPr/>
          <p:nvPr/>
        </p:nvGrpSpPr>
        <p:grpSpPr>
          <a:xfrm>
            <a:off x="2855640" y="1543652"/>
            <a:ext cx="8866704" cy="3877252"/>
            <a:chOff x="2763003" y="1667250"/>
            <a:chExt cx="5686226" cy="3558950"/>
          </a:xfrm>
        </p:grpSpPr>
        <p:sp>
          <p:nvSpPr>
            <p:cNvPr id="4" name="Ovál 3"/>
            <p:cNvSpPr/>
            <p:nvPr/>
          </p:nvSpPr>
          <p:spPr>
            <a:xfrm>
              <a:off x="6768244" y="3284984"/>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grpSp>
          <p:nvGrpSpPr>
            <p:cNvPr id="2" name="Skupina 1"/>
            <p:cNvGrpSpPr/>
            <p:nvPr/>
          </p:nvGrpSpPr>
          <p:grpSpPr>
            <a:xfrm>
              <a:off x="2763003" y="1667250"/>
              <a:ext cx="5304602" cy="3355923"/>
              <a:chOff x="2763003" y="1667250"/>
              <a:chExt cx="5304602" cy="3355923"/>
            </a:xfrm>
          </p:grpSpPr>
          <p:sp>
            <p:nvSpPr>
              <p:cNvPr id="3" name="TextovéPole 2"/>
              <p:cNvSpPr txBox="1"/>
              <p:nvPr/>
            </p:nvSpPr>
            <p:spPr>
              <a:xfrm>
                <a:off x="6069383" y="1680277"/>
                <a:ext cx="1998222" cy="1361911"/>
              </a:xfrm>
              <a:prstGeom prst="rect">
                <a:avLst/>
              </a:prstGeom>
              <a:noFill/>
            </p:spPr>
            <p:txBody>
              <a:bodyPr wrap="square" rtlCol="0">
                <a:spAutoFit/>
              </a:bodyPr>
              <a:lstStyle/>
              <a:p>
                <a:pPr>
                  <a:buNone/>
                </a:pPr>
                <a:r>
                  <a:rPr lang="en-US" sz="1500" dirty="0"/>
                  <a:t>M = </a:t>
                </a:r>
                <a:r>
                  <a:rPr lang="cs-CZ" sz="1500" dirty="0"/>
                  <a:t>29</a:t>
                </a:r>
                <a:r>
                  <a:rPr lang="en-US" sz="1500" dirty="0"/>
                  <a:t>0 </a:t>
                </a:r>
                <a:r>
                  <a:rPr lang="en-US" sz="1500" dirty="0" err="1"/>
                  <a:t>kNm</a:t>
                </a:r>
                <a:endParaRPr lang="en-US" sz="1500" dirty="0"/>
              </a:p>
              <a:p>
                <a:pPr>
                  <a:buNone/>
                </a:pPr>
                <a:r>
                  <a:rPr lang="en-US" sz="1500" dirty="0"/>
                  <a:t>Fi = </a:t>
                </a:r>
                <a:r>
                  <a:rPr lang="cs-CZ" sz="1500" dirty="0"/>
                  <a:t>78</a:t>
                </a:r>
                <a:r>
                  <a:rPr lang="en-US" sz="1500" dirty="0"/>
                  <a:t>,</a:t>
                </a:r>
                <a:r>
                  <a:rPr lang="cs-CZ" sz="1500" dirty="0"/>
                  <a:t>6</a:t>
                </a:r>
                <a:r>
                  <a:rPr lang="en-US" sz="1500" dirty="0"/>
                  <a:t> </a:t>
                </a:r>
                <a:r>
                  <a:rPr lang="en-US" sz="1500" dirty="0" err="1"/>
                  <a:t>mrad</a:t>
                </a:r>
                <a:endParaRPr lang="cs-CZ" sz="1500" dirty="0"/>
              </a:p>
              <a:p>
                <a:pPr>
                  <a:buNone/>
                </a:pPr>
                <a:r>
                  <a:rPr lang="cs-CZ" sz="1500" dirty="0"/>
                  <a:t>Si = 3,7 </a:t>
                </a:r>
                <a:r>
                  <a:rPr lang="cs-CZ" sz="1500" dirty="0" err="1"/>
                  <a:t>MNm</a:t>
                </a:r>
                <a:r>
                  <a:rPr lang="cs-CZ" sz="1500" dirty="0"/>
                  <a:t>/rad</a:t>
                </a:r>
                <a:endParaRPr lang="en-US" sz="1500" dirty="0"/>
              </a:p>
              <a:p>
                <a:pPr>
                  <a:buNone/>
                </a:pPr>
                <a:endParaRPr lang="en-US" sz="1500" dirty="0"/>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8117" y="2807098"/>
                <a:ext cx="2109762" cy="22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3003" y="1667250"/>
                <a:ext cx="2420174" cy="29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ovéPole 12"/>
            <p:cNvSpPr txBox="1"/>
            <p:nvPr/>
          </p:nvSpPr>
          <p:spPr>
            <a:xfrm>
              <a:off x="5331615" y="2509010"/>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4" name="TextovéPole 13"/>
            <p:cNvSpPr txBox="1"/>
            <p:nvPr/>
          </p:nvSpPr>
          <p:spPr>
            <a:xfrm>
              <a:off x="7167582" y="4972284"/>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7" name="Ovál 16"/>
            <p:cNvSpPr/>
            <p:nvPr/>
          </p:nvSpPr>
          <p:spPr>
            <a:xfrm>
              <a:off x="7103036" y="3187925"/>
              <a:ext cx="54006" cy="5400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00"/>
            </a:p>
          </p:txBody>
        </p:sp>
      </p:grpSp>
      <p:sp>
        <p:nvSpPr>
          <p:cNvPr id="19" name="TextovéPole 18"/>
          <p:cNvSpPr txBox="1"/>
          <p:nvPr/>
        </p:nvSpPr>
        <p:spPr>
          <a:xfrm>
            <a:off x="2823425" y="4856906"/>
            <a:ext cx="8633962" cy="2123658"/>
          </a:xfrm>
          <a:prstGeom prst="rect">
            <a:avLst/>
          </a:prstGeom>
          <a:noFill/>
        </p:spPr>
        <p:txBody>
          <a:bodyPr wrap="square" rtlCol="0">
            <a:spAutoFit/>
          </a:bodyPr>
          <a:lstStyle/>
          <a:p>
            <a:pPr>
              <a:buNone/>
            </a:pPr>
            <a:r>
              <a:rPr lang="en-GB" sz="2400" b="1" dirty="0"/>
              <a:t>Resistance reached </a:t>
            </a:r>
          </a:p>
          <a:p>
            <a:pPr marL="342900" indent="-342900">
              <a:buFont typeface="Courier New" panose="02070309020205020404" pitchFamily="49" charset="0"/>
              <a:buChar char="o"/>
            </a:pPr>
            <a:r>
              <a:rPr lang="cs-CZ" sz="1800" dirty="0"/>
              <a:t>B</a:t>
            </a:r>
            <a:r>
              <a:rPr lang="en-GB" sz="1800" dirty="0"/>
              <a:t>y 5% strain in column web loaded in shear and compression.</a:t>
            </a:r>
          </a:p>
          <a:p>
            <a:pPr marL="342900" indent="-342900">
              <a:buFont typeface="Courier New" panose="02070309020205020404" pitchFamily="49" charset="0"/>
              <a:buChar char="o"/>
            </a:pPr>
            <a:r>
              <a:rPr lang="en-GB" sz="1800" b="1" dirty="0"/>
              <a:t>Well </a:t>
            </a:r>
            <a:r>
              <a:rPr lang="cs-CZ" sz="1800" b="1" dirty="0"/>
              <a:t>d</a:t>
            </a:r>
            <a:r>
              <a:rPr lang="en-GB" sz="1800" b="1" dirty="0" err="1"/>
              <a:t>esigned</a:t>
            </a:r>
            <a:r>
              <a:rPr lang="en-GB" sz="1800" b="1" dirty="0"/>
              <a:t> steel connection </a:t>
            </a:r>
            <a:r>
              <a:rPr lang="en-GB" sz="1800" dirty="0"/>
              <a:t>starts to plasticize early </a:t>
            </a:r>
            <a:br>
              <a:rPr lang="cs-CZ" sz="1800" dirty="0"/>
            </a:br>
            <a:r>
              <a:rPr lang="en-GB" sz="1800" dirty="0"/>
              <a:t>to allow plastic distribution of forces between connectors</a:t>
            </a:r>
            <a:r>
              <a:rPr lang="cs-CZ" sz="1800" dirty="0"/>
              <a:t>/</a:t>
            </a:r>
            <a:r>
              <a:rPr lang="cs-CZ" sz="1800" dirty="0" err="1"/>
              <a:t>plates</a:t>
            </a:r>
            <a:r>
              <a:rPr lang="en-GB" sz="1800" dirty="0"/>
              <a:t>.  </a:t>
            </a:r>
          </a:p>
          <a:p>
            <a:pPr>
              <a:buNone/>
            </a:pPr>
            <a:endParaRPr lang="en-US" sz="2400" b="1" dirty="0"/>
          </a:p>
        </p:txBody>
      </p:sp>
      <p:grpSp>
        <p:nvGrpSpPr>
          <p:cNvPr id="20" name="Skupina 19"/>
          <p:cNvGrpSpPr/>
          <p:nvPr/>
        </p:nvGrpSpPr>
        <p:grpSpPr>
          <a:xfrm>
            <a:off x="263352" y="5589240"/>
            <a:ext cx="894876" cy="145920"/>
            <a:chOff x="251317" y="1446897"/>
            <a:chExt cx="893345" cy="145920"/>
          </a:xfrm>
        </p:grpSpPr>
        <p:sp>
          <p:nvSpPr>
            <p:cNvPr id="21"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2"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480047311"/>
      </p:ext>
    </p:extLst>
  </p:cSld>
  <p:clrMapOvr>
    <a:masterClrMapping/>
  </p:clrMapOvr>
  <p:transition advClick="0" advTm="2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3043" y="1935695"/>
            <a:ext cx="4181429" cy="267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0235" y="1676757"/>
            <a:ext cx="2850579" cy="299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6864357" y="3331557"/>
            <a:ext cx="502965" cy="216024"/>
          </a:xfrm>
          <a:prstGeom prst="leftArrow">
            <a:avLst/>
          </a:prstGeom>
          <a:solidFill>
            <a:srgbClr val="70C0EC">
              <a:alpha val="12941"/>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TextovéPole 10"/>
          <p:cNvSpPr txBox="1"/>
          <p:nvPr/>
        </p:nvSpPr>
        <p:spPr>
          <a:xfrm>
            <a:off x="9498846" y="2317150"/>
            <a:ext cx="1816213" cy="669414"/>
          </a:xfrm>
          <a:prstGeom prst="rect">
            <a:avLst/>
          </a:prstGeom>
          <a:noFill/>
        </p:spPr>
        <p:txBody>
          <a:bodyPr wrap="square" rtlCol="0">
            <a:spAutoFit/>
          </a:bodyPr>
          <a:lstStyle/>
          <a:p>
            <a:pPr>
              <a:buNone/>
            </a:pPr>
            <a:r>
              <a:rPr lang="cs-CZ" sz="1500" dirty="0" err="1"/>
              <a:t>Resistance</a:t>
            </a:r>
            <a:endParaRPr lang="en-US" sz="1500" dirty="0"/>
          </a:p>
          <a:p>
            <a:pPr>
              <a:buNone/>
            </a:pPr>
            <a:endParaRPr lang="en-US" sz="1500" dirty="0"/>
          </a:p>
        </p:txBody>
      </p:sp>
      <p:sp>
        <p:nvSpPr>
          <p:cNvPr id="12" name="TextovéPole 11"/>
          <p:cNvSpPr txBox="1"/>
          <p:nvPr/>
        </p:nvSpPr>
        <p:spPr>
          <a:xfrm>
            <a:off x="7164304" y="3030307"/>
            <a:ext cx="1454408" cy="669414"/>
          </a:xfrm>
          <a:prstGeom prst="rect">
            <a:avLst/>
          </a:prstGeom>
          <a:noFill/>
        </p:spPr>
        <p:txBody>
          <a:bodyPr wrap="square" rtlCol="0">
            <a:spAutoFit/>
          </a:bodyPr>
          <a:lstStyle/>
          <a:p>
            <a:pPr>
              <a:buNone/>
            </a:pPr>
            <a:r>
              <a:rPr lang="cs-CZ" sz="1500" dirty="0" err="1"/>
              <a:t>Initial</a:t>
            </a:r>
            <a:r>
              <a:rPr lang="cs-CZ" sz="1500" dirty="0"/>
              <a:t> </a:t>
            </a:r>
            <a:r>
              <a:rPr lang="cs-CZ" sz="1500" dirty="0" err="1"/>
              <a:t>stiffness</a:t>
            </a:r>
            <a:endParaRPr lang="en-US" sz="1500" dirty="0"/>
          </a:p>
          <a:p>
            <a:pPr>
              <a:buNone/>
            </a:pPr>
            <a:endParaRPr lang="en-US" sz="1500" dirty="0"/>
          </a:p>
        </p:txBody>
      </p:sp>
      <p:sp>
        <p:nvSpPr>
          <p:cNvPr id="13" name="TextovéPole 12"/>
          <p:cNvSpPr txBox="1"/>
          <p:nvPr/>
        </p:nvSpPr>
        <p:spPr>
          <a:xfrm>
            <a:off x="7185986" y="4000161"/>
            <a:ext cx="2135541" cy="323165"/>
          </a:xfrm>
          <a:prstGeom prst="rect">
            <a:avLst/>
          </a:prstGeom>
          <a:noFill/>
        </p:spPr>
        <p:txBody>
          <a:bodyPr wrap="square" rtlCol="0">
            <a:spAutoFit/>
          </a:bodyPr>
          <a:lstStyle/>
          <a:p>
            <a:pPr>
              <a:buNone/>
            </a:pPr>
            <a:r>
              <a:rPr lang="cs-CZ" sz="1500" dirty="0"/>
              <a:t>Deformation</a:t>
            </a:r>
            <a:r>
              <a:rPr lang="en-US" sz="1500" dirty="0"/>
              <a:t> </a:t>
            </a:r>
            <a:r>
              <a:rPr lang="cs-CZ" sz="1500" dirty="0"/>
              <a:t>capacity</a:t>
            </a:r>
            <a:endParaRPr lang="en-US" sz="1500" dirty="0"/>
          </a:p>
        </p:txBody>
      </p:sp>
      <p:sp>
        <p:nvSpPr>
          <p:cNvPr id="14" name="Šipka doleva 13"/>
          <p:cNvSpPr/>
          <p:nvPr/>
        </p:nvSpPr>
        <p:spPr>
          <a:xfrm rot="10800000">
            <a:off x="8609350" y="3866304"/>
            <a:ext cx="502965" cy="216024"/>
          </a:xfrm>
          <a:prstGeom prst="leftArrow">
            <a:avLst/>
          </a:prstGeom>
          <a:solidFill>
            <a:srgbClr val="70C0EC">
              <a:alpha val="12941"/>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cxnSp>
        <p:nvCxnSpPr>
          <p:cNvPr id="3" name="Přímá spojnice 2"/>
          <p:cNvCxnSpPr>
            <a:cxnSpLocks/>
          </p:cNvCxnSpPr>
          <p:nvPr/>
        </p:nvCxnSpPr>
        <p:spPr>
          <a:xfrm>
            <a:off x="9264352" y="2442027"/>
            <a:ext cx="0" cy="1995085"/>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10" name="Šipka doleva 9"/>
          <p:cNvSpPr/>
          <p:nvPr/>
        </p:nvSpPr>
        <p:spPr>
          <a:xfrm rot="5400000">
            <a:off x="9173806" y="2594460"/>
            <a:ext cx="502965" cy="216024"/>
          </a:xfrm>
          <a:prstGeom prst="leftArrow">
            <a:avLst/>
          </a:prstGeom>
          <a:solidFill>
            <a:srgbClr val="70C0EC">
              <a:alpha val="12941"/>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6" name="TextovéPole 15"/>
          <p:cNvSpPr txBox="1"/>
          <p:nvPr/>
        </p:nvSpPr>
        <p:spPr>
          <a:xfrm>
            <a:off x="9725664" y="4565903"/>
            <a:ext cx="1281647" cy="253916"/>
          </a:xfrm>
          <a:prstGeom prst="rect">
            <a:avLst/>
          </a:prstGeom>
          <a:noFill/>
        </p:spPr>
        <p:txBody>
          <a:bodyPr wrap="square" rtlCol="0">
            <a:spAutoFit/>
          </a:bodyPr>
          <a:lstStyle/>
          <a:p>
            <a:pPr>
              <a:buNone/>
            </a:pPr>
            <a:r>
              <a:rPr lang="cs-CZ" sz="1050" dirty="0" err="1"/>
              <a:t>Rotation</a:t>
            </a:r>
            <a:r>
              <a:rPr lang="cs-CZ" sz="1050" dirty="0"/>
              <a:t>, </a:t>
            </a:r>
            <a:r>
              <a:rPr lang="cs-CZ" sz="1050" dirty="0" err="1"/>
              <a:t>mrad</a:t>
            </a:r>
            <a:endParaRPr lang="en-US" sz="1050" dirty="0"/>
          </a:p>
        </p:txBody>
      </p:sp>
      <p:sp>
        <p:nvSpPr>
          <p:cNvPr id="17" name="TextovéPole 16"/>
          <p:cNvSpPr txBox="1"/>
          <p:nvPr/>
        </p:nvSpPr>
        <p:spPr>
          <a:xfrm>
            <a:off x="6206415" y="1632541"/>
            <a:ext cx="2376264" cy="253916"/>
          </a:xfrm>
          <a:prstGeom prst="rect">
            <a:avLst/>
          </a:prstGeom>
          <a:noFill/>
        </p:spPr>
        <p:txBody>
          <a:bodyPr wrap="square" rtlCol="0">
            <a:spAutoFit/>
          </a:bodyPr>
          <a:lstStyle/>
          <a:p>
            <a:pPr>
              <a:buNone/>
            </a:pPr>
            <a:r>
              <a:rPr lang="cs-CZ" sz="1050" dirty="0"/>
              <a:t>Moment, </a:t>
            </a:r>
            <a:r>
              <a:rPr lang="cs-CZ" sz="1050" dirty="0" err="1"/>
              <a:t>kNm</a:t>
            </a:r>
            <a:endParaRPr lang="en-US" sz="1050" dirty="0"/>
          </a:p>
        </p:txBody>
      </p:sp>
      <p:sp>
        <p:nvSpPr>
          <p:cNvPr id="18" name="Nadpis 1"/>
          <p:cNvSpPr txBox="1">
            <a:spLocks/>
          </p:cNvSpPr>
          <p:nvPr/>
        </p:nvSpPr>
        <p:spPr>
          <a:xfrm>
            <a:off x="2394189" y="369553"/>
            <a:ext cx="6923087" cy="922337"/>
          </a:xfrm>
          <a:prstGeom prst="rect">
            <a:avLst/>
          </a:prstGeom>
        </p:spPr>
        <p:txBody>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buFontTx/>
              <a:buNone/>
            </a:pPr>
            <a:r>
              <a:rPr lang="cs-CZ" kern="0" dirty="0" err="1"/>
              <a:t>Global</a:t>
            </a:r>
            <a:r>
              <a:rPr lang="cs-CZ" kern="0" dirty="0"/>
              <a:t> and </a:t>
            </a:r>
            <a:r>
              <a:rPr lang="cs-CZ" kern="0" dirty="0" err="1"/>
              <a:t>local</a:t>
            </a:r>
            <a:r>
              <a:rPr lang="cs-CZ" kern="0" dirty="0"/>
              <a:t> </a:t>
            </a:r>
            <a:r>
              <a:rPr lang="cs-CZ" kern="0" dirty="0" err="1"/>
              <a:t>behaviour</a:t>
            </a:r>
            <a:endParaRPr lang="en-GB" kern="0" dirty="0"/>
          </a:p>
        </p:txBody>
      </p:sp>
      <p:sp>
        <p:nvSpPr>
          <p:cNvPr id="4" name="Obdélník 3"/>
          <p:cNvSpPr/>
          <p:nvPr/>
        </p:nvSpPr>
        <p:spPr>
          <a:xfrm>
            <a:off x="2652906" y="4776152"/>
            <a:ext cx="8051605" cy="1938992"/>
          </a:xfrm>
          <a:prstGeom prst="rect">
            <a:avLst/>
          </a:prstGeom>
        </p:spPr>
        <p:txBody>
          <a:bodyPr wrap="square">
            <a:spAutoFit/>
          </a:bodyPr>
          <a:lstStyle/>
          <a:p>
            <a:pPr>
              <a:spcBef>
                <a:spcPts val="0"/>
              </a:spcBef>
              <a:spcAft>
                <a:spcPts val="600"/>
              </a:spcAft>
              <a:buNone/>
            </a:pPr>
            <a:r>
              <a:rPr lang="en-GB" b="1" dirty="0"/>
              <a:t>The major joint in bending design characteristics </a:t>
            </a:r>
          </a:p>
          <a:p>
            <a:pPr>
              <a:spcBef>
                <a:spcPts val="0"/>
              </a:spcBef>
              <a:spcAft>
                <a:spcPts val="600"/>
              </a:spcAft>
              <a:buNone/>
            </a:pPr>
            <a:r>
              <a:rPr lang="en-GB" dirty="0"/>
              <a:t>where	</a:t>
            </a:r>
            <a:r>
              <a:rPr lang="en-GB" i="1" dirty="0" err="1"/>
              <a:t>S</a:t>
            </a:r>
            <a:r>
              <a:rPr lang="en-GB" baseline="-25000" dirty="0" err="1"/>
              <a:t>j,ini</a:t>
            </a:r>
            <a:r>
              <a:rPr lang="en-GB" dirty="0"/>
              <a:t>  is the initial stiffness, </a:t>
            </a:r>
          </a:p>
          <a:p>
            <a:pPr>
              <a:spcBef>
                <a:spcPts val="0"/>
              </a:spcBef>
              <a:spcAft>
                <a:spcPts val="600"/>
              </a:spcAft>
              <a:buNone/>
            </a:pPr>
            <a:r>
              <a:rPr lang="en-GB" i="1" dirty="0"/>
              <a:t>	</a:t>
            </a:r>
            <a:r>
              <a:rPr lang="en-GB" i="1" dirty="0" err="1"/>
              <a:t>M</a:t>
            </a:r>
            <a:r>
              <a:rPr lang="en-GB" baseline="-25000" dirty="0" err="1"/>
              <a:t>j,Rd</a:t>
            </a:r>
            <a:r>
              <a:rPr lang="en-GB" dirty="0"/>
              <a:t> is the design bending resistance, </a:t>
            </a:r>
          </a:p>
          <a:p>
            <a:pPr>
              <a:spcBef>
                <a:spcPts val="0"/>
              </a:spcBef>
              <a:spcAft>
                <a:spcPts val="600"/>
              </a:spcAft>
              <a:buNone/>
            </a:pPr>
            <a:r>
              <a:rPr lang="en-GB" i="1" dirty="0"/>
              <a:t>	</a:t>
            </a:r>
            <a:r>
              <a:rPr lang="en-GB" i="1" dirty="0" err="1"/>
              <a:t>φ</a:t>
            </a:r>
            <a:r>
              <a:rPr lang="en-GB" baseline="-25000" dirty="0" err="1"/>
              <a:t>Cd</a:t>
            </a:r>
            <a:r>
              <a:rPr lang="en-GB" dirty="0"/>
              <a:t>   is the deformation capacity </a:t>
            </a:r>
          </a:p>
          <a:p>
            <a:pPr>
              <a:spcBef>
                <a:spcPts val="0"/>
              </a:spcBef>
              <a:spcAft>
                <a:spcPts val="600"/>
              </a:spcAft>
              <a:buNone/>
            </a:pPr>
            <a:r>
              <a:rPr lang="en-GB" dirty="0"/>
              <a:t>are well described.</a:t>
            </a:r>
            <a:r>
              <a:rPr lang="en-GB" i="1" dirty="0"/>
              <a:t> </a:t>
            </a:r>
            <a:endParaRPr lang="en-GB" dirty="0"/>
          </a:p>
        </p:txBody>
      </p:sp>
      <p:cxnSp>
        <p:nvCxnSpPr>
          <p:cNvPr id="6" name="Přímá spojnice 5"/>
          <p:cNvCxnSpPr/>
          <p:nvPr/>
        </p:nvCxnSpPr>
        <p:spPr bwMode="auto">
          <a:xfrm>
            <a:off x="6745876" y="3059509"/>
            <a:ext cx="0" cy="611009"/>
          </a:xfrm>
          <a:prstGeom prst="line">
            <a:avLst/>
          </a:prstGeom>
          <a:noFill/>
          <a:ln w="9525" cap="flat" cmpd="sng" algn="ctr">
            <a:solidFill>
              <a:srgbClr val="0070C0"/>
            </a:solidFill>
            <a:prstDash val="solid"/>
            <a:round/>
            <a:headEnd type="none" w="med" len="med"/>
            <a:tailEnd type="none" w="med" len="med"/>
          </a:ln>
          <a:effectLst/>
        </p:spPr>
      </p:cxnSp>
      <p:grpSp>
        <p:nvGrpSpPr>
          <p:cNvPr id="25" name="Skupina 24"/>
          <p:cNvGrpSpPr/>
          <p:nvPr/>
        </p:nvGrpSpPr>
        <p:grpSpPr>
          <a:xfrm>
            <a:off x="263352" y="5569500"/>
            <a:ext cx="894876" cy="145920"/>
            <a:chOff x="251317" y="1446897"/>
            <a:chExt cx="893345" cy="145920"/>
          </a:xfrm>
        </p:grpSpPr>
        <p:sp>
          <p:nvSpPr>
            <p:cNvPr id="2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1106301593"/>
      </p:ext>
    </p:extLst>
  </p:cSld>
  <p:clrMapOvr>
    <a:masterClrMapping/>
  </p:clrMapOvr>
  <mc:AlternateContent xmlns:mc="http://schemas.openxmlformats.org/markup-compatibility/2006" xmlns:p14="http://schemas.microsoft.com/office/powerpoint/2010/main">
    <mc:Choice Requires="p14">
      <p:transition p14:dur="25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Introduction</a:t>
            </a:r>
            <a:r>
              <a:rPr lang="cs-CZ" dirty="0"/>
              <a:t> to design</a:t>
            </a:r>
            <a:endParaRPr lang="cs-CZ" b="0" dirty="0"/>
          </a:p>
        </p:txBody>
      </p:sp>
      <p:sp>
        <p:nvSpPr>
          <p:cNvPr id="5" name="Podnadpis 2"/>
          <p:cNvSpPr>
            <a:spLocks noGrp="1"/>
          </p:cNvSpPr>
          <p:nvPr>
            <p:ph type="subTitle" idx="1"/>
          </p:nvPr>
        </p:nvSpPr>
        <p:spPr>
          <a:xfrm>
            <a:off x="1451458" y="3983003"/>
            <a:ext cx="7740886" cy="1246198"/>
          </a:xfrm>
        </p:spPr>
        <p:txBody>
          <a:bodyPr/>
          <a:lstStyle/>
          <a:p>
            <a:r>
              <a:rPr lang="cs-CZ" dirty="0" err="1"/>
              <a:t>Lecture</a:t>
            </a:r>
            <a:r>
              <a:rPr lang="cs-CZ" dirty="0"/>
              <a:t> 1</a:t>
            </a:r>
          </a:p>
          <a:p>
            <a:r>
              <a:rPr lang="cs-CZ" dirty="0"/>
              <a:t>B</a:t>
            </a:r>
            <a:r>
              <a:rPr lang="en-GB" dirty="0" err="1"/>
              <a:t>eam</a:t>
            </a:r>
            <a:r>
              <a:rPr lang="en-GB" dirty="0"/>
              <a:t> to column</a:t>
            </a:r>
            <a:r>
              <a:rPr lang="cs-CZ" dirty="0"/>
              <a:t> </a:t>
            </a:r>
            <a:r>
              <a:rPr lang="en-GB" dirty="0"/>
              <a:t>moment connection</a:t>
            </a:r>
          </a:p>
        </p:txBody>
      </p:sp>
    </p:spTree>
    <p:extLst>
      <p:ext uri="{BB962C8B-B14F-4D97-AF65-F5344CB8AC3E}">
        <p14:creationId xmlns:p14="http://schemas.microsoft.com/office/powerpoint/2010/main" val="40240591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ázek 1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19106" y="3933056"/>
            <a:ext cx="2322458" cy="2042644"/>
          </a:xfrm>
          <a:prstGeom prst="rect">
            <a:avLst/>
          </a:prstGeom>
        </p:spPr>
      </p:pic>
      <p:pic>
        <p:nvPicPr>
          <p:cNvPr id="18" name="Obrázek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4782" y="4106328"/>
            <a:ext cx="2836754" cy="2106425"/>
          </a:xfrm>
          <a:prstGeom prst="rect">
            <a:avLst/>
          </a:prstGeom>
        </p:spPr>
      </p:pic>
      <p:sp>
        <p:nvSpPr>
          <p:cNvPr id="2" name="Nadpis 1"/>
          <p:cNvSpPr>
            <a:spLocks noGrp="1"/>
          </p:cNvSpPr>
          <p:nvPr>
            <p:ph type="title"/>
          </p:nvPr>
        </p:nvSpPr>
        <p:spPr>
          <a:xfrm>
            <a:off x="2396435" y="171177"/>
            <a:ext cx="7399130" cy="922337"/>
          </a:xfrm>
        </p:spPr>
        <p:txBody>
          <a:bodyPr/>
          <a:lstStyle/>
          <a:p>
            <a:r>
              <a:rPr lang="en-GB" dirty="0">
                <a:latin typeface="+mn-lt"/>
              </a:rPr>
              <a:t>What is the major reason </a:t>
            </a:r>
            <a:br>
              <a:rPr lang="cs-CZ" dirty="0">
                <a:latin typeface="+mn-lt"/>
              </a:rPr>
            </a:br>
            <a:r>
              <a:rPr lang="cs-CZ" sz="1800" dirty="0">
                <a:latin typeface="+mn-lt"/>
              </a:rPr>
              <a:t>of</a:t>
            </a:r>
            <a:r>
              <a:rPr lang="en-GB" sz="1800" dirty="0">
                <a:latin typeface="+mn-lt"/>
              </a:rPr>
              <a:t> using CBFEM for </a:t>
            </a:r>
            <a:r>
              <a:rPr lang="cs-CZ" sz="1800" dirty="0">
                <a:latin typeface="+mn-lt"/>
              </a:rPr>
              <a:t>B</a:t>
            </a:r>
            <a:r>
              <a:rPr lang="en-GB" sz="1800" dirty="0" err="1">
                <a:latin typeface="+mn-lt"/>
              </a:rPr>
              <a:t>eam</a:t>
            </a:r>
            <a:r>
              <a:rPr lang="cs-CZ" sz="1800" dirty="0">
                <a:latin typeface="+mn-lt"/>
              </a:rPr>
              <a:t> </a:t>
            </a:r>
            <a:r>
              <a:rPr lang="en-GB" sz="1800" dirty="0">
                <a:latin typeface="+mn-lt"/>
              </a:rPr>
              <a:t>to </a:t>
            </a:r>
            <a:r>
              <a:rPr lang="cs-CZ" sz="1800" dirty="0">
                <a:latin typeface="+mn-lt"/>
              </a:rPr>
              <a:t>c</a:t>
            </a:r>
            <a:r>
              <a:rPr lang="en-GB" sz="1800" dirty="0" err="1">
                <a:latin typeface="+mn-lt"/>
              </a:rPr>
              <a:t>olumn</a:t>
            </a:r>
            <a:r>
              <a:rPr lang="en-GB" sz="1800" dirty="0">
                <a:latin typeface="+mn-lt"/>
              </a:rPr>
              <a:t> </a:t>
            </a:r>
            <a:r>
              <a:rPr lang="cs-CZ" sz="1800" dirty="0">
                <a:latin typeface="+mn-lt"/>
              </a:rPr>
              <a:t>m</a:t>
            </a:r>
            <a:r>
              <a:rPr lang="en-GB" sz="1800" dirty="0" err="1">
                <a:latin typeface="+mn-lt"/>
              </a:rPr>
              <a:t>oment</a:t>
            </a:r>
            <a:r>
              <a:rPr lang="en-GB" sz="1800" dirty="0">
                <a:latin typeface="+mn-lt"/>
              </a:rPr>
              <a:t> </a:t>
            </a:r>
            <a:r>
              <a:rPr lang="cs-CZ" sz="1800" dirty="0">
                <a:latin typeface="+mn-lt"/>
              </a:rPr>
              <a:t>c</a:t>
            </a:r>
            <a:r>
              <a:rPr lang="en-GB" sz="1800" dirty="0" err="1">
                <a:latin typeface="+mn-lt"/>
              </a:rPr>
              <a:t>onnection</a:t>
            </a:r>
            <a:r>
              <a:rPr lang="cs-CZ" sz="1800" dirty="0">
                <a:latin typeface="+mn-lt"/>
              </a:rPr>
              <a:t>s</a:t>
            </a:r>
            <a:r>
              <a:rPr lang="en-GB" dirty="0">
                <a:latin typeface="+mn-lt"/>
              </a:rPr>
              <a:t>?</a:t>
            </a:r>
          </a:p>
        </p:txBody>
      </p:sp>
      <p:sp>
        <p:nvSpPr>
          <p:cNvPr id="5" name="Obdélník 4"/>
          <p:cNvSpPr/>
          <p:nvPr/>
        </p:nvSpPr>
        <p:spPr>
          <a:xfrm>
            <a:off x="2468754" y="1573415"/>
            <a:ext cx="5355438" cy="2092881"/>
          </a:xfrm>
          <a:prstGeom prst="rect">
            <a:avLst/>
          </a:prstGeom>
        </p:spPr>
        <p:txBody>
          <a:bodyPr wrap="square">
            <a:spAutoFit/>
          </a:bodyPr>
          <a:lstStyle/>
          <a:p>
            <a:pPr marL="342900" indent="-342900">
              <a:spcBef>
                <a:spcPts val="600"/>
              </a:spcBef>
              <a:buClr>
                <a:srgbClr val="0070C0"/>
              </a:buClr>
              <a:buFont typeface="Courier New" panose="02070309020205020404" pitchFamily="49" charset="0"/>
              <a:buChar char="o"/>
            </a:pPr>
            <a:r>
              <a:rPr lang="en-GB" b="1" dirty="0">
                <a:latin typeface="+mn-lt"/>
              </a:rPr>
              <a:t>Generally loaded complex joints</a:t>
            </a:r>
            <a:br>
              <a:rPr lang="en-GB" dirty="0">
                <a:latin typeface="+mn-lt"/>
              </a:rPr>
            </a:br>
            <a:r>
              <a:rPr lang="en-GB" dirty="0">
                <a:latin typeface="+mn-lt"/>
              </a:rPr>
              <a:t>is</a:t>
            </a:r>
            <a:r>
              <a:rPr lang="en-GB" dirty="0"/>
              <a:t> difficult to design in space accurately </a:t>
            </a:r>
            <a:r>
              <a:rPr lang="en-GB" dirty="0">
                <a:latin typeface="+mn-lt"/>
              </a:rPr>
              <a:t>by </a:t>
            </a:r>
            <a:br>
              <a:rPr lang="en-GB" dirty="0">
                <a:latin typeface="+mn-lt"/>
              </a:rPr>
            </a:br>
            <a:r>
              <a:rPr lang="en-GB" dirty="0">
                <a:latin typeface="+mn-lt"/>
              </a:rPr>
              <a:t>Component or other </a:t>
            </a:r>
            <a:r>
              <a:rPr lang="cs-CZ" dirty="0">
                <a:latin typeface="+mn-lt"/>
              </a:rPr>
              <a:t>m</a:t>
            </a:r>
            <a:r>
              <a:rPr lang="en-GB" dirty="0" err="1">
                <a:latin typeface="+mn-lt"/>
              </a:rPr>
              <a:t>ethods</a:t>
            </a:r>
            <a:r>
              <a:rPr lang="en-GB" dirty="0">
                <a:latin typeface="+mn-lt"/>
              </a:rPr>
              <a:t>.</a:t>
            </a:r>
          </a:p>
          <a:p>
            <a:pPr marL="342900" indent="-342900">
              <a:spcBef>
                <a:spcPts val="600"/>
              </a:spcBef>
              <a:buClr>
                <a:srgbClr val="0070C0"/>
              </a:buClr>
              <a:buFont typeface="Courier New" panose="02070309020205020404" pitchFamily="49" charset="0"/>
              <a:buChar char="o"/>
            </a:pPr>
            <a:endParaRPr lang="en-GB" dirty="0">
              <a:latin typeface="+mn-lt"/>
            </a:endParaRPr>
          </a:p>
          <a:p>
            <a:pPr marL="342900" indent="-342900">
              <a:spcBef>
                <a:spcPts val="600"/>
              </a:spcBef>
              <a:buClr>
                <a:srgbClr val="0070C0"/>
              </a:buClr>
              <a:buFont typeface="Courier New" panose="02070309020205020404" pitchFamily="49" charset="0"/>
              <a:buChar char="o"/>
            </a:pPr>
            <a:r>
              <a:rPr lang="en-GB" dirty="0">
                <a:latin typeface="+mn-lt"/>
              </a:rPr>
              <a:t>The example of design procedure by CBFEM is shown below.</a:t>
            </a:r>
          </a:p>
        </p:txBody>
      </p:sp>
      <p:pic>
        <p:nvPicPr>
          <p:cNvPr id="17" name="Obrázek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91944" y="4137197"/>
            <a:ext cx="2322458" cy="1930719"/>
          </a:xfrm>
          <a:prstGeom prst="rect">
            <a:avLst/>
          </a:prstGeom>
        </p:spPr>
      </p:pic>
      <p:pic>
        <p:nvPicPr>
          <p:cNvPr id="19" name="Obrázek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3515" y="1518690"/>
            <a:ext cx="3439461" cy="2579596"/>
          </a:xfrm>
          <a:prstGeom prst="rect">
            <a:avLst/>
          </a:prstGeom>
        </p:spPr>
      </p:pic>
      <p:grpSp>
        <p:nvGrpSpPr>
          <p:cNvPr id="21" name="Skupina 20"/>
          <p:cNvGrpSpPr/>
          <p:nvPr/>
        </p:nvGrpSpPr>
        <p:grpSpPr>
          <a:xfrm>
            <a:off x="263352" y="5589240"/>
            <a:ext cx="894876" cy="145920"/>
            <a:chOff x="251317" y="1446897"/>
            <a:chExt cx="893345" cy="145920"/>
          </a:xfrm>
        </p:grpSpPr>
        <p:sp>
          <p:nvSpPr>
            <p:cNvPr id="22"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23"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
        <p:nvSpPr>
          <p:cNvPr id="4" name="TextovéPole 3"/>
          <p:cNvSpPr txBox="1"/>
          <p:nvPr/>
        </p:nvSpPr>
        <p:spPr>
          <a:xfrm>
            <a:off x="3403814" y="6137741"/>
            <a:ext cx="7265130" cy="400110"/>
          </a:xfrm>
          <a:prstGeom prst="rect">
            <a:avLst/>
          </a:prstGeom>
          <a:solidFill>
            <a:schemeClr val="bg1"/>
          </a:solidFill>
        </p:spPr>
        <p:txBody>
          <a:bodyPr wrap="none" rtlCol="0">
            <a:spAutoFit/>
          </a:bodyPr>
          <a:lstStyle/>
          <a:p>
            <a:pPr>
              <a:buNone/>
            </a:pPr>
            <a:r>
              <a:rPr lang="en-GB" dirty="0"/>
              <a:t>3D model 	   Finite element analyses	Design check</a:t>
            </a:r>
          </a:p>
        </p:txBody>
      </p:sp>
    </p:spTree>
    <p:extLst>
      <p:ext uri="{BB962C8B-B14F-4D97-AF65-F5344CB8AC3E}">
        <p14:creationId xmlns:p14="http://schemas.microsoft.com/office/powerpoint/2010/main" val="1223975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ctrTitle"/>
          </p:nvPr>
        </p:nvSpPr>
        <p:spPr>
          <a:xfrm>
            <a:off x="2551814" y="2780928"/>
            <a:ext cx="9640186" cy="792088"/>
          </a:xfrm>
        </p:spPr>
        <p:txBody>
          <a:bodyPr>
            <a:noAutofit/>
          </a:bodyPr>
          <a:lstStyle/>
          <a:p>
            <a:r>
              <a:rPr lang="cs-CZ" sz="4800" dirty="0" err="1"/>
              <a:t>Thank</a:t>
            </a:r>
            <a:r>
              <a:rPr lang="cs-CZ" sz="4800" dirty="0"/>
              <a:t> your </a:t>
            </a:r>
            <a:r>
              <a:rPr lang="cs-CZ" sz="4800" dirty="0" err="1"/>
              <a:t>for</a:t>
            </a:r>
            <a:r>
              <a:rPr lang="cs-CZ" sz="4800" dirty="0"/>
              <a:t> </a:t>
            </a:r>
            <a:r>
              <a:rPr lang="cs-CZ" sz="4800" dirty="0" err="1"/>
              <a:t>attention</a:t>
            </a:r>
            <a:endParaRPr lang="en-US" sz="4800" dirty="0"/>
          </a:p>
        </p:txBody>
      </p:sp>
      <p:sp>
        <p:nvSpPr>
          <p:cNvPr id="11" name="Podnadpis 10"/>
          <p:cNvSpPr>
            <a:spLocks noGrp="1"/>
          </p:cNvSpPr>
          <p:nvPr>
            <p:ph type="subTitle" idx="1"/>
          </p:nvPr>
        </p:nvSpPr>
        <p:spPr>
          <a:xfrm>
            <a:off x="2551816" y="5301208"/>
            <a:ext cx="9640184" cy="1296144"/>
          </a:xfrm>
        </p:spPr>
        <p:txBody>
          <a:bodyPr>
            <a:normAutofit lnSpcReduction="10000"/>
          </a:bodyPr>
          <a:lstStyle/>
          <a:p>
            <a:pPr>
              <a:spcBef>
                <a:spcPct val="0"/>
              </a:spcBef>
            </a:pPr>
            <a:r>
              <a:rPr lang="cs-CZ" sz="1600" dirty="0"/>
              <a:t>URL: </a:t>
            </a:r>
            <a:r>
              <a:rPr lang="cs-CZ" sz="1600" u="sng" dirty="0"/>
              <a:t>steel.fsv.cvut.cz</a:t>
            </a:r>
          </a:p>
          <a:p>
            <a:pPr>
              <a:spcBef>
                <a:spcPct val="0"/>
              </a:spcBef>
            </a:pPr>
            <a:endParaRPr lang="cs-CZ" sz="1600" b="0" dirty="0"/>
          </a:p>
          <a:p>
            <a:pPr>
              <a:spcBef>
                <a:spcPct val="0"/>
              </a:spcBef>
            </a:pPr>
            <a:endParaRPr lang="cs-CZ" sz="1600" b="0" dirty="0"/>
          </a:p>
          <a:p>
            <a:pPr>
              <a:spcBef>
                <a:spcPct val="0"/>
              </a:spcBef>
            </a:pPr>
            <a:r>
              <a:rPr lang="en-GB" sz="1600" dirty="0"/>
              <a:t>František Wald</a:t>
            </a:r>
            <a:r>
              <a:rPr lang="cs-CZ" sz="1600" dirty="0"/>
              <a:t>, </a:t>
            </a:r>
            <a:r>
              <a:rPr lang="en-GB" sz="1600" dirty="0" err="1"/>
              <a:t>Lukáš</a:t>
            </a:r>
            <a:r>
              <a:rPr lang="en-GB" sz="1600" dirty="0"/>
              <a:t> </a:t>
            </a:r>
            <a:r>
              <a:rPr lang="en-GB" sz="1600" dirty="0" err="1"/>
              <a:t>Gödrich</a:t>
            </a:r>
            <a:r>
              <a:rPr lang="cs-CZ" sz="1600" dirty="0"/>
              <a:t>, </a:t>
            </a:r>
            <a:r>
              <a:rPr lang="en-GB" sz="1600" dirty="0"/>
              <a:t>Marta Ku</a:t>
            </a:r>
            <a:r>
              <a:rPr lang="cs-CZ" sz="1600" dirty="0" err="1"/>
              <a:t>říková</a:t>
            </a:r>
            <a:r>
              <a:rPr lang="cs-CZ" sz="1600" dirty="0"/>
              <a:t>, Abhishek Ghimire, </a:t>
            </a:r>
            <a:r>
              <a:rPr lang="en-GB" sz="1600" dirty="0"/>
              <a:t> </a:t>
            </a:r>
          </a:p>
          <a:p>
            <a:pPr>
              <a:spcBef>
                <a:spcPct val="0"/>
              </a:spcBef>
            </a:pPr>
            <a:r>
              <a:rPr lang="en-GB" sz="1600" dirty="0" err="1"/>
              <a:t>Luboš</a:t>
            </a:r>
            <a:r>
              <a:rPr lang="en-GB" sz="1600" dirty="0"/>
              <a:t> Šabatka, Jaromír </a:t>
            </a:r>
            <a:r>
              <a:rPr lang="en-GB" sz="1600" dirty="0" err="1"/>
              <a:t>Kabeláč</a:t>
            </a:r>
            <a:r>
              <a:rPr lang="en-GB" sz="1600" dirty="0"/>
              <a:t>, </a:t>
            </a:r>
            <a:r>
              <a:rPr lang="en-GB" sz="1600" dirty="0" err="1"/>
              <a:t>Drahoš</a:t>
            </a:r>
            <a:r>
              <a:rPr lang="en-GB" sz="1600" dirty="0"/>
              <a:t> </a:t>
            </a:r>
            <a:r>
              <a:rPr lang="en-GB" sz="1600" dirty="0" err="1"/>
              <a:t>Kojala</a:t>
            </a:r>
            <a:endParaRPr lang="cs-CZ" sz="1600" dirty="0">
              <a:ea typeface="SimSun" pitchFamily="2" charset="-122"/>
            </a:endParaRPr>
          </a:p>
        </p:txBody>
      </p:sp>
    </p:spTree>
    <p:extLst>
      <p:ext uri="{BB962C8B-B14F-4D97-AF65-F5344CB8AC3E}">
        <p14:creationId xmlns:p14="http://schemas.microsoft.com/office/powerpoint/2010/main" val="3901973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332656"/>
            <a:ext cx="7451279" cy="922337"/>
          </a:xfrm>
        </p:spPr>
        <p:txBody>
          <a:bodyPr/>
          <a:lstStyle/>
          <a:p>
            <a:r>
              <a:rPr lang="en-GB" dirty="0"/>
              <a:t>Notes to users of the lecture</a:t>
            </a:r>
            <a:endParaRPr lang="cs-CZ" dirty="0"/>
          </a:p>
        </p:txBody>
      </p:sp>
      <p:sp>
        <p:nvSpPr>
          <p:cNvPr id="3" name="Zástupný symbol pro obsah 2"/>
          <p:cNvSpPr>
            <a:spLocks noGrp="1"/>
          </p:cNvSpPr>
          <p:nvPr>
            <p:ph idx="1"/>
          </p:nvPr>
        </p:nvSpPr>
        <p:spPr>
          <a:xfrm>
            <a:off x="2370360" y="1556792"/>
            <a:ext cx="8495902" cy="4808128"/>
          </a:xfrm>
        </p:spPr>
        <p:txBody>
          <a:bodyPr/>
          <a:lstStyle/>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Subject Design of </a:t>
            </a:r>
            <a:r>
              <a:rPr lang="cs-CZ" altLang="zh-CN" sz="2000" dirty="0" err="1">
                <a:latin typeface="Arial" panose="020B0604020202020204" pitchFamily="34" charset="0"/>
                <a:ea typeface="SimSun" panose="02010600030101010101" pitchFamily="2" charset="-122"/>
              </a:rPr>
              <a:t>the</a:t>
            </a:r>
            <a:r>
              <a:rPr lang="cs-CZ" altLang="zh-CN" sz="2000" dirty="0">
                <a:latin typeface="Arial" panose="020B0604020202020204" pitchFamily="34" charset="0"/>
                <a:ea typeface="SimSun" panose="02010600030101010101" pitchFamily="2" charset="-122"/>
              </a:rPr>
              <a:t> open </a:t>
            </a:r>
            <a:r>
              <a:rPr lang="cs-CZ" altLang="zh-CN" sz="2000" dirty="0" err="1">
                <a:latin typeface="Arial" panose="020B0604020202020204" pitchFamily="34" charset="0"/>
                <a:ea typeface="SimSun" panose="02010600030101010101" pitchFamily="2" charset="-122"/>
              </a:rPr>
              <a:t>sections</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joints</a:t>
            </a:r>
            <a:r>
              <a:rPr lang="en-GB" altLang="zh-CN" sz="2000" dirty="0">
                <a:latin typeface="Arial" panose="020B0604020202020204" pitchFamily="34" charset="0"/>
                <a:ea typeface="SimSun" panose="02010600030101010101" pitchFamily="2" charset="-122"/>
              </a:rPr>
              <a:t>.</a:t>
            </a: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Lecture duration </a:t>
            </a:r>
            <a:r>
              <a:rPr lang="en-GB" altLang="zh-CN" sz="2000" dirty="0">
                <a:latin typeface="Arial" panose="020B0604020202020204" pitchFamily="34" charset="0"/>
              </a:rPr>
              <a:t>6</a:t>
            </a:r>
            <a:r>
              <a:rPr lang="en-GB" altLang="zh-CN" sz="2000" dirty="0">
                <a:latin typeface="Arial" panose="020B0604020202020204" pitchFamily="34" charset="0"/>
                <a:ea typeface="SimSun" panose="02010600030101010101" pitchFamily="2" charset="-122"/>
              </a:rPr>
              <a:t>0 mins</a:t>
            </a:r>
            <a:r>
              <a:rPr lang="cs-CZ" altLang="zh-CN" sz="2000" dirty="0">
                <a:latin typeface="Arial" panose="020B0604020202020204" pitchFamily="34" charset="0"/>
                <a:ea typeface="SimSun" panose="02010600030101010101" pitchFamily="2" charset="-122"/>
              </a:rPr>
              <a:t>.</a:t>
            </a:r>
            <a:endParaRPr lang="en-GB" altLang="zh-CN" sz="2000" dirty="0">
              <a:latin typeface="Arial" panose="020B0604020202020204" pitchFamily="34" charset="0"/>
              <a:ea typeface="SimSun" panose="02010600030101010101" pitchFamily="2" charset="-122"/>
            </a:endParaRP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Keywords Civil Engineering, Structural design, Steel structure,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to </a:t>
            </a:r>
            <a:r>
              <a:rPr lang="cs-CZ" altLang="zh-CN" sz="2000" dirty="0" err="1">
                <a:latin typeface="Arial" panose="020B0604020202020204" pitchFamily="34" charset="0"/>
                <a:ea typeface="SimSun" panose="02010600030101010101" pitchFamily="2" charset="-122"/>
              </a:rPr>
              <a:t>column</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connection</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to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connection</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Beam</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spices</a:t>
            </a:r>
            <a:r>
              <a:rPr lang="cs-CZ" altLang="zh-CN" sz="2000" dirty="0">
                <a:latin typeface="Arial" panose="020B0604020202020204" pitchFamily="34" charset="0"/>
                <a:ea typeface="SimSun" panose="02010600030101010101" pitchFamily="2" charset="-122"/>
              </a:rPr>
              <a:t>, Open </a:t>
            </a:r>
            <a:r>
              <a:rPr lang="cs-CZ" altLang="zh-CN" sz="2000" dirty="0" err="1">
                <a:latin typeface="Arial" panose="020B0604020202020204" pitchFamily="34" charset="0"/>
                <a:ea typeface="SimSun" panose="02010600030101010101" pitchFamily="2" charset="-122"/>
              </a:rPr>
              <a:t>section</a:t>
            </a:r>
            <a:r>
              <a:rPr lang="cs-CZ" altLang="zh-CN" sz="2000" dirty="0">
                <a:latin typeface="Arial" panose="020B0604020202020204" pitchFamily="34" charset="0"/>
                <a:ea typeface="SimSun" panose="02010600030101010101" pitchFamily="2" charset="-122"/>
              </a:rPr>
              <a:t>,  </a:t>
            </a:r>
            <a:r>
              <a:rPr lang="en-GB" altLang="zh-CN" sz="2000" dirty="0">
                <a:latin typeface="Arial" panose="020B0604020202020204" pitchFamily="34" charset="0"/>
                <a:ea typeface="SimSun" panose="02010600030101010101" pitchFamily="2" charset="-122"/>
              </a:rPr>
              <a:t> Joint, Component Method, Component based Finite Element Method, Eurocode.</a:t>
            </a:r>
            <a:endParaRPr lang="en-GB" sz="2000" dirty="0">
              <a:latin typeface="Arial" panose="020B0604020202020204" pitchFamily="34" charset="0"/>
            </a:endParaRP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Aspects to be discussed </a:t>
            </a:r>
            <a:r>
              <a:rPr lang="cs-CZ" altLang="zh-CN" sz="2000" dirty="0" err="1">
                <a:latin typeface="Arial" panose="020B0604020202020204" pitchFamily="34" charset="0"/>
                <a:ea typeface="SimSun" panose="02010600030101010101" pitchFamily="2" charset="-122"/>
              </a:rPr>
              <a:t>Experiments</a:t>
            </a:r>
            <a:r>
              <a:rPr lang="en-GB" altLang="zh-CN" sz="2000" dirty="0">
                <a:latin typeface="Arial" panose="020B0604020202020204" pitchFamily="34" charset="0"/>
                <a:ea typeface="SimSun" panose="02010600030101010101" pitchFamily="2" charset="-122"/>
              </a:rPr>
              <a:t>, Reasons and methods of classification, Principles of CM, </a:t>
            </a:r>
            <a:r>
              <a:rPr lang="cs-CZ" altLang="zh-CN" sz="2000" dirty="0">
                <a:latin typeface="Arial" panose="020B0604020202020204" pitchFamily="34" charset="0"/>
                <a:ea typeface="SimSun" panose="02010600030101010101" pitchFamily="2" charset="-122"/>
              </a:rPr>
              <a:t>Major c</a:t>
            </a:r>
            <a:r>
              <a:rPr lang="en-GB" altLang="zh-CN" sz="2000" dirty="0" err="1">
                <a:latin typeface="Arial" panose="020B0604020202020204" pitchFamily="34" charset="0"/>
                <a:ea typeface="SimSun" panose="02010600030101010101" pitchFamily="2" charset="-122"/>
              </a:rPr>
              <a:t>omponents</a:t>
            </a:r>
            <a:r>
              <a:rPr lang="cs-CZ" altLang="zh-CN" sz="2000" dirty="0">
                <a:latin typeface="Arial" panose="020B0604020202020204" pitchFamily="34" charset="0"/>
                <a:ea typeface="SimSun" panose="02010600030101010101" pitchFamily="2" charset="-122"/>
              </a:rPr>
              <a:t> in CM</a:t>
            </a:r>
            <a:r>
              <a:rPr lang="en-GB" altLang="zh-CN" sz="2000" dirty="0">
                <a:latin typeface="Arial" panose="020B0604020202020204" pitchFamily="34" charset="0"/>
                <a:ea typeface="SimSun" panose="02010600030101010101" pitchFamily="2" charset="-122"/>
              </a:rPr>
              <a:t>,</a:t>
            </a:r>
            <a:r>
              <a:rPr lang="cs-CZ" altLang="zh-CN" sz="2000" dirty="0">
                <a:latin typeface="Arial" panose="020B0604020202020204" pitchFamily="34" charset="0"/>
                <a:ea typeface="SimSun" panose="02010600030101010101" pitchFamily="2" charset="-122"/>
              </a:rPr>
              <a:t> </a:t>
            </a:r>
            <a:r>
              <a:rPr lang="cs-CZ" altLang="zh-CN" sz="2000" dirty="0" err="1">
                <a:latin typeface="Arial" panose="020B0604020202020204" pitchFamily="34" charset="0"/>
                <a:ea typeface="SimSun" panose="02010600030101010101" pitchFamily="2" charset="-122"/>
              </a:rPr>
              <a:t>Interaction</a:t>
            </a:r>
            <a:r>
              <a:rPr lang="cs-CZ" altLang="zh-CN" sz="2000" dirty="0">
                <a:latin typeface="Arial" panose="020B0604020202020204" pitchFamily="34" charset="0"/>
                <a:ea typeface="SimSun" panose="02010600030101010101" pitchFamily="2" charset="-122"/>
              </a:rPr>
              <a:t> of </a:t>
            </a:r>
            <a:r>
              <a:rPr lang="cs-CZ" altLang="zh-CN" sz="2000" dirty="0" err="1">
                <a:latin typeface="Arial" panose="020B0604020202020204" pitchFamily="34" charset="0"/>
                <a:ea typeface="SimSun" panose="02010600030101010101" pitchFamily="2" charset="-122"/>
              </a:rPr>
              <a:t>forces</a:t>
            </a:r>
            <a:r>
              <a:rPr lang="cs-CZ" altLang="zh-CN" sz="2000" dirty="0">
                <a:latin typeface="Arial" panose="020B0604020202020204" pitchFamily="34" charset="0"/>
                <a:ea typeface="SimSun" panose="02010600030101010101" pitchFamily="2" charset="-122"/>
              </a:rPr>
              <a:t>, </a:t>
            </a:r>
            <a:r>
              <a:rPr lang="en-GB" altLang="zh-CN" sz="2000" dirty="0">
                <a:latin typeface="Arial" panose="020B0604020202020204" pitchFamily="34" charset="0"/>
                <a:ea typeface="SimSun" panose="02010600030101010101" pitchFamily="2" charset="-122"/>
              </a:rPr>
              <a:t>Components </a:t>
            </a:r>
            <a:r>
              <a:rPr lang="cs-CZ" altLang="zh-CN" sz="2000" dirty="0">
                <a:latin typeface="Arial" panose="020B0604020202020204" pitchFamily="34" charset="0"/>
                <a:ea typeface="SimSun" panose="02010600030101010101" pitchFamily="2" charset="-122"/>
              </a:rPr>
              <a:t>in </a:t>
            </a:r>
            <a:r>
              <a:rPr lang="en-GB" altLang="zh-CN" sz="2000" dirty="0">
                <a:latin typeface="Arial" panose="020B0604020202020204" pitchFamily="34" charset="0"/>
                <a:ea typeface="SimSun" panose="02010600030101010101" pitchFamily="2" charset="-122"/>
              </a:rPr>
              <a:t>CBFEM,  Principles of CBFEM, </a:t>
            </a:r>
            <a:r>
              <a:rPr lang="cs-CZ" altLang="zh-CN" sz="2000" dirty="0" err="1">
                <a:latin typeface="Arial" panose="020B0604020202020204" pitchFamily="34" charset="0"/>
                <a:ea typeface="SimSun" panose="02010600030101010101" pitchFamily="2" charset="-122"/>
              </a:rPr>
              <a:t>Validation</a:t>
            </a:r>
            <a:r>
              <a:rPr lang="cs-CZ" altLang="zh-CN" sz="2000" dirty="0">
                <a:latin typeface="Arial" panose="020B0604020202020204" pitchFamily="34" charset="0"/>
                <a:ea typeface="SimSun" panose="02010600030101010101" pitchFamily="2" charset="-122"/>
              </a:rPr>
              <a:t> and </a:t>
            </a:r>
            <a:r>
              <a:rPr lang="cs-CZ" altLang="zh-CN" sz="2000" dirty="0" err="1">
                <a:latin typeface="Arial" panose="020B0604020202020204" pitchFamily="34" charset="0"/>
                <a:ea typeface="SimSun" panose="02010600030101010101" pitchFamily="2" charset="-122"/>
              </a:rPr>
              <a:t>Verification</a:t>
            </a:r>
            <a:r>
              <a:rPr lang="en-GB" altLang="zh-CN" sz="2000" dirty="0">
                <a:latin typeface="Arial" panose="020B0604020202020204" pitchFamily="34" charset="0"/>
                <a:ea typeface="SimSun" panose="02010600030101010101" pitchFamily="2" charset="-122"/>
              </a:rPr>
              <a:t>.</a:t>
            </a: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Further reading relevant documents in references and relevant European design standards, Eurocodes including National Annexes. </a:t>
            </a:r>
          </a:p>
          <a:p>
            <a:pPr marL="271463" indent="-271463" eaLnBrk="1" hangingPunct="1">
              <a:lnSpc>
                <a:spcPct val="80000"/>
              </a:lnSpc>
              <a:spcBef>
                <a:spcPts val="1800"/>
              </a:spcBef>
              <a:buSzPct val="100000"/>
            </a:pPr>
            <a:r>
              <a:rPr lang="en-GB" altLang="zh-CN" sz="2000" dirty="0">
                <a:latin typeface="Arial" panose="020B0604020202020204" pitchFamily="34" charset="0"/>
                <a:ea typeface="SimSun" panose="02010600030101010101" pitchFamily="2" charset="-122"/>
              </a:rPr>
              <a:t>Preparation for tutorial exercise see examples in References.        </a:t>
            </a:r>
          </a:p>
          <a:p>
            <a:pPr>
              <a:spcBef>
                <a:spcPts val="1800"/>
              </a:spcBef>
            </a:pPr>
            <a:endParaRPr lang="en-GB" dirty="0"/>
          </a:p>
        </p:txBody>
      </p:sp>
      <p:sp>
        <p:nvSpPr>
          <p:cNvPr id="4" name="Obdélník 3"/>
          <p:cNvSpPr/>
          <p:nvPr/>
        </p:nvSpPr>
        <p:spPr bwMode="auto">
          <a:xfrm>
            <a:off x="335360" y="116632"/>
            <a:ext cx="1440160" cy="578802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1254406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52045"/>
            <a:ext cx="7451279" cy="922337"/>
          </a:xfrm>
        </p:spPr>
        <p:txBody>
          <a:bodyPr/>
          <a:lstStyle/>
          <a:p>
            <a:r>
              <a:rPr lang="en-GB" dirty="0"/>
              <a:t>Sources</a:t>
            </a:r>
            <a:endParaRPr lang="cs-CZ" dirty="0"/>
          </a:p>
        </p:txBody>
      </p:sp>
      <p:sp>
        <p:nvSpPr>
          <p:cNvPr id="3" name="Zástupný symbol pro obsah 2"/>
          <p:cNvSpPr>
            <a:spLocks noGrp="1"/>
          </p:cNvSpPr>
          <p:nvPr>
            <p:ph idx="1"/>
          </p:nvPr>
        </p:nvSpPr>
        <p:spPr>
          <a:xfrm>
            <a:off x="2351584" y="1556792"/>
            <a:ext cx="8496943" cy="5376151"/>
          </a:xfrm>
        </p:spPr>
        <p:txBody>
          <a:bodyPr/>
          <a:lstStyle/>
          <a:p>
            <a:pPr marL="358775" indent="-358775" eaLnBrk="1" hangingPunct="1">
              <a:spcBef>
                <a:spcPts val="0"/>
              </a:spcBef>
              <a:buNone/>
            </a:pPr>
            <a:r>
              <a:rPr lang="cs-CZ" sz="2000" b="1" dirty="0"/>
              <a:t>To </a:t>
            </a:r>
            <a:r>
              <a:rPr lang="cs-CZ" sz="2000" b="1" dirty="0" err="1"/>
              <a:t>Component</a:t>
            </a:r>
            <a:r>
              <a:rPr lang="cs-CZ" sz="2000" b="1" dirty="0"/>
              <a:t> </a:t>
            </a:r>
            <a:r>
              <a:rPr lang="cs-CZ" sz="2000" b="1" dirty="0" err="1"/>
              <a:t>Mehod</a:t>
            </a:r>
            <a:endParaRPr lang="cs-CZ" sz="2000" b="1" dirty="0"/>
          </a:p>
          <a:p>
            <a:pPr marL="447675" indent="-447675">
              <a:spcBef>
                <a:spcPts val="0"/>
              </a:spcBef>
              <a:buNone/>
            </a:pPr>
            <a:r>
              <a:rPr lang="en-GB" sz="1600" dirty="0" err="1"/>
              <a:t>Agerskov</a:t>
            </a:r>
            <a:r>
              <a:rPr lang="en-GB" sz="1600" dirty="0"/>
              <a:t> H., High-strength bolted connections subject to prying, </a:t>
            </a:r>
            <a:r>
              <a:rPr lang="en-GB" sz="1600" i="1" dirty="0"/>
              <a:t>Journal of Structural Division</a:t>
            </a:r>
            <a:r>
              <a:rPr lang="en-GB" sz="1600" dirty="0"/>
              <a:t>, ASCE, 102 (1), 1976, 161-175.</a:t>
            </a:r>
            <a:endParaRPr lang="cs-CZ" sz="1600" dirty="0"/>
          </a:p>
          <a:p>
            <a:pPr marL="447675" indent="-447675">
              <a:spcBef>
                <a:spcPts val="0"/>
              </a:spcBef>
              <a:buNone/>
            </a:pPr>
            <a:r>
              <a:rPr lang="en-GB" sz="1600" dirty="0"/>
              <a:t>Block F.M., Davison J.B., Burgess I.W., Plank R.J., Deformation-reversal in component-based connection elements for analysis of steel frames in fire, </a:t>
            </a:r>
            <a:r>
              <a:rPr lang="en-GB" sz="1600" i="1" dirty="0"/>
              <a:t>Journal of Constructional Steel Research</a:t>
            </a:r>
            <a:r>
              <a:rPr lang="en-GB" sz="1600" dirty="0"/>
              <a:t>, 86, 2013, 54-65.</a:t>
            </a:r>
            <a:endParaRPr lang="cs-CZ" sz="1600" dirty="0"/>
          </a:p>
          <a:p>
            <a:pPr marL="447675" indent="-447675">
              <a:spcBef>
                <a:spcPts val="0"/>
              </a:spcBef>
              <a:buNone/>
            </a:pPr>
            <a:r>
              <a:rPr lang="en-GB" sz="1600" dirty="0"/>
              <a:t>Da Silva L., Lima L., </a:t>
            </a:r>
            <a:r>
              <a:rPr lang="en-GB" sz="1600" dirty="0" err="1"/>
              <a:t>Vellasco</a:t>
            </a:r>
            <a:r>
              <a:rPr lang="en-GB" sz="1600" dirty="0"/>
              <a:t> P., Andrade S., </a:t>
            </a:r>
            <a:r>
              <a:rPr lang="en-GB" sz="1600" i="1" dirty="0"/>
              <a:t>Experimental behaviour of end-plate beam-to-column joints under bending and axial force</a:t>
            </a:r>
            <a:r>
              <a:rPr lang="en-GB" sz="1600" dirty="0"/>
              <a:t>, Database reporting and discussion of results, Report on ECCS-TC10 Meeting in Ljubljana, 2002.</a:t>
            </a:r>
            <a:endParaRPr lang="cs-CZ" sz="1600" dirty="0"/>
          </a:p>
          <a:p>
            <a:pPr marL="447675" indent="-447675">
              <a:spcBef>
                <a:spcPts val="0"/>
              </a:spcBef>
              <a:buNone/>
            </a:pPr>
            <a:r>
              <a:rPr lang="en-GB" sz="1600" dirty="0"/>
              <a:t>Da Silva L., Towards a consistent design approach for steel joints under generalized loading, </a:t>
            </a:r>
            <a:r>
              <a:rPr lang="en-GB" sz="1600" i="1" dirty="0"/>
              <a:t>Journal of Constructional Steel Research</a:t>
            </a:r>
            <a:r>
              <a:rPr lang="en-GB" sz="1600" dirty="0"/>
              <a:t>, 64, 2008, 1059-1075.</a:t>
            </a:r>
            <a:endParaRPr lang="cs-CZ" sz="1600" dirty="0"/>
          </a:p>
          <a:p>
            <a:pPr marL="447675" indent="-447675">
              <a:spcBef>
                <a:spcPts val="0"/>
              </a:spcBef>
              <a:buNone/>
            </a:pPr>
            <a:r>
              <a:rPr lang="en-US" sz="1600" dirty="0"/>
              <a:t>Chen, W.F., Abdalla K.M., Expanded database of semi-rigid steel connections, </a:t>
            </a:r>
            <a:r>
              <a:rPr lang="en-US" sz="1600" i="1" dirty="0"/>
              <a:t>Computers and Structures</a:t>
            </a:r>
            <a:r>
              <a:rPr lang="en-US" sz="1600" dirty="0"/>
              <a:t>, 56, (4), 1995, 553-564.</a:t>
            </a:r>
            <a:endParaRPr lang="cs-CZ" sz="1600" dirty="0"/>
          </a:p>
          <a:p>
            <a:pPr marL="447675" indent="-447675">
              <a:spcBef>
                <a:spcPts val="0"/>
              </a:spcBef>
              <a:buNone/>
            </a:pPr>
            <a:r>
              <a:rPr lang="cs-CZ" sz="1600" dirty="0" err="1"/>
              <a:t>Kishi</a:t>
            </a:r>
            <a:r>
              <a:rPr lang="cs-CZ" sz="1600" dirty="0"/>
              <a:t> N</a:t>
            </a:r>
            <a:r>
              <a:rPr lang="en-GB" sz="1600" dirty="0"/>
              <a:t>., </a:t>
            </a:r>
            <a:r>
              <a:rPr lang="cs-CZ" sz="1600" dirty="0" err="1"/>
              <a:t>Chen</a:t>
            </a:r>
            <a:r>
              <a:rPr lang="cs-CZ" sz="1600" dirty="0"/>
              <a:t> W.F. </a:t>
            </a:r>
            <a:r>
              <a:rPr lang="en-US" sz="1600" dirty="0"/>
              <a:t>Moment‐Rotation Relations of </a:t>
            </a:r>
            <a:r>
              <a:rPr lang="en-US" sz="1600" dirty="0" err="1"/>
              <a:t>Semirigid</a:t>
            </a:r>
            <a:r>
              <a:rPr lang="en-US" sz="1600" dirty="0"/>
              <a:t> Connections with Angles</a:t>
            </a:r>
            <a:r>
              <a:rPr lang="en-GB" sz="1600" dirty="0"/>
              <a:t>, </a:t>
            </a:r>
            <a:r>
              <a:rPr lang="en-GB" sz="1600" i="1" dirty="0"/>
              <a:t>Journal of </a:t>
            </a:r>
            <a:r>
              <a:rPr lang="cs-CZ" sz="1600" i="1" dirty="0" err="1"/>
              <a:t>Structural</a:t>
            </a:r>
            <a:r>
              <a:rPr lang="cs-CZ" sz="1600" i="1" dirty="0"/>
              <a:t> Engineering</a:t>
            </a:r>
            <a:r>
              <a:rPr lang="en-GB" sz="1600" dirty="0"/>
              <a:t>, </a:t>
            </a:r>
            <a:r>
              <a:rPr lang="cs-CZ" sz="1600" dirty="0"/>
              <a:t>116</a:t>
            </a:r>
            <a:r>
              <a:rPr lang="en-GB" sz="1600" dirty="0"/>
              <a:t> (</a:t>
            </a:r>
            <a:r>
              <a:rPr lang="cs-CZ" sz="1600" dirty="0"/>
              <a:t>7</a:t>
            </a:r>
            <a:r>
              <a:rPr lang="en-GB" sz="1600" dirty="0"/>
              <a:t>), 199</a:t>
            </a:r>
            <a:r>
              <a:rPr lang="cs-CZ" sz="1600" dirty="0"/>
              <a:t>0, 1813-1834.</a:t>
            </a:r>
          </a:p>
          <a:p>
            <a:pPr marL="447675" indent="-447675">
              <a:spcBef>
                <a:spcPts val="0"/>
              </a:spcBef>
              <a:buNone/>
            </a:pPr>
            <a:r>
              <a:rPr lang="en-GB" sz="1600" dirty="0"/>
              <a:t>Zoetemeijer P.</a:t>
            </a:r>
            <a:r>
              <a:rPr lang="cs-CZ" sz="1600" dirty="0"/>
              <a:t>,</a:t>
            </a:r>
            <a:r>
              <a:rPr lang="en-GB" sz="1600" dirty="0"/>
              <a:t> </a:t>
            </a:r>
            <a:r>
              <a:rPr lang="en-GB" sz="1600" i="1" dirty="0"/>
              <a:t>Proposal for Standardisation of Extended End Plate Connection based on Test results - Test and Analysis</a:t>
            </a:r>
            <a:r>
              <a:rPr lang="en-GB" sz="1600" dirty="0"/>
              <a:t>, Re</a:t>
            </a:r>
            <a:r>
              <a:rPr lang="cs-CZ" sz="1600" dirty="0"/>
              <a:t>f</a:t>
            </a:r>
            <a:r>
              <a:rPr lang="en-GB" sz="1600" dirty="0"/>
              <a:t>. No. 6-83-23, Steven Laboratory, Delft, 1983.</a:t>
            </a:r>
            <a:endParaRPr lang="cs-CZ" sz="1600" dirty="0"/>
          </a:p>
          <a:p>
            <a:pPr marL="447675" indent="-447675">
              <a:spcBef>
                <a:spcPts val="0"/>
              </a:spcBef>
              <a:buNone/>
            </a:pPr>
            <a:r>
              <a:rPr lang="en-GB" sz="1600" dirty="0"/>
              <a:t>Zoetemeijer P.</a:t>
            </a:r>
            <a:r>
              <a:rPr lang="cs-CZ" sz="1600" dirty="0"/>
              <a:t>,</a:t>
            </a:r>
            <a:r>
              <a:rPr lang="en-GB" sz="1600" dirty="0"/>
              <a:t> </a:t>
            </a:r>
            <a:r>
              <a:rPr lang="en-GB" sz="1600" i="1" dirty="0"/>
              <a:t>Summary of the research on bolted beam-to-column connections</a:t>
            </a:r>
            <a:r>
              <a:rPr lang="en-GB" sz="1600" dirty="0"/>
              <a:t>, TU-Delft report 26-6-90-2, Delft, 1990.</a:t>
            </a:r>
            <a:endParaRPr lang="cs-CZ" sz="1600" dirty="0"/>
          </a:p>
          <a:p>
            <a:pPr marL="358775" lvl="1" indent="-358775" eaLnBrk="1" hangingPunct="1">
              <a:spcBef>
                <a:spcPts val="0"/>
              </a:spcBef>
              <a:buSzPct val="80000"/>
              <a:buNone/>
            </a:pPr>
            <a:endParaRPr lang="cs-CZ" sz="1600" dirty="0"/>
          </a:p>
          <a:p>
            <a:pPr marL="358775" lvl="1" indent="-358775" eaLnBrk="1" hangingPunct="1">
              <a:spcBef>
                <a:spcPts val="0"/>
              </a:spcBef>
              <a:buSzPct val="80000"/>
              <a:buNone/>
            </a:pPr>
            <a:r>
              <a:rPr lang="en-US" sz="1600" dirty="0">
                <a:solidFill>
                  <a:srgbClr val="FF0000"/>
                </a:solidFill>
              </a:rPr>
              <a:t>.</a:t>
            </a:r>
          </a:p>
          <a:p>
            <a:pPr eaLnBrk="1" hangingPunct="1">
              <a:spcBef>
                <a:spcPts val="0"/>
              </a:spcBef>
            </a:pPr>
            <a:endParaRPr lang="cs-CZ" sz="1200" dirty="0"/>
          </a:p>
          <a:p>
            <a:pPr marL="342900" lvl="1" indent="-342900" eaLnBrk="1" hangingPunct="1">
              <a:spcBef>
                <a:spcPts val="0"/>
              </a:spcBef>
              <a:buSzPct val="80000"/>
            </a:pPr>
            <a:endParaRPr lang="cs-CZ" sz="1200" dirty="0">
              <a:ea typeface="+mn-ea"/>
              <a:cs typeface="+mn-cs"/>
            </a:endParaRPr>
          </a:p>
          <a:p>
            <a:pPr marL="342900" lvl="1" indent="-342900" eaLnBrk="1" hangingPunct="1">
              <a:spcBef>
                <a:spcPct val="50000"/>
              </a:spcBef>
              <a:buSzPct val="80000"/>
            </a:pPr>
            <a:endParaRPr lang="cs-CZ" sz="1600" dirty="0">
              <a:solidFill>
                <a:srgbClr val="0070C0"/>
              </a:solidFill>
            </a:endParaRPr>
          </a:p>
          <a:p>
            <a:pPr eaLnBrk="1" hangingPunct="1"/>
            <a:endParaRPr lang="en-GB" sz="1200" dirty="0"/>
          </a:p>
          <a:p>
            <a:pPr eaLnBrk="1" hangingPunct="1"/>
            <a:endParaRPr lang="en-GB" altLang="cs-CZ" sz="1200" dirty="0"/>
          </a:p>
          <a:p>
            <a:endParaRPr lang="cs-CZ" dirty="0"/>
          </a:p>
        </p:txBody>
      </p:sp>
      <p:sp>
        <p:nvSpPr>
          <p:cNvPr id="4" name="Obdélník 3"/>
          <p:cNvSpPr/>
          <p:nvPr/>
        </p:nvSpPr>
        <p:spPr bwMode="auto">
          <a:xfrm>
            <a:off x="335360" y="252045"/>
            <a:ext cx="1512168" cy="568126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2701209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258450"/>
            <a:ext cx="7451279" cy="922337"/>
          </a:xfrm>
        </p:spPr>
        <p:txBody>
          <a:bodyPr/>
          <a:lstStyle/>
          <a:p>
            <a:r>
              <a:rPr lang="en-GB" dirty="0"/>
              <a:t>Sources</a:t>
            </a:r>
            <a:endParaRPr lang="cs-CZ" dirty="0"/>
          </a:p>
        </p:txBody>
      </p:sp>
      <p:sp>
        <p:nvSpPr>
          <p:cNvPr id="3" name="Zástupný symbol pro obsah 2"/>
          <p:cNvSpPr>
            <a:spLocks noGrp="1"/>
          </p:cNvSpPr>
          <p:nvPr>
            <p:ph idx="1"/>
          </p:nvPr>
        </p:nvSpPr>
        <p:spPr>
          <a:xfrm>
            <a:off x="2423592" y="1556792"/>
            <a:ext cx="8495902" cy="4824536"/>
          </a:xfrm>
        </p:spPr>
        <p:txBody>
          <a:bodyPr/>
          <a:lstStyle/>
          <a:p>
            <a:pPr marL="447675" indent="-447675">
              <a:spcBef>
                <a:spcPts val="600"/>
              </a:spcBef>
              <a:buNone/>
            </a:pPr>
            <a:r>
              <a:rPr lang="cs-CZ" sz="2000" b="1" dirty="0"/>
              <a:t>To </a:t>
            </a:r>
            <a:r>
              <a:rPr lang="cs-CZ" sz="2000" b="1" dirty="0" err="1"/>
              <a:t>Component</a:t>
            </a:r>
            <a:r>
              <a:rPr lang="cs-CZ" sz="2000" b="1" dirty="0"/>
              <a:t> </a:t>
            </a:r>
            <a:r>
              <a:rPr lang="cs-CZ" sz="2000" b="1" dirty="0" err="1"/>
              <a:t>Based</a:t>
            </a:r>
            <a:r>
              <a:rPr lang="cs-CZ" sz="2000" b="1" dirty="0"/>
              <a:t> </a:t>
            </a:r>
            <a:r>
              <a:rPr lang="cs-CZ" sz="2000" b="1" dirty="0" err="1"/>
              <a:t>Finite</a:t>
            </a:r>
            <a:r>
              <a:rPr lang="cs-CZ" sz="2000" b="1" dirty="0"/>
              <a:t> Element </a:t>
            </a:r>
            <a:r>
              <a:rPr lang="cs-CZ" sz="2000" b="1" dirty="0" err="1"/>
              <a:t>Mehod</a:t>
            </a:r>
            <a:endParaRPr lang="cs-CZ" sz="2000" b="1" dirty="0"/>
          </a:p>
          <a:p>
            <a:pPr marL="631825" lvl="1" indent="-631825">
              <a:buSzPct val="80000"/>
              <a:buNone/>
            </a:pPr>
            <a:endParaRPr lang="cs-CZ" sz="1600" dirty="0"/>
          </a:p>
          <a:p>
            <a:pPr marL="631825" lvl="1" indent="-631825">
              <a:buSzPct val="80000"/>
              <a:buNone/>
            </a:pPr>
            <a:r>
              <a:rPr lang="en-GB" sz="1600" dirty="0" err="1"/>
              <a:t>Bursi</a:t>
            </a:r>
            <a:r>
              <a:rPr lang="en-GB" sz="1600" dirty="0"/>
              <a:t> O. S., Jaspart J. P., Benchmarks for Finite Element Modelling of Bolted Steel Connections, </a:t>
            </a:r>
            <a:r>
              <a:rPr lang="en-GB" sz="1600" i="1" dirty="0"/>
              <a:t>Journal of Constructional Steel Research</a:t>
            </a:r>
            <a:r>
              <a:rPr lang="en-GB" sz="1600" dirty="0"/>
              <a:t>, 43 (1-3), 1997, 17-42</a:t>
            </a:r>
            <a:r>
              <a:rPr lang="cs-CZ" sz="1600" dirty="0"/>
              <a:t>.</a:t>
            </a:r>
          </a:p>
          <a:p>
            <a:pPr marL="631825" indent="-631825">
              <a:spcBef>
                <a:spcPts val="600"/>
              </a:spcBef>
              <a:buNone/>
            </a:pPr>
            <a:r>
              <a:rPr lang="en-US" sz="1600" dirty="0">
                <a:ea typeface="Verdana" pitchFamily="34" charset="0"/>
                <a:cs typeface="Verdana" pitchFamily="34" charset="0"/>
              </a:rPr>
              <a:t>Kwasniewski L.</a:t>
            </a:r>
            <a:r>
              <a:rPr lang="cs-CZ" sz="1600" dirty="0">
                <a:ea typeface="Verdana" pitchFamily="34" charset="0"/>
                <a:cs typeface="Verdana" pitchFamily="34" charset="0"/>
              </a:rPr>
              <a:t>,</a:t>
            </a:r>
            <a:r>
              <a:rPr lang="en-US" sz="1600" dirty="0">
                <a:ea typeface="Verdana" pitchFamily="34" charset="0"/>
                <a:cs typeface="Verdana" pitchFamily="34" charset="0"/>
              </a:rPr>
              <a:t> On practical problems with verification and validation of computational models, </a:t>
            </a:r>
            <a:r>
              <a:rPr lang="en-US" sz="1600" i="1" dirty="0">
                <a:ea typeface="Verdana" pitchFamily="34" charset="0"/>
                <a:cs typeface="Verdana" pitchFamily="34" charset="0"/>
              </a:rPr>
              <a:t>Archives of Civil Engineering</a:t>
            </a:r>
            <a:r>
              <a:rPr lang="en-US" sz="1600" dirty="0">
                <a:ea typeface="Verdana" pitchFamily="34" charset="0"/>
                <a:cs typeface="Verdana" pitchFamily="34" charset="0"/>
              </a:rPr>
              <a:t>, LV, 3,</a:t>
            </a:r>
            <a:r>
              <a:rPr lang="cs-CZ" sz="1600" dirty="0">
                <a:ea typeface="Verdana" pitchFamily="34" charset="0"/>
                <a:cs typeface="Verdana" pitchFamily="34" charset="0"/>
              </a:rPr>
              <a:t> </a:t>
            </a:r>
            <a:r>
              <a:rPr lang="en-US" sz="1600" dirty="0">
                <a:ea typeface="Verdana" pitchFamily="34" charset="0"/>
                <a:cs typeface="Verdana" pitchFamily="34" charset="0"/>
              </a:rPr>
              <a:t>2009</a:t>
            </a:r>
            <a:r>
              <a:rPr lang="cs-CZ" sz="1600" dirty="0">
                <a:ea typeface="Verdana" pitchFamily="34" charset="0"/>
                <a:cs typeface="Verdana" pitchFamily="34" charset="0"/>
              </a:rPr>
              <a:t>,</a:t>
            </a:r>
            <a:br>
              <a:rPr lang="cs-CZ" sz="1600" dirty="0">
                <a:ea typeface="Verdana" pitchFamily="34" charset="0"/>
                <a:cs typeface="Verdana" pitchFamily="34" charset="0"/>
              </a:rPr>
            </a:br>
            <a:r>
              <a:rPr lang="en-US" sz="1600" dirty="0">
                <a:ea typeface="Verdana" pitchFamily="34" charset="0"/>
                <a:cs typeface="Verdana" pitchFamily="34" charset="0"/>
              </a:rPr>
              <a:t>323-346.</a:t>
            </a:r>
            <a:endParaRPr lang="cs-CZ" sz="1600" dirty="0">
              <a:ea typeface="Verdana" pitchFamily="34" charset="0"/>
              <a:cs typeface="Verdana" pitchFamily="34" charset="0"/>
            </a:endParaRPr>
          </a:p>
          <a:p>
            <a:pPr marL="631825" lvl="1" indent="-631825">
              <a:buSzPct val="80000"/>
              <a:buNone/>
            </a:pPr>
            <a:r>
              <a:rPr lang="en-US" sz="1600" dirty="0" err="1">
                <a:ea typeface="Times New Roman" pitchFamily="18" charset="0"/>
                <a:cs typeface="Calibri" pitchFamily="34" charset="0"/>
              </a:rPr>
              <a:t>Oberkampf</a:t>
            </a:r>
            <a:r>
              <a:rPr lang="en-US" sz="1600" dirty="0">
                <a:ea typeface="Times New Roman" pitchFamily="18" charset="0"/>
                <a:cs typeface="Calibri" pitchFamily="34" charset="0"/>
              </a:rPr>
              <a:t>, W.L. </a:t>
            </a:r>
            <a:r>
              <a:rPr lang="en-US" sz="1600" dirty="0" err="1">
                <a:ea typeface="Times New Roman" pitchFamily="18" charset="0"/>
                <a:cs typeface="Calibri" pitchFamily="34" charset="0"/>
              </a:rPr>
              <a:t>TrucanoT.G</a:t>
            </a:r>
            <a:r>
              <a:rPr lang="en-US" sz="1600" dirty="0">
                <a:ea typeface="Times New Roman" pitchFamily="18" charset="0"/>
                <a:cs typeface="Calibri" pitchFamily="34" charset="0"/>
              </a:rPr>
              <a:t>., Hirsch</a:t>
            </a:r>
            <a:r>
              <a:rPr lang="cs-CZ" sz="1600" dirty="0">
                <a:ea typeface="Times New Roman" pitchFamily="18" charset="0"/>
                <a:cs typeface="Calibri" pitchFamily="34" charset="0"/>
              </a:rPr>
              <a:t> </a:t>
            </a:r>
            <a:r>
              <a:rPr lang="en-US" sz="1600" dirty="0">
                <a:ea typeface="Times New Roman" pitchFamily="18" charset="0"/>
                <a:cs typeface="Calibri" pitchFamily="34" charset="0"/>
              </a:rPr>
              <a:t>C., Verification, validation, and predictive capability in computational engineering and physics, </a:t>
            </a:r>
            <a:r>
              <a:rPr lang="en-US" sz="1600" i="1" dirty="0">
                <a:ea typeface="Times New Roman" pitchFamily="18" charset="0"/>
                <a:cs typeface="Calibri" pitchFamily="34" charset="0"/>
              </a:rPr>
              <a:t>Appl. Mech. Rev. </a:t>
            </a:r>
            <a:r>
              <a:rPr lang="en-US" sz="1600" dirty="0">
                <a:ea typeface="Times New Roman" pitchFamily="18" charset="0"/>
                <a:cs typeface="Calibri" pitchFamily="34" charset="0"/>
              </a:rPr>
              <a:t>57 (5), 345–384, 2004</a:t>
            </a:r>
            <a:r>
              <a:rPr lang="en-GB" sz="1600" dirty="0"/>
              <a:t> </a:t>
            </a:r>
            <a:endParaRPr lang="cs-CZ" sz="1600" dirty="0"/>
          </a:p>
          <a:p>
            <a:pPr marL="631825" lvl="1" indent="-631825">
              <a:buSzPct val="80000"/>
              <a:buNone/>
            </a:pPr>
            <a:r>
              <a:rPr lang="en-GB" sz="1600" dirty="0"/>
              <a:t>Virdi K. S. et al, </a:t>
            </a:r>
            <a:r>
              <a:rPr lang="en-GB" sz="1600" i="1" dirty="0"/>
              <a:t>Numerical Simulation of Semi Rigid Connections by the Finite Element Method</a:t>
            </a:r>
            <a:r>
              <a:rPr lang="en-GB" sz="1600" dirty="0"/>
              <a:t>, Report of Working Group 6 Numerical, Simulation COST C1, Brussels Luxembourg, 1999.</a:t>
            </a:r>
          </a:p>
          <a:p>
            <a:pPr marL="631825" indent="-631825">
              <a:spcBef>
                <a:spcPts val="600"/>
              </a:spcBef>
              <a:buNone/>
            </a:pPr>
            <a:r>
              <a:rPr lang="en-GB" sz="1600" dirty="0"/>
              <a:t>Wald F</a:t>
            </a:r>
            <a:r>
              <a:rPr lang="cs-CZ" sz="1600" dirty="0"/>
              <a:t>. et al</a:t>
            </a:r>
            <a:r>
              <a:rPr lang="en-GB" sz="1600" dirty="0"/>
              <a:t>, </a:t>
            </a:r>
            <a:r>
              <a:rPr lang="en-GB" sz="1600" i="1" dirty="0"/>
              <a:t>Benchmark cases for advanced design of structural steel connections</a:t>
            </a:r>
            <a:r>
              <a:rPr lang="en-GB" sz="1600" dirty="0"/>
              <a:t>, </a:t>
            </a:r>
            <a:r>
              <a:rPr lang="en-GB" sz="1600" dirty="0" err="1"/>
              <a:t>Česká</a:t>
            </a:r>
            <a:r>
              <a:rPr lang="en-GB" sz="1600" dirty="0"/>
              <a:t> </a:t>
            </a:r>
            <a:r>
              <a:rPr lang="en-GB" sz="1600" dirty="0" err="1"/>
              <a:t>technika</a:t>
            </a:r>
            <a:r>
              <a:rPr lang="en-GB" sz="1600" dirty="0"/>
              <a:t> ČVUT, 2016</a:t>
            </a:r>
            <a:r>
              <a:rPr lang="cs-CZ" sz="1600" dirty="0"/>
              <a:t>.</a:t>
            </a:r>
          </a:p>
          <a:p>
            <a:pPr marL="631825" indent="-631825">
              <a:spcBef>
                <a:spcPts val="600"/>
              </a:spcBef>
              <a:buNone/>
            </a:pPr>
            <a:r>
              <a:rPr lang="en-GB" sz="1600" dirty="0"/>
              <a:t>Wald F., Gödrich L., Šabatka L., Kabeláč J., </a:t>
            </a:r>
            <a:r>
              <a:rPr lang="en-GB" sz="1600" dirty="0" err="1"/>
              <a:t>Navrátil</a:t>
            </a:r>
            <a:r>
              <a:rPr lang="en-GB" sz="1600" dirty="0"/>
              <a:t> J., Component Based Finite Element Model of Structural Connections, </a:t>
            </a:r>
            <a:r>
              <a:rPr lang="en-GB" sz="1600" i="1" dirty="0"/>
              <a:t>in Steel, Space and Composite Structures</a:t>
            </a:r>
            <a:r>
              <a:rPr lang="en-GB" sz="1600" dirty="0"/>
              <a:t>, Singapore, 2014, 337-344.</a:t>
            </a:r>
            <a:endParaRPr lang="cs-CZ" sz="1600" dirty="0"/>
          </a:p>
        </p:txBody>
      </p:sp>
      <p:sp>
        <p:nvSpPr>
          <p:cNvPr id="4" name="Obdélník 3"/>
          <p:cNvSpPr/>
          <p:nvPr/>
        </p:nvSpPr>
        <p:spPr bwMode="auto">
          <a:xfrm>
            <a:off x="191344" y="268018"/>
            <a:ext cx="1512168" cy="55372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dirty="0"/>
          </a:p>
        </p:txBody>
      </p:sp>
      <p:pic>
        <p:nvPicPr>
          <p:cNvPr id="5" name="Obráze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164" y="29898"/>
            <a:ext cx="1517340" cy="2120908"/>
          </a:xfrm>
          <a:prstGeom prst="rect">
            <a:avLst/>
          </a:prstGeom>
        </p:spPr>
      </p:pic>
    </p:spTree>
    <p:extLst>
      <p:ext uri="{BB962C8B-B14F-4D97-AF65-F5344CB8AC3E}">
        <p14:creationId xmlns:p14="http://schemas.microsoft.com/office/powerpoint/2010/main" val="2955038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188640"/>
            <a:ext cx="7451279" cy="922337"/>
          </a:xfrm>
        </p:spPr>
        <p:txBody>
          <a:bodyPr/>
          <a:lstStyle/>
          <a:p>
            <a:r>
              <a:rPr lang="en-GB" dirty="0"/>
              <a:t>S</a:t>
            </a:r>
            <a:r>
              <a:rPr lang="cs-CZ" dirty="0" err="1"/>
              <a:t>tandards</a:t>
            </a:r>
            <a:endParaRPr lang="cs-CZ" dirty="0"/>
          </a:p>
        </p:txBody>
      </p:sp>
      <p:sp>
        <p:nvSpPr>
          <p:cNvPr id="3" name="Zástupný symbol pro obsah 2"/>
          <p:cNvSpPr>
            <a:spLocks noGrp="1"/>
          </p:cNvSpPr>
          <p:nvPr>
            <p:ph idx="1"/>
          </p:nvPr>
        </p:nvSpPr>
        <p:spPr>
          <a:xfrm>
            <a:off x="2386908" y="1579641"/>
            <a:ext cx="8513109" cy="5080439"/>
          </a:xfrm>
        </p:spPr>
        <p:txBody>
          <a:bodyPr/>
          <a:lstStyle/>
          <a:p>
            <a:pPr marL="447675" indent="-447675">
              <a:spcBef>
                <a:spcPts val="600"/>
              </a:spcBef>
              <a:buNone/>
            </a:pPr>
            <a:r>
              <a:rPr lang="en-US" sz="1600" dirty="0"/>
              <a:t>EN1992-1-1, Eurocode 2, Design of concrete structures, Part 1-1, General rules and rules for buildings, CEN, Brussels, 2005.</a:t>
            </a:r>
          </a:p>
          <a:p>
            <a:pPr marL="447675" indent="-447675">
              <a:spcBef>
                <a:spcPts val="600"/>
              </a:spcBef>
              <a:buNone/>
            </a:pPr>
            <a:r>
              <a:rPr lang="en-US" sz="1600" dirty="0"/>
              <a:t>EN1993-1-5, Eurocode 3, Design of steel structures, Part 1-5, Plated Structural Elements, CEN, Brussels, 2005.</a:t>
            </a:r>
          </a:p>
          <a:p>
            <a:pPr marL="447675" indent="-447675">
              <a:spcBef>
                <a:spcPts val="600"/>
              </a:spcBef>
              <a:buNone/>
            </a:pPr>
            <a:r>
              <a:rPr lang="en-GB" sz="1600" dirty="0"/>
              <a:t>EN1993-1-8:2006, Eurocode 3, Design of steel structures, Part 1-8, </a:t>
            </a:r>
            <a:r>
              <a:rPr lang="en-GB" sz="1600" i="1" dirty="0"/>
              <a:t>Design of joints</a:t>
            </a:r>
            <a:r>
              <a:rPr lang="en-GB" sz="1600" dirty="0"/>
              <a:t>, CEN, Brussels, 2006.</a:t>
            </a:r>
          </a:p>
          <a:p>
            <a:pPr marL="447675" indent="-447675">
              <a:spcBef>
                <a:spcPts val="600"/>
              </a:spcBef>
              <a:buNone/>
            </a:pPr>
            <a:r>
              <a:rPr lang="en-GB" sz="1600" dirty="0"/>
              <a:t>EN1994-1-1:2010, Eurocode 4, Design of composite steel and concrete structures, Part 1-1, </a:t>
            </a:r>
            <a:r>
              <a:rPr lang="en-GB" sz="1600" i="1" dirty="0"/>
              <a:t>General rules and rules for buildings</a:t>
            </a:r>
            <a:r>
              <a:rPr lang="en-GB" sz="1600" dirty="0"/>
              <a:t>, CEN, 2010.</a:t>
            </a:r>
            <a:endParaRPr lang="cs-CZ" sz="1600" dirty="0"/>
          </a:p>
          <a:p>
            <a:pPr marL="447675" indent="-447675">
              <a:spcBef>
                <a:spcPts val="600"/>
              </a:spcBef>
              <a:buNone/>
            </a:pPr>
            <a:r>
              <a:rPr lang="en-US" altLang="cs-CZ" sz="1600" dirty="0"/>
              <a:t>ISO 898-1, Mechanical properties of fasteners made of carbon steel and alloy steel, Part 1, Bolts, screws and studs with specified, property classes, Coarse thread and fine pitch thread, Geneva, 2013</a:t>
            </a:r>
          </a:p>
          <a:p>
            <a:pPr marL="447675" indent="-447675">
              <a:spcBef>
                <a:spcPts val="600"/>
              </a:spcBef>
              <a:buNone/>
            </a:pPr>
            <a:endParaRPr lang="en-GB" sz="1600" dirty="0"/>
          </a:p>
          <a:p>
            <a:pPr marL="447675" indent="-447675">
              <a:spcBef>
                <a:spcPts val="600"/>
              </a:spcBef>
              <a:buNone/>
            </a:pPr>
            <a:endParaRPr lang="en-GB" sz="1600" dirty="0"/>
          </a:p>
          <a:p>
            <a:endParaRPr lang="en-GB" sz="1100" dirty="0"/>
          </a:p>
          <a:p>
            <a:pPr marL="268288" indent="-268288"/>
            <a:endParaRPr lang="en-GB" sz="1100" dirty="0"/>
          </a:p>
          <a:p>
            <a:pPr marL="268288" indent="-268288"/>
            <a:endParaRPr lang="en-GB" sz="1100" dirty="0">
              <a:solidFill>
                <a:srgbClr val="000000"/>
              </a:solidFill>
              <a:ea typeface="MS Mincho" panose="02020609040205080304" pitchFamily="49" charset="-128"/>
              <a:cs typeface="MinionPro-Regular"/>
            </a:endParaRPr>
          </a:p>
          <a:p>
            <a:pPr eaLnBrk="1" hangingPunct="1"/>
            <a:endParaRPr lang="en-GB" sz="1100" dirty="0"/>
          </a:p>
        </p:txBody>
      </p:sp>
      <p:sp>
        <p:nvSpPr>
          <p:cNvPr id="4" name="Obdélník 3"/>
          <p:cNvSpPr/>
          <p:nvPr/>
        </p:nvSpPr>
        <p:spPr bwMode="auto">
          <a:xfrm>
            <a:off x="263352" y="404664"/>
            <a:ext cx="1512168" cy="547260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76300" indent="-419100">
              <a:buFont typeface="Wingdings" pitchFamily="2" charset="2"/>
              <a:buAutoNum type="arabicPeriod"/>
            </a:pPr>
            <a:endParaRPr lang="en-GB"/>
          </a:p>
        </p:txBody>
      </p:sp>
    </p:spTree>
    <p:extLst>
      <p:ext uri="{BB962C8B-B14F-4D97-AF65-F5344CB8AC3E}">
        <p14:creationId xmlns:p14="http://schemas.microsoft.com/office/powerpoint/2010/main" val="292156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p:cNvSpPr>
            <a:spLocks noGrp="1"/>
          </p:cNvSpPr>
          <p:nvPr>
            <p:ph type="sldNum" sz="quarter" idx="4294967295"/>
          </p:nvPr>
        </p:nvSpPr>
        <p:spPr>
          <a:noFill/>
        </p:spPr>
        <p:txBody>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a:spcBef>
                <a:spcPct val="0"/>
              </a:spcBef>
              <a:buClrTx/>
              <a:buFontTx/>
              <a:buNone/>
            </a:pPr>
            <a:fld id="{BA4439DC-9F05-443D-A479-7749B34F7773}" type="slidenum">
              <a:rPr lang="en-US" altLang="cs-CZ" sz="1200">
                <a:solidFill>
                  <a:schemeClr val="bg1"/>
                </a:solidFill>
              </a:rPr>
              <a:pPr>
                <a:spcBef>
                  <a:spcPct val="0"/>
                </a:spcBef>
                <a:buClrTx/>
                <a:buFontTx/>
                <a:buNone/>
              </a:pPr>
              <a:t>8</a:t>
            </a:fld>
            <a:endParaRPr lang="en-US" altLang="cs-CZ" sz="1200" dirty="0">
              <a:solidFill>
                <a:schemeClr val="bg1"/>
              </a:solidFill>
            </a:endParaRPr>
          </a:p>
        </p:txBody>
      </p:sp>
      <p:sp>
        <p:nvSpPr>
          <p:cNvPr id="10243" name="Rectangle 2"/>
          <p:cNvSpPr>
            <a:spLocks noGrp="1" noChangeArrowheads="1"/>
          </p:cNvSpPr>
          <p:nvPr>
            <p:ph type="title"/>
          </p:nvPr>
        </p:nvSpPr>
        <p:spPr>
          <a:xfrm>
            <a:off x="2256963" y="268019"/>
            <a:ext cx="9455662" cy="922337"/>
          </a:xfrm>
        </p:spPr>
        <p:txBody>
          <a:bodyPr/>
          <a:lstStyle/>
          <a:p>
            <a:pPr eaLnBrk="1" hangingPunct="1"/>
            <a:r>
              <a:rPr lang="en-GB" altLang="cs-CZ" dirty="0"/>
              <a:t>Past and </a:t>
            </a:r>
            <a:r>
              <a:rPr lang="cs-CZ" altLang="cs-CZ" dirty="0"/>
              <a:t>P</a:t>
            </a:r>
            <a:r>
              <a:rPr lang="en-GB" altLang="cs-CZ" dirty="0"/>
              <a:t>resent design</a:t>
            </a:r>
            <a:r>
              <a:rPr lang="cs-CZ" altLang="cs-CZ" dirty="0"/>
              <a:t> </a:t>
            </a:r>
            <a:r>
              <a:rPr lang="cs-CZ" altLang="cs-CZ" dirty="0" err="1"/>
              <a:t>models</a:t>
            </a:r>
            <a:endParaRPr lang="en-GB" altLang="cs-CZ" dirty="0"/>
          </a:p>
        </p:txBody>
      </p:sp>
      <p:sp>
        <p:nvSpPr>
          <p:cNvPr id="10244" name="Rectangle 3" descr="Rectangle: Click to edit Master text styles&#10;Second level&#10;Third level&#10;Fourth level&#10;Fifth level"/>
          <p:cNvSpPr>
            <a:spLocks noGrp="1" noChangeArrowheads="1"/>
          </p:cNvSpPr>
          <p:nvPr>
            <p:ph type="body" idx="1"/>
          </p:nvPr>
        </p:nvSpPr>
        <p:spPr>
          <a:xfrm>
            <a:off x="2370360" y="1483396"/>
            <a:ext cx="7451279" cy="3096344"/>
          </a:xfrm>
        </p:spPr>
        <p:txBody>
          <a:bodyPr/>
          <a:lstStyle/>
          <a:p>
            <a:pPr marL="0" indent="0" eaLnBrk="1" hangingPunct="1">
              <a:spcBef>
                <a:spcPts val="0"/>
              </a:spcBef>
              <a:spcAft>
                <a:spcPts val="600"/>
              </a:spcAft>
              <a:buNone/>
            </a:pPr>
            <a:r>
              <a:rPr lang="en-GB" altLang="cs-CZ" dirty="0"/>
              <a:t>For joint design are available models</a:t>
            </a:r>
            <a:r>
              <a:rPr lang="cs-CZ" altLang="cs-CZ" dirty="0"/>
              <a:t>:</a:t>
            </a:r>
            <a:endParaRPr lang="en-GB" altLang="cs-CZ" dirty="0"/>
          </a:p>
          <a:p>
            <a:pPr marL="357188" lvl="1" indent="-265113" eaLnBrk="1" hangingPunct="1">
              <a:spcBef>
                <a:spcPts val="0"/>
              </a:spcBef>
              <a:spcAft>
                <a:spcPts val="600"/>
              </a:spcAft>
            </a:pPr>
            <a:r>
              <a:rPr lang="en-GB" altLang="cs-CZ" dirty="0"/>
              <a:t>Experimental </a:t>
            </a:r>
            <a:r>
              <a:rPr lang="en-GB" altLang="cs-CZ" sz="1200" dirty="0"/>
              <a:t>- </a:t>
            </a:r>
            <a:r>
              <a:rPr lang="en-GB" sz="1200" dirty="0"/>
              <a:t>history and contemporary design</a:t>
            </a:r>
          </a:p>
          <a:p>
            <a:pPr marL="357188" lvl="1" indent="-265113" eaLnBrk="1" hangingPunct="1">
              <a:spcBef>
                <a:spcPts val="0"/>
              </a:spcBef>
              <a:spcAft>
                <a:spcPts val="600"/>
              </a:spcAft>
            </a:pPr>
            <a:r>
              <a:rPr lang="en-GB" altLang="cs-CZ" dirty="0"/>
              <a:t>Curve fitting </a:t>
            </a:r>
            <a:r>
              <a:rPr lang="en-GB" altLang="cs-CZ" sz="1200" dirty="0"/>
              <a:t>– currently hollow section joints</a:t>
            </a:r>
            <a:r>
              <a:rPr lang="cs-CZ" altLang="cs-CZ" sz="1200" dirty="0"/>
              <a:t> design</a:t>
            </a:r>
            <a:endParaRPr lang="en-GB" altLang="cs-CZ" sz="1200" dirty="0"/>
          </a:p>
          <a:p>
            <a:pPr marL="357188" lvl="1" indent="-265113" eaLnBrk="1" hangingPunct="1">
              <a:spcBef>
                <a:spcPts val="0"/>
              </a:spcBef>
              <a:spcAft>
                <a:spcPts val="600"/>
              </a:spcAft>
            </a:pPr>
            <a:r>
              <a:rPr lang="en-GB" altLang="cs-CZ" dirty="0"/>
              <a:t>Analytical models</a:t>
            </a:r>
          </a:p>
          <a:p>
            <a:pPr marL="814388" lvl="3" indent="-265113" eaLnBrk="1" hangingPunct="1">
              <a:spcBef>
                <a:spcPts val="0"/>
              </a:spcBef>
              <a:spcAft>
                <a:spcPts val="600"/>
              </a:spcAft>
            </a:pPr>
            <a:r>
              <a:rPr lang="en-GB" altLang="cs-CZ" sz="1800" b="1" dirty="0"/>
              <a:t>Component Method (CM)</a:t>
            </a:r>
          </a:p>
          <a:p>
            <a:pPr marL="357188" lvl="1" indent="-265113" eaLnBrk="1" hangingPunct="1">
              <a:spcBef>
                <a:spcPts val="0"/>
              </a:spcBef>
              <a:spcAft>
                <a:spcPts val="600"/>
              </a:spcAft>
            </a:pPr>
            <a:r>
              <a:rPr lang="en-GB" altLang="cs-CZ" dirty="0"/>
              <a:t>Research </a:t>
            </a:r>
            <a:r>
              <a:rPr lang="cs-CZ" altLang="cs-CZ" dirty="0" err="1"/>
              <a:t>oriented</a:t>
            </a:r>
            <a:r>
              <a:rPr lang="cs-CZ" altLang="cs-CZ" dirty="0"/>
              <a:t> </a:t>
            </a:r>
            <a:r>
              <a:rPr lang="en-GB" altLang="cs-CZ" dirty="0"/>
              <a:t>finite element method</a:t>
            </a:r>
          </a:p>
          <a:p>
            <a:pPr marL="357188" lvl="1" indent="-265113" eaLnBrk="1" hangingPunct="1">
              <a:spcBef>
                <a:spcPts val="0"/>
              </a:spcBef>
              <a:spcAft>
                <a:spcPts val="600"/>
              </a:spcAft>
            </a:pPr>
            <a:r>
              <a:rPr lang="en-GB" altLang="cs-CZ" dirty="0"/>
              <a:t>Design </a:t>
            </a:r>
            <a:r>
              <a:rPr lang="cs-CZ" altLang="cs-CZ" dirty="0" err="1"/>
              <a:t>oriented</a:t>
            </a:r>
            <a:r>
              <a:rPr lang="cs-CZ" altLang="cs-CZ" dirty="0"/>
              <a:t> </a:t>
            </a:r>
            <a:r>
              <a:rPr lang="en-GB" altLang="cs-CZ" dirty="0"/>
              <a:t>finite element method</a:t>
            </a:r>
          </a:p>
          <a:p>
            <a:pPr marL="814388" lvl="3" indent="-265113" eaLnBrk="1" hangingPunct="1">
              <a:spcBef>
                <a:spcPts val="0"/>
              </a:spcBef>
              <a:spcAft>
                <a:spcPts val="600"/>
              </a:spcAft>
            </a:pPr>
            <a:r>
              <a:rPr lang="en-GB" altLang="cs-CZ" sz="1800" b="1" dirty="0"/>
              <a:t>Component based FE Method (CBFEM)</a:t>
            </a:r>
            <a:endParaRPr lang="en-GB" altLang="cs-CZ" sz="18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cs-CZ" altLang="cs-CZ" sz="1100" dirty="0"/>
          </a:p>
          <a:p>
            <a:pPr marL="457200" lvl="1" indent="0" algn="r" eaLnBrk="1" hangingPunct="1">
              <a:spcBef>
                <a:spcPts val="0"/>
              </a:spcBef>
              <a:spcAft>
                <a:spcPts val="600"/>
              </a:spcAft>
              <a:buNone/>
            </a:pPr>
            <a:endParaRPr lang="en-GB" altLang="cs-CZ" sz="1100" dirty="0"/>
          </a:p>
        </p:txBody>
      </p:sp>
      <p:sp>
        <p:nvSpPr>
          <p:cNvPr id="10245" name="Rectangle 4"/>
          <p:cNvSpPr>
            <a:spLocks noChangeArrowheads="1"/>
          </p:cNvSpPr>
          <p:nvPr/>
        </p:nvSpPr>
        <p:spPr bwMode="auto">
          <a:xfrm>
            <a:off x="4829176" y="62683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eaLnBrk="1" hangingPunct="1">
              <a:spcBef>
                <a:spcPct val="0"/>
              </a:spcBef>
              <a:buClrTx/>
              <a:buFontTx/>
              <a:buNone/>
            </a:pPr>
            <a:endParaRPr lang="cs-CZ" altLang="cs-CZ" sz="2400">
              <a:solidFill>
                <a:schemeClr val="tx1"/>
              </a:solidFill>
              <a:latin typeface="Tahoma" panose="020B0604030504040204" pitchFamily="34" charset="0"/>
            </a:endParaRPr>
          </a:p>
        </p:txBody>
      </p:sp>
      <p:sp>
        <p:nvSpPr>
          <p:cNvPr id="10246" name="Rectangle 6"/>
          <p:cNvSpPr>
            <a:spLocks noChangeArrowheads="1"/>
          </p:cNvSpPr>
          <p:nvPr/>
        </p:nvSpPr>
        <p:spPr bwMode="auto">
          <a:xfrm>
            <a:off x="6784976" y="4988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
              <a:defRPr sz="3200">
                <a:solidFill>
                  <a:srgbClr val="000066"/>
                </a:solidFill>
                <a:latin typeface="Arial Narrow" panose="020B0606020202030204" pitchFamily="34" charset="0"/>
              </a:defRPr>
            </a:lvl1pPr>
            <a:lvl2pPr marL="742950" indent="-285750">
              <a:spcBef>
                <a:spcPct val="20000"/>
              </a:spcBef>
              <a:buClr>
                <a:schemeClr val="hlink"/>
              </a:buClr>
              <a:buFont typeface="Wingdings" panose="05000000000000000000" pitchFamily="2" charset="2"/>
              <a:buChar char="§"/>
              <a:defRPr sz="2800">
                <a:solidFill>
                  <a:srgbClr val="000066"/>
                </a:solidFill>
                <a:latin typeface="Arial Narrow" panose="020B0606020202030204" pitchFamily="34" charset="0"/>
              </a:defRPr>
            </a:lvl2pPr>
            <a:lvl3pPr marL="1143000" indent="-228600">
              <a:spcBef>
                <a:spcPct val="20000"/>
              </a:spcBef>
              <a:buClr>
                <a:schemeClr val="hlink"/>
              </a:buClr>
              <a:buFont typeface="Wingdings" panose="05000000000000000000" pitchFamily="2" charset="2"/>
              <a:buChar char="§"/>
              <a:defRPr sz="2400">
                <a:solidFill>
                  <a:srgbClr val="000066"/>
                </a:solidFill>
                <a:latin typeface="Arial Narrow" panose="020B0606020202030204" pitchFamily="34" charset="0"/>
              </a:defRPr>
            </a:lvl3pPr>
            <a:lvl4pPr marL="16002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4pPr>
            <a:lvl5pPr marL="2057400" indent="-228600">
              <a:spcBef>
                <a:spcPct val="20000"/>
              </a:spcBef>
              <a:buClr>
                <a:schemeClr val="hlink"/>
              </a:buClr>
              <a:buFont typeface="Wingdings" panose="05000000000000000000" pitchFamily="2" charset="2"/>
              <a:buChar char="§"/>
              <a:defRPr sz="2000">
                <a:solidFill>
                  <a:srgbClr val="000066"/>
                </a:solidFill>
                <a:latin typeface="Arial Narrow" panose="020B060602020203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000066"/>
                </a:solidFill>
                <a:latin typeface="Arial Narrow" panose="020B0606020202030204" pitchFamily="34" charset="0"/>
              </a:defRPr>
            </a:lvl9pPr>
          </a:lstStyle>
          <a:p>
            <a:pPr eaLnBrk="1" hangingPunct="1">
              <a:spcBef>
                <a:spcPct val="0"/>
              </a:spcBef>
              <a:buClrTx/>
              <a:buFontTx/>
              <a:buNone/>
            </a:pPr>
            <a:endParaRPr lang="cs-CZ" altLang="cs-CZ" sz="2400">
              <a:solidFill>
                <a:schemeClr val="tx1"/>
              </a:solidFill>
              <a:latin typeface="Tahoma" panose="020B0604030504040204" pitchFamily="34" charset="0"/>
            </a:endParaRPr>
          </a:p>
        </p:txBody>
      </p:sp>
      <p:graphicFrame>
        <p:nvGraphicFramePr>
          <p:cNvPr id="10247" name="Object 5"/>
          <p:cNvGraphicFramePr>
            <a:graphicFrameLocks noChangeAspect="1"/>
          </p:cNvGraphicFramePr>
          <p:nvPr>
            <p:extLst>
              <p:ext uri="{D42A27DB-BD31-4B8C-83A1-F6EECF244321}">
                <p14:modId xmlns:p14="http://schemas.microsoft.com/office/powerpoint/2010/main" val="2310654237"/>
              </p:ext>
            </p:extLst>
          </p:nvPr>
        </p:nvGraphicFramePr>
        <p:xfrm>
          <a:off x="3540042" y="4660244"/>
          <a:ext cx="6156358" cy="1958607"/>
        </p:xfrm>
        <a:graphic>
          <a:graphicData uri="http://schemas.openxmlformats.org/presentationml/2006/ole">
            <mc:AlternateContent xmlns:mc="http://schemas.openxmlformats.org/markup-compatibility/2006">
              <mc:Choice xmlns:v="urn:schemas-microsoft-com:vml" Requires="v">
                <p:oleObj name="Microsoft Drawing" r:id="rId3" imgW="11796233" imgH="3383516" progId="MSDraw">
                  <p:embed/>
                </p:oleObj>
              </mc:Choice>
              <mc:Fallback>
                <p:oleObj name="Microsoft Drawing" r:id="rId3" imgW="11796233" imgH="3383516" progId="MSDraw">
                  <p:embed/>
                  <p:pic>
                    <p:nvPicPr>
                      <p:cNvPr id="1024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042" y="4660244"/>
                        <a:ext cx="6156358" cy="1958607"/>
                      </a:xfrm>
                      <a:prstGeom prst="rect">
                        <a:avLst/>
                      </a:prstGeom>
                      <a:noFill/>
                      <a:ln>
                        <a:noFill/>
                      </a:ln>
                    </p:spPr>
                  </p:pic>
                </p:oleObj>
              </mc:Fallback>
            </mc:AlternateContent>
          </a:graphicData>
        </a:graphic>
      </p:graphicFrame>
      <p:pic>
        <p:nvPicPr>
          <p:cNvPr id="8" name="Obrázek 7"/>
          <p:cNvPicPr/>
          <p:nvPr/>
        </p:nvPicPr>
        <p:blipFill>
          <a:blip r:embed="rId5" cstate="email">
            <a:extLst>
              <a:ext uri="{28A0092B-C50C-407E-A947-70E740481C1C}">
                <a14:useLocalDpi xmlns:a14="http://schemas.microsoft.com/office/drawing/2010/main"/>
              </a:ext>
            </a:extLst>
          </a:blip>
          <a:stretch>
            <a:fillRect/>
          </a:stretch>
        </p:blipFill>
        <p:spPr>
          <a:xfrm>
            <a:off x="8273467" y="2062879"/>
            <a:ext cx="3096344" cy="1895680"/>
          </a:xfrm>
          <a:prstGeom prst="rect">
            <a:avLst/>
          </a:prstGeom>
        </p:spPr>
      </p:pic>
      <p:sp>
        <p:nvSpPr>
          <p:cNvPr id="2" name="Obdélník 1"/>
          <p:cNvSpPr/>
          <p:nvPr/>
        </p:nvSpPr>
        <p:spPr>
          <a:xfrm>
            <a:off x="3528521" y="6581002"/>
            <a:ext cx="4572000" cy="276999"/>
          </a:xfrm>
          <a:prstGeom prst="rect">
            <a:avLst/>
          </a:prstGeom>
        </p:spPr>
        <p:txBody>
          <a:bodyPr>
            <a:spAutoFit/>
          </a:bodyPr>
          <a:lstStyle/>
          <a:p>
            <a:pPr>
              <a:buNone/>
            </a:pPr>
            <a:r>
              <a:rPr lang="en-GB" altLang="cs-CZ" sz="1200" dirty="0">
                <a:solidFill>
                  <a:schemeClr val="bg1">
                    <a:lumMod val="50000"/>
                  </a:schemeClr>
                </a:solidFill>
              </a:rPr>
              <a:t>An example of curve fitting model</a:t>
            </a:r>
            <a:r>
              <a:rPr lang="cs-CZ" altLang="cs-CZ" sz="1200" dirty="0">
                <a:solidFill>
                  <a:schemeClr val="bg1">
                    <a:lumMod val="50000"/>
                  </a:schemeClr>
                </a:solidFill>
              </a:rPr>
              <a:t>, </a:t>
            </a:r>
            <a:r>
              <a:rPr lang="en-GB" altLang="cs-CZ" sz="1200" dirty="0" err="1">
                <a:solidFill>
                  <a:schemeClr val="bg1">
                    <a:lumMod val="50000"/>
                  </a:schemeClr>
                </a:solidFill>
              </a:rPr>
              <a:t>Kishi</a:t>
            </a:r>
            <a:r>
              <a:rPr lang="en-GB" altLang="cs-CZ" sz="1200" dirty="0">
                <a:solidFill>
                  <a:schemeClr val="bg1">
                    <a:lumMod val="50000"/>
                  </a:schemeClr>
                </a:solidFill>
              </a:rPr>
              <a:t> and Chen (1990</a:t>
            </a:r>
            <a:r>
              <a:rPr lang="cs-CZ" altLang="cs-CZ" sz="1200" dirty="0">
                <a:solidFill>
                  <a:schemeClr val="bg1">
                    <a:lumMod val="50000"/>
                  </a:schemeClr>
                </a:solidFill>
              </a:rPr>
              <a:t>)</a:t>
            </a:r>
            <a:endParaRPr lang="cs-CZ" sz="1200" dirty="0">
              <a:solidFill>
                <a:schemeClr val="bg1">
                  <a:lumMod val="50000"/>
                </a:schemeClr>
              </a:solidFill>
            </a:endParaRPr>
          </a:p>
        </p:txBody>
      </p:sp>
      <p:sp>
        <p:nvSpPr>
          <p:cNvPr id="10" name="Obdélník 9"/>
          <p:cNvSpPr/>
          <p:nvPr/>
        </p:nvSpPr>
        <p:spPr>
          <a:xfrm>
            <a:off x="10058466" y="1483396"/>
            <a:ext cx="1741042" cy="830997"/>
          </a:xfrm>
          <a:prstGeom prst="rect">
            <a:avLst/>
          </a:prstGeom>
        </p:spPr>
        <p:txBody>
          <a:bodyPr wrap="square">
            <a:spAutoFit/>
          </a:bodyPr>
          <a:lstStyle/>
          <a:p>
            <a:pPr>
              <a:buNone/>
            </a:pPr>
            <a:r>
              <a:rPr lang="en-GB" altLang="cs-CZ" sz="1200" dirty="0">
                <a:solidFill>
                  <a:schemeClr val="bg1">
                    <a:lumMod val="50000"/>
                  </a:schemeClr>
                </a:solidFill>
              </a:rPr>
              <a:t>An example of component model for fire design </a:t>
            </a:r>
            <a:br>
              <a:rPr lang="cs-CZ" altLang="cs-CZ" sz="1200" dirty="0">
                <a:solidFill>
                  <a:schemeClr val="bg1">
                    <a:lumMod val="50000"/>
                  </a:schemeClr>
                </a:solidFill>
              </a:rPr>
            </a:br>
            <a:r>
              <a:rPr lang="en-GB" altLang="cs-CZ" sz="1200" dirty="0">
                <a:solidFill>
                  <a:schemeClr val="bg1">
                    <a:lumMod val="50000"/>
                  </a:schemeClr>
                </a:solidFill>
              </a:rPr>
              <a:t>(Block et al 2005)</a:t>
            </a:r>
            <a:endParaRPr lang="en-GB" sz="1200" dirty="0">
              <a:solidFill>
                <a:schemeClr val="bg1">
                  <a:lumMod val="50000"/>
                </a:schemeClr>
              </a:solidFill>
            </a:endParaRPr>
          </a:p>
        </p:txBody>
      </p:sp>
      <p:grpSp>
        <p:nvGrpSpPr>
          <p:cNvPr id="14" name="Skupina 13"/>
          <p:cNvGrpSpPr/>
          <p:nvPr/>
        </p:nvGrpSpPr>
        <p:grpSpPr>
          <a:xfrm>
            <a:off x="335360" y="2667134"/>
            <a:ext cx="894876" cy="145920"/>
            <a:chOff x="251317" y="1446897"/>
            <a:chExt cx="893345" cy="145920"/>
          </a:xfrm>
        </p:grpSpPr>
        <p:sp>
          <p:nvSpPr>
            <p:cNvPr id="15"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16"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312774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70360" y="332656"/>
            <a:ext cx="7451279" cy="922337"/>
          </a:xfrm>
        </p:spPr>
        <p:txBody>
          <a:bodyPr/>
          <a:lstStyle/>
          <a:p>
            <a:r>
              <a:rPr lang="en-GB" dirty="0"/>
              <a:t>Joints characteristics in bending</a:t>
            </a:r>
          </a:p>
        </p:txBody>
      </p:sp>
      <p:sp>
        <p:nvSpPr>
          <p:cNvPr id="3" name="Zástupný symbol pro obsah 2"/>
          <p:cNvSpPr>
            <a:spLocks noGrp="1"/>
          </p:cNvSpPr>
          <p:nvPr>
            <p:ph idx="1"/>
          </p:nvPr>
        </p:nvSpPr>
        <p:spPr>
          <a:xfrm>
            <a:off x="2351584" y="1509542"/>
            <a:ext cx="9361040" cy="5080439"/>
          </a:xfrm>
        </p:spPr>
        <p:txBody>
          <a:bodyPr/>
          <a:lstStyle/>
          <a:p>
            <a:r>
              <a:rPr lang="en-GB" dirty="0"/>
              <a:t>Major characteristics for joint in be</a:t>
            </a:r>
            <a:r>
              <a:rPr lang="cs-CZ" dirty="0"/>
              <a:t>n</a:t>
            </a:r>
            <a:r>
              <a:rPr lang="en-GB" dirty="0"/>
              <a:t>ding are</a:t>
            </a:r>
          </a:p>
          <a:p>
            <a:pPr lvl="1"/>
            <a:r>
              <a:rPr lang="en-GB" b="1" dirty="0"/>
              <a:t>Initial stiffness</a:t>
            </a:r>
            <a:r>
              <a:rPr lang="cs-CZ" b="1" dirty="0"/>
              <a:t> </a:t>
            </a:r>
            <a:r>
              <a:rPr lang="cs-CZ" i="1" dirty="0" err="1"/>
              <a:t>S</a:t>
            </a:r>
            <a:r>
              <a:rPr lang="cs-CZ" baseline="-25000" dirty="0" err="1"/>
              <a:t>j,ini</a:t>
            </a:r>
            <a:endParaRPr lang="en-GB" dirty="0"/>
          </a:p>
          <a:p>
            <a:pPr lvl="2"/>
            <a:r>
              <a:rPr lang="en-GB" dirty="0"/>
              <a:t>Small influence to distribution of internal forces</a:t>
            </a:r>
          </a:p>
          <a:p>
            <a:pPr lvl="1"/>
            <a:r>
              <a:rPr lang="en-GB" b="1" dirty="0"/>
              <a:t>Design resistance</a:t>
            </a:r>
            <a:r>
              <a:rPr lang="cs-CZ" b="1" dirty="0"/>
              <a:t> </a:t>
            </a:r>
            <a:r>
              <a:rPr lang="cs-CZ" i="1" dirty="0" err="1"/>
              <a:t>M</a:t>
            </a:r>
            <a:r>
              <a:rPr lang="cs-CZ" baseline="-25000" dirty="0" err="1"/>
              <a:t>j,Rd</a:t>
            </a:r>
            <a:endParaRPr lang="en-GB" dirty="0"/>
          </a:p>
          <a:p>
            <a:pPr lvl="2"/>
            <a:r>
              <a:rPr lang="en-GB" dirty="0"/>
              <a:t>Direct influence to resistance</a:t>
            </a:r>
          </a:p>
          <a:p>
            <a:pPr lvl="1"/>
            <a:r>
              <a:rPr lang="en-GB" b="1" dirty="0"/>
              <a:t>Deformation capacity</a:t>
            </a:r>
            <a:r>
              <a:rPr lang="cs-CZ" dirty="0"/>
              <a:t> </a:t>
            </a:r>
            <a:r>
              <a:rPr lang="cs-CZ" i="1" dirty="0" err="1"/>
              <a:t>φ</a:t>
            </a:r>
            <a:r>
              <a:rPr lang="cs-CZ" baseline="-25000" dirty="0" err="1"/>
              <a:t>Cd</a:t>
            </a:r>
            <a:endParaRPr lang="en-GB" dirty="0"/>
          </a:p>
          <a:p>
            <a:pPr lvl="2"/>
            <a:r>
              <a:rPr lang="en-GB" dirty="0"/>
              <a:t>Influence to plastic and seismic design only</a:t>
            </a:r>
            <a:endParaRPr lang="cs-CZ" dirty="0"/>
          </a:p>
          <a:p>
            <a:pPr lvl="2"/>
            <a:endParaRPr lang="en-GB" dirty="0"/>
          </a:p>
          <a:p>
            <a:endParaRPr lang="en-GB" dirty="0"/>
          </a:p>
          <a:p>
            <a:endParaRPr lang="en-GB" dirty="0"/>
          </a:p>
          <a:p>
            <a:endParaRPr lang="en-GB" dirty="0"/>
          </a:p>
        </p:txBody>
      </p:sp>
      <p:graphicFrame>
        <p:nvGraphicFramePr>
          <p:cNvPr id="17" name="Object 10"/>
          <p:cNvGraphicFramePr>
            <a:graphicFrameLocks noChangeAspect="1"/>
          </p:cNvGraphicFramePr>
          <p:nvPr>
            <p:extLst>
              <p:ext uri="{D42A27DB-BD31-4B8C-83A1-F6EECF244321}">
                <p14:modId xmlns:p14="http://schemas.microsoft.com/office/powerpoint/2010/main" val="2874406991"/>
              </p:ext>
            </p:extLst>
          </p:nvPr>
        </p:nvGraphicFramePr>
        <p:xfrm>
          <a:off x="5196507" y="4581128"/>
          <a:ext cx="3491707" cy="2182436"/>
        </p:xfrm>
        <a:graphic>
          <a:graphicData uri="http://schemas.openxmlformats.org/presentationml/2006/ole">
            <mc:AlternateContent xmlns:mc="http://schemas.openxmlformats.org/markup-compatibility/2006">
              <mc:Choice xmlns:v="urn:schemas-microsoft-com:vml" Requires="v">
                <p:oleObj name="Microsoft Drawing" r:id="rId2" imgW="2797175" imgH="1768475" progId="MSDraw">
                  <p:embed/>
                </p:oleObj>
              </mc:Choice>
              <mc:Fallback>
                <p:oleObj name="Microsoft Drawing" r:id="rId2" imgW="2797175" imgH="1768475" progId="MSDraw">
                  <p:embed/>
                  <p:pic>
                    <p:nvPicPr>
                      <p:cNvPr id="17"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507" y="4581128"/>
                        <a:ext cx="3491707" cy="2182436"/>
                      </a:xfrm>
                      <a:prstGeom prst="rect">
                        <a:avLst/>
                      </a:prstGeom>
                      <a:noFill/>
                      <a:ln>
                        <a:noFill/>
                      </a:ln>
                    </p:spPr>
                  </p:pic>
                </p:oleObj>
              </mc:Fallback>
            </mc:AlternateContent>
          </a:graphicData>
        </a:graphic>
      </p:graphicFrame>
      <p:grpSp>
        <p:nvGrpSpPr>
          <p:cNvPr id="5" name="Skupina 4"/>
          <p:cNvGrpSpPr/>
          <p:nvPr/>
        </p:nvGrpSpPr>
        <p:grpSpPr>
          <a:xfrm>
            <a:off x="335360" y="2636912"/>
            <a:ext cx="894876" cy="145920"/>
            <a:chOff x="251317" y="1446897"/>
            <a:chExt cx="893345" cy="145920"/>
          </a:xfrm>
        </p:grpSpPr>
        <p:sp>
          <p:nvSpPr>
            <p:cNvPr id="6" name="Gallone 4"/>
            <p:cNvSpPr>
              <a:spLocks noChangeAspect="1"/>
            </p:cNvSpPr>
            <p:nvPr/>
          </p:nvSpPr>
          <p:spPr bwMode="auto">
            <a:xfrm>
              <a:off x="251317" y="1446897"/>
              <a:ext cx="70108" cy="145920"/>
            </a:xfrm>
            <a:custGeom>
              <a:avLst/>
              <a:gdLst>
                <a:gd name="connsiteX0" fmla="*/ 0 w 176991"/>
                <a:gd name="connsiteY0" fmla="*/ 0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0 w 176991"/>
                <a:gd name="connsiteY6" fmla="*/ 0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88496 w 176991"/>
                <a:gd name="connsiteY5" fmla="*/ 108012 h 216024"/>
                <a:gd name="connsiteX6" fmla="*/ 24765 w 176991"/>
                <a:gd name="connsiteY6" fmla="*/ 1905 h 216024"/>
                <a:gd name="connsiteX0" fmla="*/ 24765 w 176991"/>
                <a:gd name="connsiteY0" fmla="*/ 1905 h 216024"/>
                <a:gd name="connsiteX1" fmla="*/ 88496 w 176991"/>
                <a:gd name="connsiteY1" fmla="*/ 0 h 216024"/>
                <a:gd name="connsiteX2" fmla="*/ 176991 w 176991"/>
                <a:gd name="connsiteY2" fmla="*/ 108012 h 216024"/>
                <a:gd name="connsiteX3" fmla="*/ 88496 w 176991"/>
                <a:gd name="connsiteY3" fmla="*/ 216024 h 216024"/>
                <a:gd name="connsiteX4" fmla="*/ 0 w 176991"/>
                <a:gd name="connsiteY4" fmla="*/ 216024 h 216024"/>
                <a:gd name="connsiteX5" fmla="*/ 132311 w 176991"/>
                <a:gd name="connsiteY5" fmla="*/ 104202 h 216024"/>
                <a:gd name="connsiteX6" fmla="*/ 24765 w 176991"/>
                <a:gd name="connsiteY6" fmla="*/ 1905 h 216024"/>
                <a:gd name="connsiteX0" fmla="*/ 0 w 152226"/>
                <a:gd name="connsiteY0" fmla="*/ 1905 h 217929"/>
                <a:gd name="connsiteX1" fmla="*/ 63731 w 152226"/>
                <a:gd name="connsiteY1" fmla="*/ 0 h 217929"/>
                <a:gd name="connsiteX2" fmla="*/ 152226 w 152226"/>
                <a:gd name="connsiteY2" fmla="*/ 108012 h 217929"/>
                <a:gd name="connsiteX3" fmla="*/ 63731 w 152226"/>
                <a:gd name="connsiteY3" fmla="*/ 216024 h 217929"/>
                <a:gd name="connsiteX4" fmla="*/ 11430 w 152226"/>
                <a:gd name="connsiteY4" fmla="*/ 217929 h 217929"/>
                <a:gd name="connsiteX5" fmla="*/ 107546 w 152226"/>
                <a:gd name="connsiteY5" fmla="*/ 104202 h 217929"/>
                <a:gd name="connsiteX6" fmla="*/ 0 w 152226"/>
                <a:gd name="connsiteY6" fmla="*/ 1905 h 217929"/>
                <a:gd name="connsiteX0" fmla="*/ 0 w 146511"/>
                <a:gd name="connsiteY0" fmla="*/ 5715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101831 w 146511"/>
                <a:gd name="connsiteY5" fmla="*/ 104202 h 217929"/>
                <a:gd name="connsiteX6" fmla="*/ 0 w 146511"/>
                <a:gd name="connsiteY6" fmla="*/ 5715 h 217929"/>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9926 w 144606"/>
                <a:gd name="connsiteY5" fmla="*/ 106107 h 219834"/>
                <a:gd name="connsiteX6" fmla="*/ 0 w 144606"/>
                <a:gd name="connsiteY6" fmla="*/ 0 h 219834"/>
                <a:gd name="connsiteX0" fmla="*/ 0 w 144606"/>
                <a:gd name="connsiteY0" fmla="*/ 0 h 219834"/>
                <a:gd name="connsiteX1" fmla="*/ 56111 w 144606"/>
                <a:gd name="connsiteY1" fmla="*/ 1905 h 219834"/>
                <a:gd name="connsiteX2" fmla="*/ 144606 w 144606"/>
                <a:gd name="connsiteY2" fmla="*/ 109917 h 219834"/>
                <a:gd name="connsiteX3" fmla="*/ 56111 w 144606"/>
                <a:gd name="connsiteY3" fmla="*/ 217929 h 219834"/>
                <a:gd name="connsiteX4" fmla="*/ 3810 w 144606"/>
                <a:gd name="connsiteY4" fmla="*/ 219834 h 219834"/>
                <a:gd name="connsiteX5" fmla="*/ 92306 w 144606"/>
                <a:gd name="connsiteY5" fmla="*/ 102297 h 219834"/>
                <a:gd name="connsiteX6" fmla="*/ 0 w 144606"/>
                <a:gd name="connsiteY6" fmla="*/ 0 h 219834"/>
                <a:gd name="connsiteX0" fmla="*/ 0 w 146511"/>
                <a:gd name="connsiteY0" fmla="*/ 3810 h 217929"/>
                <a:gd name="connsiteX1" fmla="*/ 58016 w 146511"/>
                <a:gd name="connsiteY1" fmla="*/ 0 h 217929"/>
                <a:gd name="connsiteX2" fmla="*/ 146511 w 146511"/>
                <a:gd name="connsiteY2" fmla="*/ 108012 h 217929"/>
                <a:gd name="connsiteX3" fmla="*/ 58016 w 146511"/>
                <a:gd name="connsiteY3" fmla="*/ 216024 h 217929"/>
                <a:gd name="connsiteX4" fmla="*/ 5715 w 146511"/>
                <a:gd name="connsiteY4" fmla="*/ 217929 h 217929"/>
                <a:gd name="connsiteX5" fmla="*/ 94211 w 146511"/>
                <a:gd name="connsiteY5" fmla="*/ 100392 h 217929"/>
                <a:gd name="connsiteX6" fmla="*/ 0 w 146511"/>
                <a:gd name="connsiteY6" fmla="*/ 381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8021 w 150321"/>
                <a:gd name="connsiteY5" fmla="*/ 100392 h 217929"/>
                <a:gd name="connsiteX6" fmla="*/ 0 w 150321"/>
                <a:gd name="connsiteY6" fmla="*/ 0 h 217929"/>
                <a:gd name="connsiteX0" fmla="*/ 0 w 150321"/>
                <a:gd name="connsiteY0" fmla="*/ 0 h 217929"/>
                <a:gd name="connsiteX1" fmla="*/ 61826 w 150321"/>
                <a:gd name="connsiteY1" fmla="*/ 0 h 217929"/>
                <a:gd name="connsiteX2" fmla="*/ 150321 w 150321"/>
                <a:gd name="connsiteY2" fmla="*/ 108012 h 217929"/>
                <a:gd name="connsiteX3" fmla="*/ 61826 w 150321"/>
                <a:gd name="connsiteY3" fmla="*/ 216024 h 217929"/>
                <a:gd name="connsiteX4" fmla="*/ 9525 w 150321"/>
                <a:gd name="connsiteY4" fmla="*/ 217929 h 217929"/>
                <a:gd name="connsiteX5" fmla="*/ 94211 w 150321"/>
                <a:gd name="connsiteY5" fmla="*/ 106107 h 217929"/>
                <a:gd name="connsiteX6" fmla="*/ 0 w 150321"/>
                <a:gd name="connsiteY6" fmla="*/ 0 h 217929"/>
                <a:gd name="connsiteX0" fmla="*/ 3810 w 154131"/>
                <a:gd name="connsiteY0" fmla="*/ 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98021 w 154131"/>
                <a:gd name="connsiteY5" fmla="*/ 106107 h 219834"/>
                <a:gd name="connsiteX6" fmla="*/ 3810 w 154131"/>
                <a:gd name="connsiteY6" fmla="*/ 0 h 219834"/>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02366 w 158476"/>
                <a:gd name="connsiteY5" fmla="*/ 108012 h 221739"/>
                <a:gd name="connsiteX6" fmla="*/ 0 w 158476"/>
                <a:gd name="connsiteY6" fmla="*/ 0 h 221739"/>
                <a:gd name="connsiteX0" fmla="*/ 0 w 158476"/>
                <a:gd name="connsiteY0" fmla="*/ 0 h 221739"/>
                <a:gd name="connsiteX1" fmla="*/ 69981 w 158476"/>
                <a:gd name="connsiteY1" fmla="*/ 1905 h 221739"/>
                <a:gd name="connsiteX2" fmla="*/ 158476 w 158476"/>
                <a:gd name="connsiteY2" fmla="*/ 109917 h 221739"/>
                <a:gd name="connsiteX3" fmla="*/ 69981 w 158476"/>
                <a:gd name="connsiteY3" fmla="*/ 217929 h 221739"/>
                <a:gd name="connsiteX4" fmla="*/ 4345 w 158476"/>
                <a:gd name="connsiteY4" fmla="*/ 221739 h 221739"/>
                <a:gd name="connsiteX5" fmla="*/ 110521 w 158476"/>
                <a:gd name="connsiteY5" fmla="*/ 106107 h 221739"/>
                <a:gd name="connsiteX6" fmla="*/ 0 w 158476"/>
                <a:gd name="connsiteY6" fmla="*/ 0 h 221739"/>
                <a:gd name="connsiteX0" fmla="*/ 3810 w 154131"/>
                <a:gd name="connsiteY0" fmla="*/ 3810 h 219834"/>
                <a:gd name="connsiteX1" fmla="*/ 65636 w 154131"/>
                <a:gd name="connsiteY1" fmla="*/ 0 h 219834"/>
                <a:gd name="connsiteX2" fmla="*/ 154131 w 154131"/>
                <a:gd name="connsiteY2" fmla="*/ 108012 h 219834"/>
                <a:gd name="connsiteX3" fmla="*/ 65636 w 154131"/>
                <a:gd name="connsiteY3" fmla="*/ 216024 h 219834"/>
                <a:gd name="connsiteX4" fmla="*/ 0 w 154131"/>
                <a:gd name="connsiteY4" fmla="*/ 219834 h 219834"/>
                <a:gd name="connsiteX5" fmla="*/ 106176 w 154131"/>
                <a:gd name="connsiteY5" fmla="*/ 104202 h 219834"/>
                <a:gd name="connsiteX6" fmla="*/ 3810 w 154131"/>
                <a:gd name="connsiteY6" fmla="*/ 3810 h 219834"/>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2366 w 150321"/>
                <a:gd name="connsiteY5" fmla="*/ 10610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106443 w 150321"/>
                <a:gd name="connsiteY5" fmla="*/ 109917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4202 h 217929"/>
                <a:gd name="connsiteX6" fmla="*/ 0 w 150321"/>
                <a:gd name="connsiteY6" fmla="*/ 3810 h 217929"/>
                <a:gd name="connsiteX0" fmla="*/ 0 w 150321"/>
                <a:gd name="connsiteY0" fmla="*/ 3810 h 217929"/>
                <a:gd name="connsiteX1" fmla="*/ 61826 w 150321"/>
                <a:gd name="connsiteY1" fmla="*/ 0 h 217929"/>
                <a:gd name="connsiteX2" fmla="*/ 150321 w 150321"/>
                <a:gd name="connsiteY2" fmla="*/ 108012 h 217929"/>
                <a:gd name="connsiteX3" fmla="*/ 61826 w 150321"/>
                <a:gd name="connsiteY3" fmla="*/ 216024 h 217929"/>
                <a:gd name="connsiteX4" fmla="*/ 12500 w 150321"/>
                <a:gd name="connsiteY4" fmla="*/ 217929 h 217929"/>
                <a:gd name="connsiteX5" fmla="*/ 86055 w 150321"/>
                <a:gd name="connsiteY5" fmla="*/ 108012 h 217929"/>
                <a:gd name="connsiteX6" fmla="*/ 0 w 150321"/>
                <a:gd name="connsiteY6" fmla="*/ 3810 h 217929"/>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12500 w 150321"/>
                <a:gd name="connsiteY4" fmla="*/ 219834 h 219834"/>
                <a:gd name="connsiteX5" fmla="*/ 86055 w 150321"/>
                <a:gd name="connsiteY5" fmla="*/ 109917 h 219834"/>
                <a:gd name="connsiteX6" fmla="*/ 0 w 150321"/>
                <a:gd name="connsiteY6" fmla="*/ 0 h 219834"/>
                <a:gd name="connsiteX0" fmla="*/ 0 w 150321"/>
                <a:gd name="connsiteY0" fmla="*/ 0 h 219834"/>
                <a:gd name="connsiteX1" fmla="*/ 61826 w 150321"/>
                <a:gd name="connsiteY1" fmla="*/ 1905 h 219834"/>
                <a:gd name="connsiteX2" fmla="*/ 150321 w 150321"/>
                <a:gd name="connsiteY2" fmla="*/ 109917 h 219834"/>
                <a:gd name="connsiteX3" fmla="*/ 61826 w 150321"/>
                <a:gd name="connsiteY3" fmla="*/ 217929 h 219834"/>
                <a:gd name="connsiteX4" fmla="*/ 4345 w 150321"/>
                <a:gd name="connsiteY4" fmla="*/ 219834 h 219834"/>
                <a:gd name="connsiteX5" fmla="*/ 86055 w 150321"/>
                <a:gd name="connsiteY5" fmla="*/ 109917 h 219834"/>
                <a:gd name="connsiteX6" fmla="*/ 0 w 150321"/>
                <a:gd name="connsiteY6" fmla="*/ 0 h 21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1" h="219834">
                  <a:moveTo>
                    <a:pt x="0" y="0"/>
                  </a:moveTo>
                  <a:lnTo>
                    <a:pt x="61826" y="1905"/>
                  </a:lnTo>
                  <a:lnTo>
                    <a:pt x="150321" y="109917"/>
                  </a:lnTo>
                  <a:lnTo>
                    <a:pt x="61826" y="217929"/>
                  </a:lnTo>
                  <a:lnTo>
                    <a:pt x="4345" y="219834"/>
                  </a:lnTo>
                  <a:lnTo>
                    <a:pt x="86055" y="109917"/>
                  </a:lnTo>
                  <a:lnTo>
                    <a:pt x="0" y="0"/>
                  </a:lnTo>
                  <a:close/>
                </a:path>
              </a:pathLst>
            </a:custGeom>
            <a:solidFill>
              <a:srgbClr val="0070C0"/>
            </a:solidFill>
            <a:ln w="19050" cap="flat" cmpd="sng" algn="ctr">
              <a:solidFill>
                <a:srgbClr val="0070C0"/>
              </a:solidFill>
              <a:prstDash val="solid"/>
              <a:round/>
              <a:headEnd type="none" w="med" len="med"/>
              <a:tailEnd type="none" w="med" len="med"/>
            </a:ln>
            <a:effectLst/>
          </p:spPr>
          <p:txBody>
            <a:bodyPr/>
            <a:lstStyle/>
            <a:p>
              <a:pPr marL="876300" indent="-419100">
                <a:buFont typeface="Wingdings" pitchFamily="2" charset="2"/>
                <a:buAutoNum type="arabicPeriod"/>
                <a:defRPr/>
              </a:pPr>
              <a:endParaRPr lang="it-IT"/>
            </a:p>
          </p:txBody>
        </p:sp>
        <p:cxnSp>
          <p:nvCxnSpPr>
            <p:cNvPr id="7" name="Connettore 1 6"/>
            <p:cNvCxnSpPr/>
            <p:nvPr/>
          </p:nvCxnSpPr>
          <p:spPr bwMode="auto">
            <a:xfrm>
              <a:off x="395087" y="1592817"/>
              <a:ext cx="749575" cy="0"/>
            </a:xfrm>
            <a:prstGeom prst="line">
              <a:avLst/>
            </a:prstGeom>
            <a:solidFill>
              <a:srgbClr val="0070C0"/>
            </a:solidFill>
            <a:ln w="19050" cap="flat" cmpd="sng" algn="ctr">
              <a:solidFill>
                <a:srgbClr val="0070C0"/>
              </a:solidFill>
              <a:prstDash val="solid"/>
              <a:round/>
              <a:headEnd type="none" w="med" len="med"/>
              <a:tailEnd type="none" w="med" len="med"/>
            </a:ln>
            <a:effectLst/>
          </p:spPr>
        </p:cxnSp>
      </p:grpSp>
    </p:spTree>
    <p:extLst>
      <p:ext uri="{BB962C8B-B14F-4D97-AF65-F5344CB8AC3E}">
        <p14:creationId xmlns:p14="http://schemas.microsoft.com/office/powerpoint/2010/main" val="29666466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876300" marR="0" indent="-419100" algn="l" defTabSz="914400" rtl="0" eaLnBrk="1" fontAlgn="base" latinLnBrk="0" hangingPunct="1">
          <a:lnSpc>
            <a:spcPct val="100000"/>
          </a:lnSpc>
          <a:spcBef>
            <a:spcPct val="50000"/>
          </a:spcBef>
          <a:spcAft>
            <a:spcPct val="0"/>
          </a:spcAft>
          <a:buClrTx/>
          <a:buSzTx/>
          <a:buFont typeface="Wingdings" pitchFamily="2" charset="2"/>
          <a:buAutoNum type="arabicPeriod"/>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5106</Words>
  <Application>Microsoft Office PowerPoint</Application>
  <PresentationFormat>Širokoúhlá obrazovka</PresentationFormat>
  <Paragraphs>693</Paragraphs>
  <Slides>75</Slides>
  <Notes>6</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5</vt:i4>
      </vt:variant>
      <vt:variant>
        <vt:lpstr>Nadpisy snímků</vt:lpstr>
      </vt:variant>
      <vt:variant>
        <vt:i4>75</vt:i4>
      </vt:variant>
    </vt:vector>
  </HeadingPairs>
  <TitlesOfParts>
    <vt:vector size="91" baseType="lpstr">
      <vt:lpstr>Arial</vt:lpstr>
      <vt:lpstr>Arial Black</vt:lpstr>
      <vt:lpstr>Arial Narrow</vt:lpstr>
      <vt:lpstr>Cambria Math</vt:lpstr>
      <vt:lpstr>Courier New</vt:lpstr>
      <vt:lpstr>Symbol</vt:lpstr>
      <vt:lpstr>Tahoma</vt:lpstr>
      <vt:lpstr>Times New Roman</vt:lpstr>
      <vt:lpstr>Verdana</vt:lpstr>
      <vt:lpstr>Wingdings</vt:lpstr>
      <vt:lpstr>Default Design</vt:lpstr>
      <vt:lpstr>Microsoft Drawing</vt:lpstr>
      <vt:lpstr>MSDraw</vt:lpstr>
      <vt:lpstr>Picture</vt:lpstr>
      <vt:lpstr>Obrázek</vt:lpstr>
      <vt:lpstr>Rovnice</vt:lpstr>
      <vt:lpstr>Connection design  by Component Based  Finite Element Method   Lecture 1  Beam to Column Moment Connection </vt:lpstr>
      <vt:lpstr>List of lectures</vt:lpstr>
      <vt:lpstr>Aims and objectives</vt:lpstr>
      <vt:lpstr>Lecture 1  Beam to column moment connection </vt:lpstr>
      <vt:lpstr>Tutorial</vt:lpstr>
      <vt:lpstr>Outline of the lecture</vt:lpstr>
      <vt:lpstr>Introduction to design</vt:lpstr>
      <vt:lpstr>Past and Present design models</vt:lpstr>
      <vt:lpstr>Joints characteristics in bending</vt:lpstr>
      <vt:lpstr>Design model and experimental behaviour</vt:lpstr>
      <vt:lpstr>Joints deformability/stiffness</vt:lpstr>
      <vt:lpstr>Joints in global analyses</vt:lpstr>
      <vt:lpstr>Physical and theoretical joint</vt:lpstr>
      <vt:lpstr>Classification</vt:lpstr>
      <vt:lpstr>Classification based on resistance</vt:lpstr>
      <vt:lpstr>Classification based on rotational capacity</vt:lpstr>
      <vt:lpstr>Classification based on stiffness </vt:lpstr>
      <vt:lpstr>Component Method</vt:lpstr>
      <vt:lpstr>1) Decomposition of joint</vt:lpstr>
      <vt:lpstr>2) Component description</vt:lpstr>
      <vt:lpstr>3) Joint assembly</vt:lpstr>
      <vt:lpstr>Interaction of bending moment and normal force</vt:lpstr>
      <vt:lpstr>Simplified prediction of interaction of bending moment and normal force</vt:lpstr>
      <vt:lpstr>Interaction  of bending moment and normal force  on beam to column joint with end plate</vt:lpstr>
      <vt:lpstr>Assessment I </vt:lpstr>
      <vt:lpstr>Component Based Finite Element Method </vt:lpstr>
      <vt:lpstr>Material</vt:lpstr>
      <vt:lpstr>Plate</vt:lpstr>
      <vt:lpstr>Bolt</vt:lpstr>
      <vt:lpstr>Working diagram of spring model for Component bolt in tension</vt:lpstr>
      <vt:lpstr>Working diagram of spring model for Component bolt in shear</vt:lpstr>
      <vt:lpstr>Bolt loaded in tension and shear</vt:lpstr>
      <vt:lpstr>Bolts</vt:lpstr>
      <vt:lpstr>Slip resistant bolt</vt:lpstr>
      <vt:lpstr>Welds</vt:lpstr>
      <vt:lpstr>Verification &amp; Validation</vt:lpstr>
      <vt:lpstr>Terminology</vt:lpstr>
      <vt:lpstr>Design and research oriented model</vt:lpstr>
      <vt:lpstr>Experiments with bolts in tension </vt:lpstr>
      <vt:lpstr>Failure modes of bolts in tension</vt:lpstr>
      <vt:lpstr>Validation for rupture of bolt close to head</vt:lpstr>
      <vt:lpstr>Validation of stripping of nut thread</vt:lpstr>
      <vt:lpstr>Experiment with T-stub in tension</vt:lpstr>
      <vt:lpstr>Validation of research model of T-stub in tension</vt:lpstr>
      <vt:lpstr>Experiments with generally positioned end plates </vt:lpstr>
      <vt:lpstr>Parameters of speciments  for the generally positioned end plate </vt:lpstr>
      <vt:lpstr>Verification of T-stub in tension</vt:lpstr>
      <vt:lpstr>Verification of T-stub in tension</vt:lpstr>
      <vt:lpstr>Verification of T-stub in tension</vt:lpstr>
      <vt:lpstr>Verification of T-stub in tension</vt:lpstr>
      <vt:lpstr>Verification of generally loaded end plate</vt:lpstr>
      <vt:lpstr>Verification of end plate</vt:lpstr>
      <vt:lpstr>Benchmark case T-stub</vt:lpstr>
      <vt:lpstr>Benchmark case end plate connection</vt:lpstr>
      <vt:lpstr>Assessment II </vt:lpstr>
      <vt:lpstr>Summary </vt:lpstr>
      <vt:lpstr>Summary</vt:lpstr>
      <vt:lpstr>Summary</vt:lpstr>
      <vt:lpstr>Prediction of global and local behaviour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What is the major reason  of using CBFEM for Beam to column moment connections?</vt:lpstr>
      <vt:lpstr>Thank your for attention</vt:lpstr>
      <vt:lpstr>Notes to users of the lecture</vt:lpstr>
      <vt:lpstr>Sources</vt:lpstr>
      <vt:lpstr>Sources</vt:lpstr>
      <vt:lpstr>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dc:title>
  <dc:creator/>
  <cp:lastModifiedBy/>
  <cp:revision>1</cp:revision>
  <dcterms:created xsi:type="dcterms:W3CDTF">2011-11-27T17:47:16Z</dcterms:created>
  <dcterms:modified xsi:type="dcterms:W3CDTF">2023-11-28T16:53:35Z</dcterms:modified>
</cp:coreProperties>
</file>